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969" r:id="rId2"/>
    <p:sldId id="1342" r:id="rId3"/>
    <p:sldId id="1343" r:id="rId4"/>
    <p:sldId id="1344" r:id="rId5"/>
    <p:sldId id="1345" r:id="rId6"/>
    <p:sldId id="1346" r:id="rId7"/>
    <p:sldId id="994" r:id="rId8"/>
    <p:sldId id="261" r:id="rId9"/>
    <p:sldId id="271" r:id="rId10"/>
    <p:sldId id="1316" r:id="rId11"/>
    <p:sldId id="1243" r:id="rId12"/>
    <p:sldId id="1351" r:id="rId13"/>
    <p:sldId id="1329" r:id="rId14"/>
    <p:sldId id="1353" r:id="rId15"/>
    <p:sldId id="1352" r:id="rId16"/>
    <p:sldId id="1354" r:id="rId17"/>
    <p:sldId id="1265" r:id="rId18"/>
    <p:sldId id="1327" r:id="rId19"/>
    <p:sldId id="1331" r:id="rId20"/>
    <p:sldId id="1328" r:id="rId21"/>
    <p:sldId id="1285" r:id="rId22"/>
    <p:sldId id="1332" r:id="rId23"/>
    <p:sldId id="1358" r:id="rId24"/>
    <p:sldId id="1357" r:id="rId25"/>
    <p:sldId id="1356" r:id="rId26"/>
    <p:sldId id="1355" r:id="rId27"/>
    <p:sldId id="1362" r:id="rId28"/>
    <p:sldId id="1360" r:id="rId29"/>
    <p:sldId id="1361" r:id="rId30"/>
    <p:sldId id="1366" r:id="rId31"/>
    <p:sldId id="1261" r:id="rId32"/>
    <p:sldId id="1334" r:id="rId33"/>
    <p:sldId id="1365" r:id="rId34"/>
    <p:sldId id="1363" r:id="rId35"/>
    <p:sldId id="1364" r:id="rId36"/>
    <p:sldId id="1367" r:id="rId37"/>
    <p:sldId id="1262" r:id="rId38"/>
    <p:sldId id="1347" r:id="rId39"/>
    <p:sldId id="1311" r:id="rId40"/>
    <p:sldId id="135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C0FFF"/>
    <a:srgbClr val="C22400"/>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4BB56-6293-5F4B-AA49-64538D47B3C4}" v="2" dt="2025-12-10T06:03:18.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custSel delSld modSld">
      <pc:chgData name="Rasmus Larsen" userId="c0130b07-28a8-4bcd-bd98-8750e35db048" providerId="ADAL" clId="{3C28B4B6-BF91-5100-B6B8-8D53CB6C04C2}" dt="2025-12-10T06:05:52.989" v="4" actId="2696"/>
      <pc:docMkLst>
        <pc:docMk/>
      </pc:docMkLst>
      <pc:sldChg chg="delSp mod">
        <pc:chgData name="Rasmus Larsen" userId="c0130b07-28a8-4bcd-bd98-8750e35db048" providerId="ADAL" clId="{3C28B4B6-BF91-5100-B6B8-8D53CB6C04C2}" dt="2025-12-10T06:03:00.693" v="2" actId="478"/>
        <pc:sldMkLst>
          <pc:docMk/>
          <pc:sldMk cId="818426910" sldId="969"/>
        </pc:sldMkLst>
        <pc:spChg chg="del">
          <ac:chgData name="Rasmus Larsen" userId="c0130b07-28a8-4bcd-bd98-8750e35db048" providerId="ADAL" clId="{3C28B4B6-BF91-5100-B6B8-8D53CB6C04C2}" dt="2025-12-10T06:02:59.834" v="1" actId="478"/>
          <ac:spMkLst>
            <pc:docMk/>
            <pc:sldMk cId="818426910" sldId="969"/>
            <ac:spMk id="11" creationId="{596C543E-A43B-B641-8720-92363A05AC4C}"/>
          </ac:spMkLst>
        </pc:spChg>
        <pc:picChg chg="del">
          <ac:chgData name="Rasmus Larsen" userId="c0130b07-28a8-4bcd-bd98-8750e35db048" providerId="ADAL" clId="{3C28B4B6-BF91-5100-B6B8-8D53CB6C04C2}" dt="2025-12-10T06:03:00.693" v="2"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02:58.381" v="0" actId="478"/>
          <ac:picMkLst>
            <pc:docMk/>
            <pc:sldMk cId="818426910" sldId="969"/>
            <ac:picMk id="20" creationId="{D1F52A1C-E2F6-D870-E10C-C9E0C6F4C44D}"/>
          </ac:picMkLst>
        </pc:picChg>
      </pc:sldChg>
      <pc:sldChg chg="addSp modSp">
        <pc:chgData name="Rasmus Larsen" userId="c0130b07-28a8-4bcd-bd98-8750e35db048" providerId="ADAL" clId="{3C28B4B6-BF91-5100-B6B8-8D53CB6C04C2}" dt="2025-12-10T06:03:18.263" v="3"/>
        <pc:sldMkLst>
          <pc:docMk/>
          <pc:sldMk cId="1552489491" sldId="994"/>
        </pc:sldMkLst>
        <pc:spChg chg="add mod">
          <ac:chgData name="Rasmus Larsen" userId="c0130b07-28a8-4bcd-bd98-8750e35db048" providerId="ADAL" clId="{3C28B4B6-BF91-5100-B6B8-8D53CB6C04C2}" dt="2025-12-10T06:03:18.263" v="3"/>
          <ac:spMkLst>
            <pc:docMk/>
            <pc:sldMk cId="1552489491" sldId="994"/>
            <ac:spMk id="4" creationId="{A80E8F6E-3F13-E285-A4D0-07DE7665849B}"/>
          </ac:spMkLst>
        </pc:spChg>
      </pc:sldChg>
      <pc:sldChg chg="del">
        <pc:chgData name="Rasmus Larsen" userId="c0130b07-28a8-4bcd-bd98-8750e35db048" providerId="ADAL" clId="{3C28B4B6-BF91-5100-B6B8-8D53CB6C04C2}" dt="2025-12-10T06:05:52.989" v="4" actId="2696"/>
        <pc:sldMkLst>
          <pc:docMk/>
          <pc:sldMk cId="3540358626" sldId="1227"/>
        </pc:sldMkLst>
      </pc:sldChg>
    </pc:docChg>
  </pc:docChgLst>
  <pc:docChgLst>
    <pc:chgData name="Rasmus Larsen" userId="c0130b07-28a8-4bcd-bd98-8750e35db048" providerId="ADAL" clId="{99A20618-8486-5080-8D15-B9D8817CCB14}"/>
    <pc:docChg chg="undo redo custSel addSld delSld modSld sldOrd">
      <pc:chgData name="Rasmus Larsen" userId="c0130b07-28a8-4bcd-bd98-8750e35db048" providerId="ADAL" clId="{99A20618-8486-5080-8D15-B9D8817CCB14}" dt="2025-11-11T20:37:25.855" v="6807" actId="1076"/>
      <pc:docMkLst>
        <pc:docMk/>
      </pc:docMkLst>
      <pc:sldChg chg="addSp delSp modSp mod modAnim modNotesTx">
        <pc:chgData name="Rasmus Larsen" userId="c0130b07-28a8-4bcd-bd98-8750e35db048" providerId="ADAL" clId="{99A20618-8486-5080-8D15-B9D8817CCB14}" dt="2025-11-11T20:37:25.855" v="6807" actId="1076"/>
        <pc:sldMkLst>
          <pc:docMk/>
          <pc:sldMk cId="3265755857" sldId="1334"/>
        </pc:sldMkLst>
        <pc:grpChg chg="add mod">
          <ac:chgData name="Rasmus Larsen" userId="c0130b07-28a8-4bcd-bd98-8750e35db048" providerId="ADAL" clId="{99A20618-8486-5080-8D15-B9D8817CCB14}" dt="2025-11-11T20:37:25.855" v="6807" actId="1076"/>
          <ac:grpSpMkLst>
            <pc:docMk/>
            <pc:sldMk cId="3265755857" sldId="1334"/>
            <ac:grpSpMk id="31" creationId="{B2F12F2D-B123-B84A-8BAD-2F5B44FBF581}"/>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moral/conventional test: </a:t>
            </a:r>
            <a:r>
              <a:rPr lang="en-US"/>
              <a:t>A psychological test paradigm used to distinguish between moral transgressions (e.g., hitting, stealing—wrong because they harm others) and conventional transgressions (e.g., talking out of turn, breaking dress codes—wrong only because rules say so). It examines whether individuals judge moral rules as more serious, universally binding, and independent of authority, while conventional rules are seen as contingent and alterable.</a:t>
            </a:r>
          </a:p>
          <a:p>
            <a:endParaRPr lang="en-US"/>
          </a:p>
          <a:p>
            <a:r>
              <a:rPr lang="en-US" b="1"/>
              <a:t>The Moral Dilemma Test: </a:t>
            </a:r>
            <a:r>
              <a:rPr lang="en-US"/>
              <a:t>A standardized assessment of moral reasoning that presents respondents with short hypothetical scenarios involving moral conflicts and asks them to judge the acceptability of actions and rank the importance of different reasons for their decisions. Unlike Kohlberg’s open-ended Moral Judgment Interview, the MDT provides a structured and quantitative format, making it less time-consuming and easier to score. The results are used to identify the level of moral development reflected in the respondent’s reasoning, such as whether it is driven by self-interest, social conformity, or principled considerations.</a:t>
            </a:r>
          </a:p>
          <a:p>
            <a:endParaRPr lang="en-US"/>
          </a:p>
          <a:p>
            <a:r>
              <a:rPr lang="en-CA"/>
              <a:t>The </a:t>
            </a:r>
            <a:r>
              <a:rPr lang="en-CA" b="1"/>
              <a:t>Defining Issues Test (DIT)</a:t>
            </a:r>
            <a:r>
              <a:rPr lang="en-CA"/>
              <a:t>, developed by James Rest in the 1970s, is a standardized instrument for assessing moral reasoning, grounded in Lawrence Kohlberg’s theory of moral development. Instead of focusing on the decision made in a moral dilemma, the DIT evaluates the reasoning behind it by asking respondents to rate and rank the importance of various considerations presented in short scenarios. Scoring reflects the extent to which individuals rely on personal interests, maintaining social norms, or postconventional principles such as justice and rights. Widely validated across contexts, the DIT is used in psychology, education, and professional ethics research to study how moral judgment develops and how it may be influenced by training and education.</a:t>
            </a:r>
          </a:p>
          <a:p>
            <a:endParaRPr lang="en-CA"/>
          </a:p>
          <a:p>
            <a:r>
              <a:rPr lang="en-CA"/>
              <a:t>The </a:t>
            </a:r>
            <a:r>
              <a:rPr lang="en-CA" b="1"/>
              <a:t>Moral Sensitivity Test (MST)</a:t>
            </a:r>
            <a:r>
              <a:rPr lang="en-CA"/>
              <a:t> is an assessment tool designed to measure an individual’s ability to recognize and interpret moral dimensions in complex situations. Unlike instruments that focus on reasoning about moral dilemmas, the MST emphasizes the </a:t>
            </a:r>
            <a:r>
              <a:rPr lang="en-CA" i="1"/>
              <a:t>awareness</a:t>
            </a:r>
            <a:r>
              <a:rPr lang="en-CA"/>
              <a:t> of ethical issues, including the ability to perceive how actions may affect others, identify value conflicts, and anticipate potential harm. It typically presents respondents with scenarios that involve ambiguous or ethically charged elements and asks them to evaluate or respond to these situations. By capturing the early stage of moral decision-making—recognizing that a situation has moral implications—the MST is widely used in fields such as healthcare, education, and professional ethics to better understand how individuals perceive ethical challenges and how such awareness influences subsequent reasoning and behaviour.</a:t>
            </a:r>
          </a:p>
          <a:p>
            <a:endParaRPr lang="en-CA"/>
          </a:p>
          <a:p>
            <a:r>
              <a:rPr lang="en-CA"/>
              <a:t>The </a:t>
            </a:r>
            <a:r>
              <a:rPr lang="en-CA" b="1"/>
              <a:t>Moral Foundations Questionnaire (MFQ)</a:t>
            </a:r>
            <a:r>
              <a:rPr lang="en-CA"/>
              <a:t> is a self-report instrument developed within Moral Foundations Theory to assess the underlying dimensions of human moral judgment. Rather than focusing on a single developmental trajectory, the MFQ measures how strongly individuals endorse different moral intuitions thought to be universal yet variably emphasized across cultures and individuals. These include </a:t>
            </a:r>
            <a:r>
              <a:rPr lang="en-CA" i="1"/>
              <a:t>care/harm, fairness/cheating, loyalty/betrayal, authority/subversion,</a:t>
            </a:r>
            <a:r>
              <a:rPr lang="en-CA"/>
              <a:t> and </a:t>
            </a:r>
            <a:r>
              <a:rPr lang="en-CA" i="1"/>
              <a:t>sanctity/degradation</a:t>
            </a:r>
            <a:r>
              <a:rPr lang="en-CA"/>
              <a:t>, with later versions sometimes adding </a:t>
            </a:r>
            <a:r>
              <a:rPr lang="en-CA" i="1"/>
              <a:t>liberty/oppression</a:t>
            </a:r>
            <a:r>
              <a:rPr lang="en-CA"/>
              <a:t>. Respondents rate their agreement with statements or the relevance of considerations when making moral judgments, producing a profile that reflects the weight they place on each foundation. Widely used in psychology, political science, and cultural studies, the MFQ has been applied to explore differences in moral outlook across ideological, cultural, and professional groups, offering insights into how diverse moral priorities shape reasoning, identity, and social conflict.</a:t>
            </a:r>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32</a:t>
            </a:fld>
            <a:endParaRPr lang="en-US"/>
          </a:p>
        </p:txBody>
      </p:sp>
    </p:spTree>
    <p:extLst>
      <p:ext uri="{BB962C8B-B14F-4D97-AF65-F5344CB8AC3E}">
        <p14:creationId xmlns:p14="http://schemas.microsoft.com/office/powerpoint/2010/main" val="409480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33</a:t>
            </a:fld>
            <a:endParaRPr lang="en-US"/>
          </a:p>
        </p:txBody>
      </p:sp>
    </p:spTree>
    <p:extLst>
      <p:ext uri="{BB962C8B-B14F-4D97-AF65-F5344CB8AC3E}">
        <p14:creationId xmlns:p14="http://schemas.microsoft.com/office/powerpoint/2010/main" val="405042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Flashy studies that make bold or provocative claims often receive far more citations than careful, methodologically sound work, leading flawed findings to persist in the literature long after they have been undermined. This dynamic resembles an academic parlor game, where success depends less on accuracy and more on saying what others want to hear—aligning with fashionable narratives to remain visible and relevant—thereby reinforcing attention to questionable studies while sidelining more rigorous critique.</a:t>
            </a:r>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7B51E-2F21-B08A-EBF3-1F2C7E9CC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AF44A-1ACC-3CCF-35AC-D8ACEF50A4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912F31-1C3A-1F30-309B-A890FC1A3670}"/>
              </a:ext>
            </a:extLst>
          </p:cNvPr>
          <p:cNvSpPr>
            <a:spLocks noGrp="1"/>
          </p:cNvSpPr>
          <p:nvPr>
            <p:ph type="body" idx="1"/>
          </p:nvPr>
        </p:nvSpPr>
        <p:spPr/>
        <p:txBody>
          <a:bodyPr/>
          <a:lstStyle/>
          <a:p>
            <a:r>
              <a:rPr lang="en-US"/>
              <a:t>NB: If moral judgments are the outcome of complex mental functions, then it may make little sense to claim that this function can be impaired in the way researchers have historically claimed with psychopathy.</a:t>
            </a:r>
          </a:p>
        </p:txBody>
      </p:sp>
      <p:sp>
        <p:nvSpPr>
          <p:cNvPr id="4" name="Slide Number Placeholder 3">
            <a:extLst>
              <a:ext uri="{FF2B5EF4-FFF2-40B4-BE49-F238E27FC236}">
                <a16:creationId xmlns:a16="http://schemas.microsoft.com/office/drawing/2014/main" id="{5D7768AC-1B9F-D79E-59F2-CB62A18E05BC}"/>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296524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40</a:t>
            </a:fld>
            <a:endParaRPr lang="en-US"/>
          </a:p>
        </p:txBody>
      </p:sp>
    </p:spTree>
    <p:extLst>
      <p:ext uri="{BB962C8B-B14F-4D97-AF65-F5344CB8AC3E}">
        <p14:creationId xmlns:p14="http://schemas.microsoft.com/office/powerpoint/2010/main" val="420252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7</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6768E-D98C-9C96-5EFC-D014FC804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47C78-7F27-1158-4CA0-C2B417123F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C3F165-9B4B-C268-984A-F7DD843010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C9D49F-7BC4-87A2-D91A-8EA15AB8FB76}"/>
              </a:ext>
            </a:extLst>
          </p:cNvPr>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373571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Benjamin Rush was very familiar with moral sentimentalist philosophy, and he was allegedly a good friend of David Hume (a contemporary sentimentalist).</a:t>
            </a:r>
          </a:p>
        </p:txBody>
      </p:sp>
      <p:sp>
        <p:nvSpPr>
          <p:cNvPr id="4" name="Slide Number Placeholder 3"/>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277086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5E865-666E-98E3-EF92-6E97FEDA2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ABF16-898A-0D6F-805D-F18485F158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C901A0-DB4B-05D2-2D08-ADF13FB494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A1DA58-916E-6DFD-02F3-AFB9E0674A19}"/>
              </a:ext>
            </a:extLst>
          </p:cNvPr>
          <p:cNvSpPr>
            <a:spLocks noGrp="1"/>
          </p:cNvSpPr>
          <p:nvPr>
            <p:ph type="sldNum" sz="quarter" idx="5"/>
          </p:nvPr>
        </p:nvSpPr>
        <p:spPr/>
        <p:txBody>
          <a:bodyPr/>
          <a:lstStyle/>
          <a:p>
            <a:fld id="{65D19866-B1DB-CF4C-94ED-FA9DEEF940D7}" type="slidenum">
              <a:rPr lang="en-US" smtClean="0"/>
              <a:t>15</a:t>
            </a:fld>
            <a:endParaRPr lang="en-US"/>
          </a:p>
        </p:txBody>
      </p:sp>
    </p:spTree>
    <p:extLst>
      <p:ext uri="{BB962C8B-B14F-4D97-AF65-F5344CB8AC3E}">
        <p14:creationId xmlns:p14="http://schemas.microsoft.com/office/powerpoint/2010/main" val="204862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NB: There’s not necessarily a widespread consensus on this view. Some researchers do not believe psychopathy is correlated with moral incapacities (see Chapter 6), and some researchers might describe psychopathy as a lack of empathy but not necessarily a lack of moral reasoning (and vice versa). It can be somewhat confusing to navigate the history of this literature. </a:t>
            </a:r>
          </a:p>
        </p:txBody>
      </p:sp>
      <p:sp>
        <p:nvSpPr>
          <p:cNvPr id="4" name="Slide Number Placeholder 3"/>
          <p:cNvSpPr>
            <a:spLocks noGrp="1"/>
          </p:cNvSpPr>
          <p:nvPr>
            <p:ph type="sldNum" sz="quarter" idx="5"/>
          </p:nvPr>
        </p:nvSpPr>
        <p:spPr/>
        <p:txBody>
          <a:bodyPr/>
          <a:lstStyle/>
          <a:p>
            <a:fld id="{65D19866-B1DB-CF4C-94ED-FA9DEEF940D7}" type="slidenum">
              <a:rPr lang="en-US" smtClean="0"/>
              <a:t>20</a:t>
            </a:fld>
            <a:endParaRPr lang="en-US"/>
          </a:p>
        </p:txBody>
      </p:sp>
    </p:spTree>
    <p:extLst>
      <p:ext uri="{BB962C8B-B14F-4D97-AF65-F5344CB8AC3E}">
        <p14:creationId xmlns:p14="http://schemas.microsoft.com/office/powerpoint/2010/main" val="86378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a:t>There’s a relatively large research output in the study of empathy PCL psychopathic samples (n = 66, Larsen et al., 2025) </a:t>
            </a:r>
            <a:r>
              <a:rPr lang="en-US" b="1"/>
              <a:t>NB: some publications have more than one study; hence, why there are n = 71 studies.</a:t>
            </a:r>
          </a:p>
          <a:p>
            <a:pPr marL="342900" indent="-342900">
              <a:buFont typeface="Arial" panose="020B0604020202020204" pitchFamily="34" charset="0"/>
              <a:buChar char="•"/>
            </a:pPr>
            <a:r>
              <a:rPr lang="en-US"/>
              <a:t>This research generally aims to test two separate hypotheses: that psychopathic persons are differently disposed in terms of their (1) cognitive empathy,, and/ or (2) affective empathy.</a:t>
            </a:r>
          </a:p>
          <a:p>
            <a:pPr marL="342900" indent="-342900">
              <a:buFont typeface="Arial" panose="020B0604020202020204" pitchFamily="34" charset="0"/>
              <a:buChar char="•"/>
            </a:pPr>
            <a:r>
              <a:rPr lang="en-US"/>
              <a:t>These two types of empathic capacities have been investigated using two different test paradigms:</a:t>
            </a:r>
          </a:p>
          <a:p>
            <a:pPr marL="800100" lvl="1" indent="-342900">
              <a:buFont typeface="Arial" panose="020B0604020202020204" pitchFamily="34" charset="0"/>
              <a:buChar char="•"/>
            </a:pPr>
            <a:r>
              <a:rPr lang="en-US"/>
              <a:t>(a) empathy assessment tools, which are psychological tools specifically designed to quantify and measure both cognitive and affective empathic capacities, and </a:t>
            </a:r>
          </a:p>
          <a:p>
            <a:pPr marL="800100" lvl="1" indent="-342900">
              <a:buFont typeface="Arial" panose="020B0604020202020204" pitchFamily="34" charset="0"/>
              <a:buChar char="•"/>
            </a:pPr>
            <a:r>
              <a:rPr lang="en-US"/>
              <a:t>(b) emotion recognition tests, a performance-based psychological test that measures the ability to accurately detect nonverbalized emotional expressions (i.e., a main component of cognitive empathy).</a:t>
            </a:r>
          </a:p>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25</a:t>
            </a:fld>
            <a:endParaRPr lang="en-US"/>
          </a:p>
        </p:txBody>
      </p:sp>
    </p:spTree>
    <p:extLst>
      <p:ext uri="{BB962C8B-B14F-4D97-AF65-F5344CB8AC3E}">
        <p14:creationId xmlns:p14="http://schemas.microsoft.com/office/powerpoint/2010/main" val="271065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FWER: See p. 101 in Psychopathy Unmasked.</a:t>
            </a:r>
            <a:br>
              <a:rPr lang="en-US"/>
            </a:br>
            <a:endParaRPr lang="en-US"/>
          </a:p>
          <a:p>
            <a:r>
              <a:rPr lang="en-CA"/>
              <a:t>The </a:t>
            </a:r>
            <a:r>
              <a:rPr lang="en-CA" b="1"/>
              <a:t>family-wise error rate (FWER)</a:t>
            </a:r>
            <a:r>
              <a:rPr lang="en-CA"/>
              <a:t> is the probability of making at least one </a:t>
            </a:r>
            <a:r>
              <a:rPr lang="en-CA" b="1"/>
              <a:t>Type I error</a:t>
            </a:r>
            <a:r>
              <a:rPr lang="en-CA"/>
              <a:t> (a false positive) across a set—or "family"—of statistical tests.</a:t>
            </a:r>
          </a:p>
          <a:p>
            <a:r>
              <a:rPr lang="en-CA" b="1"/>
              <a:t>Why it matters</a:t>
            </a:r>
          </a:p>
          <a:p>
            <a:r>
              <a:rPr lang="en-CA"/>
              <a:t>In research, multiple comparisons are often run at once (e.g., testing many hypotheses, checking many variables).</a:t>
            </a:r>
          </a:p>
          <a:p>
            <a:r>
              <a:rPr lang="en-CA"/>
              <a:t>If each test is conducted at a standard significance level (say, </a:t>
            </a:r>
            <a:r>
              <a:rPr lang="el-GR"/>
              <a:t>α = 0.05), </a:t>
            </a:r>
            <a:r>
              <a:rPr lang="en-CA"/>
              <a:t>the chance of a false positive accumulates.</a:t>
            </a:r>
          </a:p>
          <a:p>
            <a:r>
              <a:rPr lang="en-CA"/>
              <a:t>For example, running 20 independent tests at </a:t>
            </a:r>
            <a:r>
              <a:rPr lang="el-GR"/>
              <a:t>α = 0.05 </a:t>
            </a:r>
            <a:r>
              <a:rPr lang="en-CA"/>
              <a:t>means the probability of </a:t>
            </a:r>
            <a:r>
              <a:rPr lang="en-CA" i="1"/>
              <a:t>at least one</a:t>
            </a:r>
            <a:r>
              <a:rPr lang="en-CA"/>
              <a:t> false positive is much higher than 5%—in fact, about 64%.</a:t>
            </a:r>
          </a:p>
          <a:p>
            <a:r>
              <a:rPr lang="en-CA" b="1"/>
              <a:t>Controlling FWER</a:t>
            </a:r>
          </a:p>
          <a:p>
            <a:r>
              <a:rPr lang="en-CA"/>
              <a:t>Statisticians use methods to reduce this inflated error rate, ensuring that the overall chance of one or more false positives in the family of tests does not exceed the desired </a:t>
            </a:r>
            <a:r>
              <a:rPr lang="el-GR"/>
              <a:t>α </a:t>
            </a:r>
            <a:r>
              <a:rPr lang="en-CA"/>
              <a:t>level. Common methods include:</a:t>
            </a:r>
          </a:p>
          <a:p>
            <a:r>
              <a:rPr lang="en-CA" b="1"/>
              <a:t>Bonferroni correction</a:t>
            </a:r>
            <a:r>
              <a:rPr lang="en-CA"/>
              <a:t> (dividing </a:t>
            </a:r>
            <a:r>
              <a:rPr lang="el-GR"/>
              <a:t>α </a:t>
            </a:r>
            <a:r>
              <a:rPr lang="en-CA"/>
              <a:t>by the number of tests).</a:t>
            </a:r>
          </a:p>
          <a:p>
            <a:r>
              <a:rPr lang="en-CA" b="1"/>
              <a:t>Holm–Bonferroni method</a:t>
            </a:r>
            <a:r>
              <a:rPr lang="en-CA"/>
              <a:t> (a stepwise, less conservative approach).</a:t>
            </a:r>
          </a:p>
          <a:p>
            <a:r>
              <a:rPr lang="en-CA" b="1"/>
              <a:t>Summary</a:t>
            </a:r>
          </a:p>
          <a:p>
            <a:r>
              <a:rPr lang="en-CA" b="1"/>
              <a:t>FWER</a:t>
            </a:r>
            <a:r>
              <a:rPr lang="en-CA"/>
              <a:t> = probability of ≥1 false positives across multiple tests.</a:t>
            </a:r>
          </a:p>
          <a:p>
            <a:r>
              <a:rPr lang="en-CA"/>
              <a:t>It protects against over-interpreting results when many hypotheses are tested at once.</a:t>
            </a:r>
          </a:p>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129434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D844-C508-7263-E5BB-E16A50EDE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A4753-E3FD-B889-A88D-F5EE02004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EBD60-C7C8-4B22-706F-588FE8259DB4}"/>
              </a:ext>
            </a:extLst>
          </p:cNvPr>
          <p:cNvSpPr>
            <a:spLocks noGrp="1"/>
          </p:cNvSpPr>
          <p:nvPr>
            <p:ph type="body" idx="1"/>
          </p:nvPr>
        </p:nvSpPr>
        <p:spPr/>
        <p:txBody>
          <a:bodyPr/>
          <a:lstStyle/>
          <a:p>
            <a:r>
              <a:rPr lang="en-US"/>
              <a:t>Brook &amp; </a:t>
            </a:r>
            <a:r>
              <a:rPr lang="en-US" err="1"/>
              <a:t>Kosson’s</a:t>
            </a:r>
            <a:r>
              <a:rPr lang="en-US"/>
              <a:t> study (2013) had more non-reported effects that significant effects. They still had a null ratio of 73.42%</a:t>
            </a:r>
          </a:p>
        </p:txBody>
      </p:sp>
      <p:sp>
        <p:nvSpPr>
          <p:cNvPr id="4" name="Slide Number Placeholder 3">
            <a:extLst>
              <a:ext uri="{FF2B5EF4-FFF2-40B4-BE49-F238E27FC236}">
                <a16:creationId xmlns:a16="http://schemas.microsoft.com/office/drawing/2014/main" id="{9A43C6E8-ED10-5F53-FE6A-5CF28D408550}"/>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164500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a:solidFill>
                  <a:schemeClr val="bg1">
                    <a:lumMod val="75000"/>
                  </a:schemeClr>
                </a:solidFill>
                <a:latin typeface="Agency FB" panose="020B0503020202020204" pitchFamily="34" charset="77"/>
              </a:rPr>
              <a:t>– Module 5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Henry_Maudsley" TargetMode="External"/><Relationship Id="rId3" Type="http://schemas.openxmlformats.org/officeDocument/2006/relationships/hyperlink" Target="https://link.springer.com/book/10.1007/978-1-4020-6322-0" TargetMode="External"/><Relationship Id="rId7" Type="http://schemas.openxmlformats.org/officeDocument/2006/relationships/hyperlink" Target="https://en.wikipedia.org/wiki/James_Cowles_Prichard" TargetMode="External"/><Relationship Id="rId2" Type="http://schemas.openxmlformats.org/officeDocument/2006/relationships/hyperlink" Target="https://www.cambridge.org/core/books/reason-grace-and-sentiment/defining-the-moral-faculty-hutcheson-butler-and-price/4BADC350D47E7B00B63015B4CCCD37D6" TargetMode="External"/><Relationship Id="rId1" Type="http://schemas.openxmlformats.org/officeDocument/2006/relationships/slideLayout" Target="../slideLayouts/slideLayout2.xml"/><Relationship Id="rId6" Type="http://schemas.openxmlformats.org/officeDocument/2006/relationships/hyperlink" Target="https://en.wikipedia.org/wiki/Jean-&#201;tienne_Dominique_Esquirol" TargetMode="External"/><Relationship Id="rId5" Type="http://schemas.openxmlformats.org/officeDocument/2006/relationships/hyperlink" Target="https://en.wikipedia.org/wiki/Philippe_Pinel" TargetMode="External"/><Relationship Id="rId4" Type="http://schemas.openxmlformats.org/officeDocument/2006/relationships/hyperlink" Target="https://librarysearch.library.utoronto.ca/permalink/01UTORONTO_INST/1j4c6iu/cdi_proquest_miscellaneous_5476727" TargetMode="External"/><Relationship Id="rId9" Type="http://schemas.openxmlformats.org/officeDocument/2006/relationships/hyperlink" Target="https://archive.org/details/psychopathyhisto0000wer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ambridge.org/core/books/reason-grace-and-sentiment/defining-the-moral-faculty-hutcheson-butler-and-price/4BADC350D47E7B00B63015B4CCCD37D6" TargetMode="External"/><Relationship Id="rId7" Type="http://schemas.openxmlformats.org/officeDocument/2006/relationships/hyperlink" Target="https://plato.stanford.edu/entries/moral-sentimentalis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oll.libertyfund.org/titles/leidhold-an-inquiry-into-the-original-of-our-ideas-of-beauty-and-virtue-1726-2004" TargetMode="External"/><Relationship Id="rId5" Type="http://schemas.openxmlformats.org/officeDocument/2006/relationships/hyperlink" Target="https://archive.org/details/inquiryconcernin00shafuoft" TargetMode="External"/><Relationship Id="rId4" Type="http://schemas.openxmlformats.org/officeDocument/2006/relationships/hyperlink" Target="https://link.springer.com/book/10.1007/978-1-4020-6322-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eg"/><Relationship Id="rId7" Type="http://schemas.openxmlformats.org/officeDocument/2006/relationships/hyperlink" Target="https://www.youtube.com/watch?v=RjKNbfA64E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1UJz0O2NjOo" TargetMode="External"/><Relationship Id="rId5" Type="http://schemas.openxmlformats.org/officeDocument/2006/relationships/hyperlink" Target="https://www.youtube.com/watch?v=ZY0DG8rUnCA&amp;t=3s" TargetMode="Externa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hyperlink" Target="https://librarysearch.library.utoronto.ca/permalink/01UTORONTO_INST/k9bh95/alma991106462803406196" TargetMode="External"/><Relationship Id="rId2" Type="http://schemas.openxmlformats.org/officeDocument/2006/relationships/hyperlink" Target="https://en.wikipedia.org/wiki/The_Mask_of_Sanity" TargetMode="External"/><Relationship Id="rId1" Type="http://schemas.openxmlformats.org/officeDocument/2006/relationships/slideLayout" Target="../slideLayouts/slideLayout2.xml"/><Relationship Id="rId4" Type="http://schemas.openxmlformats.org/officeDocument/2006/relationships/hyperlink" Target="https://www.sciencedirect.com/science/article/abs/pii/S0301051106000536"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librarysearch.library.utoronto.ca/permalink/01UTORONTO_INST/k9bh95/alma99110614310290619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cademic.oup.com/edited-volume/27953" TargetMode="External"/><Relationship Id="rId2" Type="http://schemas.openxmlformats.org/officeDocument/2006/relationships/hyperlink" Target="https://watermark02.silverchair.com/9780262255295_caa.pdf?token=AQECAHi208BE49Ooan9kkhW_Ercy7Dm3ZL_9Cf3qfKAc485ysgAAA04wggNKBgkqhkiG9w0BBwagggM7MIIDNwIBADCCAzAGCSqGSIb3DQEHATAeBglghkgBZQMEAS4wEQQMyOmVeF3yuvwaBGF6AgEQgIIDAUJLgkPopxtDgiepWtZqXLIiy5TbiKLEr0_Q2lPEbNCrWgoI6RObmVdUeVDmF-6-tS9CSGUA3oqDcFgN0iXOwJqN8ZURUcKrzGfZNw1eN-fEnjZ72S6bmnjNUYvXcynxBdnAGOYCRXk3cixENbj0dbxyM2aQ3NQPW8SwYKZclQxiMwv69b2lNMipce-ET4oh5QiN3G5qDu6jHb9M1p4vQu3iIHDxm8FVKX7-6e_BpzOY3brZL1WcLhuj61tihqN_FNNLIh9SjM9ku7O8pHSWxfRvlZBCnJBG3DU8TunamLSFXHBe-JV0jzp28NawgoNcqoNW3KqLuGvPbBvVF6MGwexWx3BeflRNWTfGYHB6e6-bd5YBEAZaZyLHsoDTATWG2vU08uZK6Bt-ScbIol4dVQQEso04IyO3nNtXxUE21C3uzkxnIejHznxOLjc2rh3T6FTDweMQavLESqYCHTRNdxWbhmZeKjauAPrX4A8W3jnSHFqhiUnBlx29HM4n8-bMCxpR61_D0DZU5D3iFEM5aRr5Gf5qxl1rpZCsOYg1USjLplDBCBaKeb5TkwTU4zUsWyxq6rCSVd0m0962AAyJrNYYu99aW_oGnwgOZJLiHvolsbMu_UV-jkTNIOFdxkICbTqX9ijcYR-lqawNKbq5FHu90on8PqUwWooZVnGSFCIy_PYjVSF2FKK0PsryRaUpaUlWP-GlGUsPbDBKkm9Z5bbHY2mTldxEtXTNtFGRuuGoERgCGekStUDQ_9C5XufMW5dtwiQW9j8yDGW6o6xiD2cIWx91_KA36iGNKtx34awWptDtgJ1XR8pLrk2cNHEm35VP6Pcw27LvB-UcW8FyBnG-L7lnP46GHUwpDwf4PvGXND-x2jSfw-coNWZd-4AuLFn8WrkpbHFa6xPL1oxoP-OUzSBj61LzL54DPP_eUOSc9M2tOZeJ1cMFR_XdTZjjX0_Z0_GqeRSB2xg3nfXks6oP1YBBZKGahl5ODDdZIAGrtgLeT1dMeQjI_zD3U3z9ycU"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psycnet.apa.org/record/2025-35838-001" TargetMode="External"/><Relationship Id="rId7" Type="http://schemas.openxmlformats.org/officeDocument/2006/relationships/hyperlink" Target="https://embrace-autism.com/reading-the-mind-in-the-eyes-tes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psychology-tools.com/test/empathy-quotient" TargetMode="External"/><Relationship Id="rId4" Type="http://schemas.openxmlformats.org/officeDocument/2006/relationships/image" Target="../media/image18.png"/><Relationship Id="rId9" Type="http://schemas.openxmlformats.org/officeDocument/2006/relationships/hyperlink" Target="https://bpspsychub.onlinelibrary.wiley.com/doi/10.1111/jnp.1200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researchgate.net/publication/385008883_Do_Psychopathic_Persons_Lack_Empathy_An_Exploratory_Systematic_Review_of_Empathy_Assessment_and_Emotion_Recognition_Studies_in_Psychopathy_Checklist_Sampl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en.wikipedia.org/wiki/Family-wise_error_rate"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ibrarysearch.library.utoronto.ca/permalink/01UTORONTO_INST/1j4c6iu/cdi_scopus_primary_2_s2_0_0026630575"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hyperlink" Target="https://www.researchgate.net/publication/232253819_Impaired_Cognitive_Empathy_in_Criminal_Psychopathy_Evidence_From_a_Laboratory_Measure_of_Empathic_Accuracy" TargetMode="External"/><Relationship Id="rId12"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Defining_Issues_Tes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psycnet.apa.org/record/9999-05651-000?doi=1" TargetMode="External"/><Relationship Id="rId4" Type="http://schemas.openxmlformats.org/officeDocument/2006/relationships/hyperlink" Target="https://psycnet.apa.org/record/9999-60329-000?doi=1"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jstor.org/stable/1128704?seq=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plato.stanford.edu/entries/moral-conventiona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lato.stanford.edu/entries/moral-conventional/" TargetMode="External"/><Relationship Id="rId2" Type="http://schemas.openxmlformats.org/officeDocument/2006/relationships/hyperlink" Target="https://www.jstor.org/stable/1128704?seq=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cholar.google.com/scholar?cites=4676806757901964596&amp;as_sdt=2005&amp;sciodt=0,5&amp;hl=da" TargetMode="External"/><Relationship Id="rId2" Type="http://schemas.openxmlformats.org/officeDocument/2006/relationships/hyperlink" Target="https://www.sciencedirect.com/science/article/abs/pii/001002779500676P"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direct.com/science/article/abs/pii/S0092656614001044" TargetMode="External"/><Relationship Id="rId2" Type="http://schemas.openxmlformats.org/officeDocument/2006/relationships/hyperlink" Target="https://www.sciencedirect.com/science/article/abs/pii/001002779500676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philpapers.org/rec/SACATQ" TargetMode="External"/><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s://www.tandfonline.com/doi/full/10.1080/09515089.2022.205643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librarysearch.library.utoronto.ca/permalink/01UTORONTO_INST/1j4c6iu/cdi_scopus_primary_2_s2_0_0026630575"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iencedirect.com/science/article/abs/pii/001002779500676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278838" y="176315"/>
            <a:ext cx="8602035" cy="3570208"/>
          </a:xfrm>
          <a:prstGeom prst="rect">
            <a:avLst/>
          </a:prstGeom>
          <a:noFill/>
        </p:spPr>
        <p:txBody>
          <a:bodyPr wrap="none" rtlCol="0">
            <a:spAutoFit/>
          </a:bodyPr>
          <a:lstStyle/>
          <a:p>
            <a:pPr algn="ctr"/>
            <a:r>
              <a:rPr lang="en-US" sz="4800" b="1">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a:solidFill>
                <a:schemeClr val="bg1"/>
              </a:solidFill>
              <a:latin typeface="Agency FB" panose="020B0503020202020204" pitchFamily="34" charset="77"/>
              <a:ea typeface="Garamond" charset="0"/>
              <a:cs typeface="Garamond" charset="0"/>
            </a:endParaRPr>
          </a:p>
          <a:p>
            <a:pPr algn="ctr"/>
            <a:r>
              <a:rPr lang="en-CA" sz="2800">
                <a:solidFill>
                  <a:schemeClr val="bg1"/>
                </a:solidFill>
                <a:latin typeface="Agency FB" panose="020B0503020202020204" pitchFamily="34" charset="77"/>
                <a:ea typeface="Garamond" charset="0"/>
                <a:cs typeface="Garamond" charset="0"/>
              </a:rPr>
              <a:t>Module 5</a:t>
            </a:r>
          </a:p>
          <a:p>
            <a:pPr algn="ctr"/>
            <a:r>
              <a:rPr lang="en-CA" sz="4000" b="1">
                <a:solidFill>
                  <a:srgbClr val="61A2A7"/>
                </a:solidFill>
                <a:latin typeface="Agency FB" panose="020B0503020202020204" pitchFamily="34" charset="77"/>
                <a:ea typeface="Garamond" charset="0"/>
                <a:cs typeface="Garamond" charset="0"/>
              </a:rPr>
              <a:t>Psychopathy and Moral Psychology</a:t>
            </a:r>
          </a:p>
          <a:p>
            <a:pPr algn="ctr"/>
            <a:r>
              <a:rPr lang="en-CA" sz="2800" b="1" i="1">
                <a:solidFill>
                  <a:srgbClr val="61A2A7"/>
                </a:solidFill>
                <a:latin typeface="Agency FB" panose="020B0503020202020204" pitchFamily="34" charset="77"/>
                <a:ea typeface="Garamond" charset="0"/>
                <a:cs typeface="Garamond" charset="0"/>
              </a:rPr>
              <a:t>Are “psychopaths” morally colorblind?</a:t>
            </a:r>
          </a:p>
          <a:p>
            <a:endParaRPr lang="en-US"/>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97395"/>
            <a:ext cx="7452852" cy="1707484"/>
          </a:xfrm>
        </p:spPr>
        <p:txBody>
          <a:bodyPr/>
          <a:lstStyle/>
          <a:p>
            <a:pPr algn="ctr"/>
            <a:r>
              <a:rPr lang="en-US" sz="6000">
                <a:solidFill>
                  <a:schemeClr val="bg1"/>
                </a:solidFill>
              </a:rPr>
              <a:t>Psychopathy </a:t>
            </a:r>
            <a:br>
              <a:rPr lang="en-US" sz="6000">
                <a:solidFill>
                  <a:schemeClr val="bg1"/>
                </a:solidFill>
              </a:rPr>
            </a:br>
            <a:r>
              <a:rPr lang="en-US" sz="6000">
                <a:solidFill>
                  <a:schemeClr val="bg1"/>
                </a:solidFill>
              </a:rPr>
              <a:t>and Moral Deficits</a:t>
            </a: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0612-F772-0F0C-8377-7FA94C7366FF}"/>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3BAE65D5-7A63-7A34-F777-DB9A25BEC291}"/>
              </a:ext>
            </a:extLst>
          </p:cNvPr>
          <p:cNvSpPr>
            <a:spLocks noGrp="1"/>
          </p:cNvSpPr>
          <p:nvPr>
            <p:ph idx="1"/>
          </p:nvPr>
        </p:nvSpPr>
        <p:spPr/>
        <p:txBody>
          <a:bodyPr>
            <a:normAutofit/>
          </a:bodyPr>
          <a:lstStyle/>
          <a:p>
            <a:endParaRPr lang="en-US"/>
          </a:p>
          <a:p>
            <a:pPr algn="ctr"/>
            <a:r>
              <a:rPr lang="en-US" b="1"/>
              <a:t>Psychopathy and Moral Psychology</a:t>
            </a:r>
          </a:p>
          <a:p>
            <a:pPr algn="ctr"/>
            <a:r>
              <a:rPr lang="en-US" sz="1600" i="1"/>
              <a:t>Classic mainstream stipulation (i.e., not a fact)</a:t>
            </a:r>
          </a:p>
          <a:p>
            <a:pPr marL="342900" indent="-342900">
              <a:buFont typeface="Arial" panose="020B0604020202020204" pitchFamily="34" charset="0"/>
              <a:buChar char="•"/>
            </a:pPr>
            <a:r>
              <a:rPr lang="en-US"/>
              <a:t>Mainstream accounts of psychopathy stipulate </a:t>
            </a:r>
            <a:r>
              <a:rPr lang="en-US">
                <a:solidFill>
                  <a:srgbClr val="FF0000"/>
                </a:solidFill>
              </a:rPr>
              <a:t>profound impairments</a:t>
            </a:r>
            <a:r>
              <a:rPr lang="en-US"/>
              <a:t> of moral psychological capacities (e.g., remorse, empathy).</a:t>
            </a:r>
          </a:p>
          <a:p>
            <a:pPr marL="342900" indent="-342900">
              <a:buFont typeface="Arial" panose="020B0604020202020204" pitchFamily="34" charset="0"/>
              <a:buChar char="•"/>
            </a:pPr>
            <a:r>
              <a:rPr lang="en-US"/>
              <a:t>Specifically: </a:t>
            </a:r>
            <a:r>
              <a:rPr lang="en-US">
                <a:solidFill>
                  <a:srgbClr val="FF0000"/>
                </a:solidFill>
              </a:rPr>
              <a:t>diminished ability to grasp why </a:t>
            </a:r>
            <a:r>
              <a:rPr lang="en-US"/>
              <a:t>it is wrong to harm others.</a:t>
            </a:r>
          </a:p>
          <a:p>
            <a:pPr marL="342900" indent="-342900">
              <a:buFont typeface="Arial" panose="020B0604020202020204" pitchFamily="34" charset="0"/>
              <a:buChar char="•"/>
            </a:pPr>
            <a:r>
              <a:rPr lang="en-US" b="1"/>
              <a:t>Non-psychopathic</a:t>
            </a:r>
            <a:r>
              <a:rPr lang="en-US"/>
              <a:t> (</a:t>
            </a:r>
            <a:r>
              <a:rPr lang="en-US" i="1"/>
              <a:t>ordinary</a:t>
            </a:r>
            <a:r>
              <a:rPr lang="en-US"/>
              <a:t>) </a:t>
            </a:r>
            <a:r>
              <a:rPr lang="en-US" b="1"/>
              <a:t>individuals</a:t>
            </a:r>
            <a:r>
              <a:rPr lang="en-US"/>
              <a:t>:</a:t>
            </a:r>
          </a:p>
          <a:p>
            <a:pPr marL="800100" lvl="1" indent="-342900">
              <a:buFont typeface="Wingdings" pitchFamily="2" charset="2"/>
              <a:buChar char="§"/>
            </a:pPr>
            <a:r>
              <a:rPr lang="en-US"/>
              <a:t>They know what society disapproves of (laws, norms).</a:t>
            </a:r>
          </a:p>
          <a:p>
            <a:pPr marL="800100" lvl="1" indent="-342900">
              <a:buFont typeface="Wingdings" pitchFamily="2" charset="2"/>
              <a:buChar char="§"/>
            </a:pPr>
            <a:r>
              <a:rPr lang="en-US"/>
              <a:t>They intuitively comprehend </a:t>
            </a:r>
            <a:r>
              <a:rPr lang="en-US" i="1">
                <a:solidFill>
                  <a:srgbClr val="FF0000"/>
                </a:solidFill>
              </a:rPr>
              <a:t>why</a:t>
            </a:r>
            <a:r>
              <a:rPr lang="en-US"/>
              <a:t> some behaviors are immoral.</a:t>
            </a:r>
          </a:p>
          <a:p>
            <a:pPr marL="342900" indent="-342900">
              <a:buFont typeface="Arial" panose="020B0604020202020204" pitchFamily="34" charset="0"/>
              <a:buChar char="•"/>
            </a:pPr>
            <a:r>
              <a:rPr lang="en-US" b="1"/>
              <a:t>Psychopathic individuals</a:t>
            </a:r>
            <a:r>
              <a:rPr lang="en-US"/>
              <a:t>:</a:t>
            </a:r>
          </a:p>
          <a:p>
            <a:pPr marL="800100" lvl="1" indent="-342900">
              <a:buFont typeface="Wingdings" pitchFamily="2" charset="2"/>
              <a:buChar char="§"/>
            </a:pPr>
            <a:r>
              <a:rPr lang="en-US"/>
              <a:t>They may know of norms and laws (e.g., that violence is illegal).</a:t>
            </a:r>
          </a:p>
          <a:p>
            <a:pPr marL="800100" lvl="1" indent="-342900">
              <a:buFont typeface="Wingdings" pitchFamily="2" charset="2"/>
              <a:buChar char="§"/>
            </a:pPr>
            <a:r>
              <a:rPr lang="en-US"/>
              <a:t>They are alleged/claimed to lack moral intuition, impairing the insight into </a:t>
            </a:r>
            <a:r>
              <a:rPr lang="en-US" i="1">
                <a:solidFill>
                  <a:srgbClr val="FF0000"/>
                </a:solidFill>
              </a:rPr>
              <a:t>why</a:t>
            </a:r>
            <a:r>
              <a:rPr lang="en-US"/>
              <a:t>, say, violence is morally wrong.</a:t>
            </a:r>
          </a:p>
        </p:txBody>
      </p:sp>
    </p:spTree>
    <p:extLst>
      <p:ext uri="{BB962C8B-B14F-4D97-AF65-F5344CB8AC3E}">
        <p14:creationId xmlns:p14="http://schemas.microsoft.com/office/powerpoint/2010/main" val="406472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19AE4-865B-F97C-725A-E8589862C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4490D-3315-9D1D-8AB5-2F6F8513A000}"/>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0D4ACF10-8D9E-EA65-8A81-5D2341A1E882}"/>
              </a:ext>
            </a:extLst>
          </p:cNvPr>
          <p:cNvSpPr>
            <a:spLocks noGrp="1"/>
          </p:cNvSpPr>
          <p:nvPr>
            <p:ph idx="1"/>
          </p:nvPr>
        </p:nvSpPr>
        <p:spPr>
          <a:xfrm>
            <a:off x="82550" y="1359519"/>
            <a:ext cx="12020274" cy="5498481"/>
          </a:xfrm>
        </p:spPr>
        <p:txBody>
          <a:bodyPr>
            <a:normAutofit/>
          </a:bodyPr>
          <a:lstStyle/>
          <a:p>
            <a:pPr algn="ctr"/>
            <a:endParaRPr lang="en-US" b="1">
              <a:solidFill>
                <a:schemeClr val="accent1">
                  <a:lumMod val="50000"/>
                </a:schemeClr>
              </a:solidFill>
              <a:latin typeface="Garamond" charset="0"/>
              <a:ea typeface="Garamond" charset="0"/>
              <a:cs typeface="Garamond" charset="0"/>
            </a:endParaRPr>
          </a:p>
          <a:p>
            <a:pPr algn="ctr"/>
            <a:r>
              <a:rPr lang="en-US" sz="3600" b="1"/>
              <a:t>Moral Intuition</a:t>
            </a:r>
          </a:p>
          <a:p>
            <a:pPr algn="ctr"/>
            <a:r>
              <a:rPr lang="en-US" sz="2000" i="1"/>
              <a:t>Perhaps you all perceive and understand </a:t>
            </a:r>
            <a:r>
              <a:rPr lang="en-US" sz="2000" i="1">
                <a:solidFill>
                  <a:srgbClr val="FF0000"/>
                </a:solidFill>
              </a:rPr>
              <a:t>why</a:t>
            </a:r>
            <a:r>
              <a:rPr lang="en-US" sz="2000" i="1"/>
              <a:t> there is a “moral” difference between:</a:t>
            </a:r>
          </a:p>
          <a:p>
            <a:pPr algn="ctr"/>
            <a:r>
              <a:rPr lang="en-US" sz="2000" b="1" i="1"/>
              <a:t>Cutting down a tree vs. slaying a human being… it’s the same physical act, yet “different”…</a:t>
            </a:r>
            <a:endParaRPr lang="en-US" sz="3200" b="1" i="1"/>
          </a:p>
          <a:p>
            <a:pPr marL="457200" indent="-457200">
              <a:buFont typeface="Arial" panose="020B0604020202020204" pitchFamily="34" charset="0"/>
              <a:buChar char="•"/>
            </a:pPr>
            <a:endParaRPr lang="en-US">
              <a:latin typeface="Garamond" charset="0"/>
              <a:ea typeface="Garamond" charset="0"/>
              <a:cs typeface="Garamond" charset="0"/>
            </a:endParaRPr>
          </a:p>
          <a:p>
            <a:endParaRPr lang="en-US">
              <a:latin typeface="Garamond" charset="0"/>
              <a:ea typeface="Garamond" charset="0"/>
              <a:cs typeface="Garamond" charset="0"/>
            </a:endParaRPr>
          </a:p>
          <a:p>
            <a:pPr algn="ctr"/>
            <a:r>
              <a:rPr lang="en-US">
                <a:latin typeface="Garamond" charset="0"/>
                <a:ea typeface="Garamond" charset="0"/>
                <a:cs typeface="Garamond" charset="0"/>
              </a:rPr>
              <a:t> </a:t>
            </a:r>
          </a:p>
        </p:txBody>
      </p:sp>
      <p:pic>
        <p:nvPicPr>
          <p:cNvPr id="1034" name="Picture 10" descr="Generated image">
            <a:extLst>
              <a:ext uri="{FF2B5EF4-FFF2-40B4-BE49-F238E27FC236}">
                <a16:creationId xmlns:a16="http://schemas.microsoft.com/office/drawing/2014/main" id="{A42A06A8-00D7-7009-2D8E-FFCB5550CF2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188208" y="3502152"/>
            <a:ext cx="2051304" cy="307695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Generated image">
            <a:extLst>
              <a:ext uri="{FF2B5EF4-FFF2-40B4-BE49-F238E27FC236}">
                <a16:creationId xmlns:a16="http://schemas.microsoft.com/office/drawing/2014/main" id="{8A24978F-3F2D-2CEC-7466-72D7E619C2E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952490" y="3502152"/>
            <a:ext cx="2051304" cy="307695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57B593-5400-8C02-1A67-BDF0E3E53C9D}"/>
              </a:ext>
            </a:extLst>
          </p:cNvPr>
          <p:cNvSpPr txBox="1"/>
          <p:nvPr/>
        </p:nvSpPr>
        <p:spPr>
          <a:xfrm>
            <a:off x="5701714" y="4852150"/>
            <a:ext cx="801823" cy="646331"/>
          </a:xfrm>
          <a:prstGeom prst="rect">
            <a:avLst/>
          </a:prstGeom>
          <a:noFill/>
        </p:spPr>
        <p:txBody>
          <a:bodyPr wrap="none" rtlCol="0">
            <a:spAutoFit/>
          </a:bodyPr>
          <a:lstStyle/>
          <a:p>
            <a:pPr algn="l"/>
            <a:r>
              <a:rPr lang="en-US" sz="3600" b="1">
                <a:latin typeface="Helvetica Neue" panose="02000503000000020004" pitchFamily="2" charset="0"/>
                <a:ea typeface="Helvetica Neue" panose="02000503000000020004" pitchFamily="2" charset="0"/>
                <a:cs typeface="Helvetica Neue" panose="02000503000000020004" pitchFamily="2" charset="0"/>
              </a:rPr>
              <a:t>vs.</a:t>
            </a:r>
          </a:p>
        </p:txBody>
      </p:sp>
    </p:spTree>
    <p:extLst>
      <p:ext uri="{BB962C8B-B14F-4D97-AF65-F5344CB8AC3E}">
        <p14:creationId xmlns:p14="http://schemas.microsoft.com/office/powerpoint/2010/main" val="346026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7A0B-BDA0-C5EA-B1BD-3E35D306F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749BB-CBA4-37EC-EA8C-B6026E02E7E3}"/>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FEC1525A-3364-DAA1-236D-D3999DCC4C7C}"/>
              </a:ext>
            </a:extLst>
          </p:cNvPr>
          <p:cNvSpPr>
            <a:spLocks noGrp="1"/>
          </p:cNvSpPr>
          <p:nvPr>
            <p:ph idx="1"/>
          </p:nvPr>
        </p:nvSpPr>
        <p:spPr/>
        <p:txBody>
          <a:bodyPr>
            <a:normAutofit/>
          </a:bodyPr>
          <a:lstStyle/>
          <a:p>
            <a:endParaRPr lang="en-US"/>
          </a:p>
          <a:p>
            <a:pPr algn="ctr"/>
            <a:r>
              <a:rPr lang="en-US" b="1"/>
              <a:t>The Historical Roots of the View</a:t>
            </a:r>
          </a:p>
          <a:p>
            <a:pPr algn="ctr"/>
            <a:r>
              <a:rPr lang="en-US" sz="1600" i="1"/>
              <a:t>Historically, psychopathy was always conceptualized as a deficit of the “</a:t>
            </a:r>
            <a:r>
              <a:rPr lang="en-US" sz="1600" i="1">
                <a:hlinkClick r:id="rId2"/>
              </a:rPr>
              <a:t>moral faculty</a:t>
            </a:r>
            <a:r>
              <a:rPr lang="en-US" sz="1600" i="1"/>
              <a:t>” or “</a:t>
            </a:r>
            <a:r>
              <a:rPr lang="en-US" sz="1600" i="1">
                <a:hlinkClick r:id="rId3"/>
              </a:rPr>
              <a:t>moral sense</a:t>
            </a:r>
            <a:r>
              <a:rPr lang="en-US" sz="1600" i="1"/>
              <a:t>”</a:t>
            </a:r>
          </a:p>
          <a:p>
            <a:pPr algn="ctr"/>
            <a:r>
              <a:rPr lang="en-US" sz="1600" i="1"/>
              <a:t> </a:t>
            </a:r>
          </a:p>
          <a:p>
            <a:pPr marL="457200" indent="-457200">
              <a:buFont typeface="Arial" panose="020B0604020202020204" pitchFamily="34" charset="0"/>
              <a:buChar char="•"/>
            </a:pPr>
            <a:r>
              <a:rPr lang="en-US"/>
              <a:t>Recall that Benjamin Rush (</a:t>
            </a:r>
            <a:r>
              <a:rPr lang="en-US">
                <a:hlinkClick r:id="rId4"/>
              </a:rPr>
              <a:t>1786</a:t>
            </a:r>
            <a:r>
              <a:rPr lang="en-US"/>
              <a:t>) describes psychopathy (or “anomia”) as a </a:t>
            </a:r>
            <a:r>
              <a:rPr lang="en-US">
                <a:solidFill>
                  <a:srgbClr val="C22400"/>
                </a:solidFill>
              </a:rPr>
              <a:t>disease of the moral faculty</a:t>
            </a:r>
            <a:r>
              <a:rPr lang="en-US"/>
              <a:t>.</a:t>
            </a:r>
          </a:p>
          <a:p>
            <a:pPr marL="457200" indent="-457200">
              <a:buFont typeface="Arial" panose="020B0604020202020204" pitchFamily="34" charset="0"/>
              <a:buChar char="•"/>
            </a:pPr>
            <a:r>
              <a:rPr lang="en-US"/>
              <a:t>The concept “moral faculty,” refers to the inner capacity to “distinguishing and choosing between good and evil.”</a:t>
            </a:r>
          </a:p>
          <a:p>
            <a:pPr marL="457200" indent="-457200">
              <a:buFont typeface="Arial" panose="020B0604020202020204" pitchFamily="34" charset="0"/>
              <a:buChar char="•"/>
            </a:pPr>
            <a:r>
              <a:rPr lang="en-US"/>
              <a:t>Rush argued that when psychopathic persons act violently, it’s because they have lost </a:t>
            </a:r>
            <a:r>
              <a:rPr lang="en-US">
                <a:solidFill>
                  <a:srgbClr val="C00000"/>
                </a:solidFill>
              </a:rPr>
              <a:t>the capacity for moral discernment</a:t>
            </a:r>
            <a:r>
              <a:rPr lang="en-US"/>
              <a:t>.</a:t>
            </a:r>
          </a:p>
          <a:p>
            <a:pPr marL="457200" indent="-457200">
              <a:buFont typeface="Arial" panose="020B0604020202020204" pitchFamily="34" charset="0"/>
              <a:buChar char="•"/>
            </a:pPr>
            <a:r>
              <a:rPr lang="en-CA"/>
              <a:t>The same explanation was echoed in the 19th century by </a:t>
            </a:r>
            <a:r>
              <a:rPr lang="en-CA">
                <a:hlinkClick r:id="rId5"/>
              </a:rPr>
              <a:t>Pinel</a:t>
            </a:r>
            <a:r>
              <a:rPr lang="en-CA"/>
              <a:t>, </a:t>
            </a:r>
            <a:r>
              <a:rPr lang="en-CA">
                <a:hlinkClick r:id="rId6"/>
              </a:rPr>
              <a:t>Esquirol</a:t>
            </a:r>
            <a:r>
              <a:rPr lang="en-CA"/>
              <a:t>, </a:t>
            </a:r>
            <a:r>
              <a:rPr lang="en-CA">
                <a:hlinkClick r:id="rId7"/>
              </a:rPr>
              <a:t>Prichard</a:t>
            </a:r>
            <a:r>
              <a:rPr lang="en-CA"/>
              <a:t>, </a:t>
            </a:r>
            <a:r>
              <a:rPr lang="en-CA">
                <a:hlinkClick r:id="rId8"/>
              </a:rPr>
              <a:t>Maudsley</a:t>
            </a:r>
            <a:r>
              <a:rPr lang="en-CA"/>
              <a:t>, etc. (see </a:t>
            </a:r>
            <a:r>
              <a:rPr lang="en-CA">
                <a:hlinkClick r:id="rId9"/>
              </a:rPr>
              <a:t>Werlinder, 1978</a:t>
            </a:r>
            <a:r>
              <a:rPr lang="en-CA"/>
              <a:t>).</a:t>
            </a:r>
            <a:endParaRPr lang="en-US"/>
          </a:p>
        </p:txBody>
      </p:sp>
    </p:spTree>
    <p:extLst>
      <p:ext uri="{BB962C8B-B14F-4D97-AF65-F5344CB8AC3E}">
        <p14:creationId xmlns:p14="http://schemas.microsoft.com/office/powerpoint/2010/main" val="145867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6AF4-1C07-1316-E4AC-C6DB94AC3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E27D1-9930-C492-813E-4D6B719B564B}"/>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C64C1CEE-735C-36EB-3D24-D4B69789A107}"/>
              </a:ext>
            </a:extLst>
          </p:cNvPr>
          <p:cNvSpPr>
            <a:spLocks noGrp="1"/>
          </p:cNvSpPr>
          <p:nvPr>
            <p:ph idx="1"/>
          </p:nvPr>
        </p:nvSpPr>
        <p:spPr/>
        <p:txBody>
          <a:bodyPr>
            <a:normAutofit/>
          </a:bodyPr>
          <a:lstStyle/>
          <a:p>
            <a:endParaRPr lang="en-US"/>
          </a:p>
          <a:p>
            <a:pPr algn="ctr"/>
            <a:r>
              <a:rPr lang="en-US" b="1"/>
              <a:t>The Deeper “Philosophical” Roots</a:t>
            </a:r>
          </a:p>
          <a:p>
            <a:pPr algn="ctr"/>
            <a:r>
              <a:rPr lang="en-US" sz="1600" i="1"/>
              <a:t>If humans have a “</a:t>
            </a:r>
            <a:r>
              <a:rPr lang="en-US" sz="1600" i="1">
                <a:hlinkClick r:id="rId3"/>
              </a:rPr>
              <a:t>moral faculty</a:t>
            </a:r>
            <a:r>
              <a:rPr lang="en-US" sz="1600" i="1"/>
              <a:t>” or “</a:t>
            </a:r>
            <a:r>
              <a:rPr lang="en-US" sz="1600" i="1">
                <a:hlinkClick r:id="rId4"/>
              </a:rPr>
              <a:t>moral sense</a:t>
            </a:r>
            <a:r>
              <a:rPr lang="en-US" sz="1600" i="1"/>
              <a:t>,” it is perhaps straightforward to </a:t>
            </a:r>
            <a:r>
              <a:rPr lang="en-US" sz="1600" i="1">
                <a:solidFill>
                  <a:srgbClr val="C00000"/>
                </a:solidFill>
              </a:rPr>
              <a:t>argue it can be diseased</a:t>
            </a:r>
          </a:p>
          <a:p>
            <a:pPr algn="ctr"/>
            <a:r>
              <a:rPr lang="en-US" sz="1600" i="1"/>
              <a:t> </a:t>
            </a:r>
          </a:p>
          <a:p>
            <a:pPr marL="457200" indent="-457200">
              <a:buFont typeface="Arial" panose="020B0604020202020204" pitchFamily="34" charset="0"/>
              <a:buChar char="•"/>
            </a:pPr>
            <a:r>
              <a:rPr lang="en-US"/>
              <a:t>Earl of Shaftesbury (</a:t>
            </a:r>
            <a:r>
              <a:rPr lang="en-US">
                <a:hlinkClick r:id="rId5"/>
              </a:rPr>
              <a:t>1699</a:t>
            </a:r>
            <a:r>
              <a:rPr lang="en-US"/>
              <a:t>) and Francis Hutcheson (</a:t>
            </a:r>
            <a:r>
              <a:rPr lang="en-US">
                <a:hlinkClick r:id="rId6"/>
              </a:rPr>
              <a:t>1725</a:t>
            </a:r>
            <a:r>
              <a:rPr lang="en-US"/>
              <a:t>) developed the concept of a “moral sense”: </a:t>
            </a:r>
          </a:p>
          <a:p>
            <a:pPr marL="914400" lvl="1" indent="-457200">
              <a:buFont typeface="Arial" panose="020B0604020202020204" pitchFamily="34" charset="0"/>
              <a:buChar char="•"/>
            </a:pPr>
            <a:r>
              <a:rPr lang="en-US"/>
              <a:t>An innate human ability to perceive moral values and form moral judgments.</a:t>
            </a:r>
          </a:p>
          <a:p>
            <a:pPr marL="457200" indent="-457200">
              <a:buFont typeface="Arial" panose="020B0604020202020204" pitchFamily="34" charset="0"/>
              <a:buChar char="•"/>
            </a:pPr>
            <a:r>
              <a:rPr lang="en-US"/>
              <a:t>The basic idea is that humans </a:t>
            </a:r>
            <a:r>
              <a:rPr lang="en-US">
                <a:solidFill>
                  <a:srgbClr val="C00000"/>
                </a:solidFill>
              </a:rPr>
              <a:t>instinctively</a:t>
            </a:r>
            <a:r>
              <a:rPr lang="en-US"/>
              <a:t> approve benevolent actions; this </a:t>
            </a:r>
            <a:r>
              <a:rPr lang="en-US">
                <a:solidFill>
                  <a:srgbClr val="C00000"/>
                </a:solidFill>
              </a:rPr>
              <a:t>moral sense</a:t>
            </a:r>
            <a:r>
              <a:rPr lang="en-US"/>
              <a:t> operates independently of self-interest or education.</a:t>
            </a:r>
          </a:p>
          <a:p>
            <a:pPr marL="457200" indent="-457200">
              <a:buFont typeface="Arial" panose="020B0604020202020204" pitchFamily="34" charset="0"/>
              <a:buChar char="•"/>
            </a:pPr>
            <a:r>
              <a:rPr lang="en-US"/>
              <a:t>The moral sense was believed to be universal, implanted by God, and the basis for moral and </a:t>
            </a:r>
            <a:r>
              <a:rPr lang="en-US">
                <a:solidFill>
                  <a:srgbClr val="C00000"/>
                </a:solidFill>
              </a:rPr>
              <a:t>prosocial behavior</a:t>
            </a:r>
            <a:r>
              <a:rPr lang="en-US"/>
              <a:t>.</a:t>
            </a:r>
          </a:p>
          <a:p>
            <a:pPr marL="457200" indent="-457200">
              <a:buFont typeface="Arial" panose="020B0604020202020204" pitchFamily="34" charset="0"/>
              <a:buChar char="•"/>
            </a:pPr>
            <a:r>
              <a:rPr lang="en-US"/>
              <a:t>These philosophical ideas are today known as </a:t>
            </a:r>
            <a:r>
              <a:rPr lang="en-US" i="1">
                <a:hlinkClick r:id="rId7"/>
              </a:rPr>
              <a:t>moral sentimentalism</a:t>
            </a:r>
            <a:r>
              <a:rPr lang="en-US"/>
              <a:t>.</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93125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5AC8-D272-5B5D-6A3B-478955B2A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31155-5D71-CEFF-4CA5-0DD28D81084C}"/>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11DE30DE-434D-71DB-599B-C21820397DBD}"/>
              </a:ext>
            </a:extLst>
          </p:cNvPr>
          <p:cNvSpPr>
            <a:spLocks noGrp="1"/>
          </p:cNvSpPr>
          <p:nvPr>
            <p:ph idx="1"/>
          </p:nvPr>
        </p:nvSpPr>
        <p:spPr>
          <a:xfrm>
            <a:off x="82550" y="1359519"/>
            <a:ext cx="12020274" cy="5498481"/>
          </a:xfrm>
        </p:spPr>
        <p:txBody>
          <a:bodyPr>
            <a:normAutofit/>
          </a:bodyPr>
          <a:lstStyle/>
          <a:p>
            <a:pPr algn="ctr"/>
            <a:endParaRPr lang="en-US" b="1">
              <a:solidFill>
                <a:schemeClr val="accent1">
                  <a:lumMod val="50000"/>
                </a:schemeClr>
              </a:solidFill>
              <a:latin typeface="Garamond" charset="0"/>
              <a:ea typeface="Garamond" charset="0"/>
              <a:cs typeface="Garamond" charset="0"/>
            </a:endParaRPr>
          </a:p>
          <a:p>
            <a:pPr algn="ctr"/>
            <a:r>
              <a:rPr lang="en-US" sz="3600" b="1"/>
              <a:t>Lacking a Moral Sense</a:t>
            </a:r>
            <a:endParaRPr lang="en-US" sz="3200"/>
          </a:p>
          <a:p>
            <a:pPr algn="ctr"/>
            <a:r>
              <a:rPr lang="en-US" sz="2000" i="1"/>
              <a:t>Modern popular culture has been fascinated by this idea for decades…</a:t>
            </a:r>
          </a:p>
          <a:p>
            <a:endParaRPr lang="en-US">
              <a:latin typeface="Garamond" charset="0"/>
              <a:ea typeface="Garamond" charset="0"/>
              <a:cs typeface="Garamond" charset="0"/>
            </a:endParaRPr>
          </a:p>
          <a:p>
            <a:pPr algn="ctr"/>
            <a:r>
              <a:rPr lang="en-US">
                <a:latin typeface="Garamond" charset="0"/>
                <a:ea typeface="Garamond" charset="0"/>
                <a:cs typeface="Garamond" charset="0"/>
              </a:rPr>
              <a:t> </a:t>
            </a:r>
          </a:p>
        </p:txBody>
      </p:sp>
      <p:pic>
        <p:nvPicPr>
          <p:cNvPr id="2052" name="Picture 4" descr="Dexter: Season 2 | Rotten Tomatoes">
            <a:extLst>
              <a:ext uri="{FF2B5EF4-FFF2-40B4-BE49-F238E27FC236}">
                <a16:creationId xmlns:a16="http://schemas.microsoft.com/office/drawing/2014/main" id="{2C2D0043-D583-4EC9-275D-B6243B17993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453278" y="3291840"/>
            <a:ext cx="3298696" cy="247402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8 Little Known Tics In Christian Bale's Performance That Made American  Psycho's Patrick Bateman Epic – Page 6">
            <a:extLst>
              <a:ext uri="{FF2B5EF4-FFF2-40B4-BE49-F238E27FC236}">
                <a16:creationId xmlns:a16="http://schemas.microsoft.com/office/drawing/2014/main" id="{6807EC75-4A6B-1E2C-401B-DE0226A7BD8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8421774" y="3291840"/>
            <a:ext cx="3298696" cy="247402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0C031E-D027-C9EF-3BF8-15E8E84D215A}"/>
              </a:ext>
            </a:extLst>
          </p:cNvPr>
          <p:cNvSpPr txBox="1"/>
          <p:nvPr/>
        </p:nvSpPr>
        <p:spPr>
          <a:xfrm>
            <a:off x="484782" y="5839111"/>
            <a:ext cx="3298696"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Anton Chigurh </a:t>
            </a:r>
          </a:p>
          <a:p>
            <a:pPr algn="ctr"/>
            <a:r>
              <a:rPr lang="en-US" i="1">
                <a:latin typeface="Helvetica Neue" panose="02000503000000020004" pitchFamily="2" charset="0"/>
                <a:ea typeface="Helvetica Neue" panose="02000503000000020004" pitchFamily="2" charset="0"/>
                <a:cs typeface="Helvetica Neue" panose="02000503000000020004" pitchFamily="2" charset="0"/>
                <a:hlinkClick r:id="rId5"/>
              </a:rPr>
              <a:t>No Country for Old Men</a:t>
            </a:r>
            <a:endParaRPr lang="en-US" i="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C03F8F36-F532-B14A-6C60-B985E052C600}"/>
              </a:ext>
            </a:extLst>
          </p:cNvPr>
          <p:cNvSpPr txBox="1"/>
          <p:nvPr/>
        </p:nvSpPr>
        <p:spPr>
          <a:xfrm>
            <a:off x="4443339" y="5839110"/>
            <a:ext cx="3298696"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Dexter Morgan</a:t>
            </a:r>
          </a:p>
          <a:p>
            <a:pPr algn="ctr"/>
            <a:r>
              <a:rPr lang="en-US" i="1">
                <a:latin typeface="Helvetica Neue" panose="02000503000000020004" pitchFamily="2" charset="0"/>
                <a:ea typeface="Helvetica Neue" panose="02000503000000020004" pitchFamily="2" charset="0"/>
                <a:cs typeface="Helvetica Neue" panose="02000503000000020004" pitchFamily="2" charset="0"/>
                <a:hlinkClick r:id="rId6"/>
              </a:rPr>
              <a:t>Dexter</a:t>
            </a:r>
            <a:endParaRPr lang="en-US" i="1">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2F81DA52-A633-2AAB-C869-135CB7D5A74E}"/>
              </a:ext>
            </a:extLst>
          </p:cNvPr>
          <p:cNvSpPr txBox="1"/>
          <p:nvPr/>
        </p:nvSpPr>
        <p:spPr>
          <a:xfrm>
            <a:off x="8401896" y="5839109"/>
            <a:ext cx="3298696"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Patrick Bateman</a:t>
            </a:r>
          </a:p>
          <a:p>
            <a:pPr algn="ctr"/>
            <a:r>
              <a:rPr lang="en-US" i="1">
                <a:latin typeface="Helvetica Neue" panose="02000503000000020004" pitchFamily="2" charset="0"/>
                <a:ea typeface="Helvetica Neue" panose="02000503000000020004" pitchFamily="2" charset="0"/>
                <a:cs typeface="Helvetica Neue" panose="02000503000000020004" pitchFamily="2" charset="0"/>
                <a:hlinkClick r:id="rId7"/>
              </a:rPr>
              <a:t>American Psycho</a:t>
            </a:r>
            <a:endParaRPr lang="en-US" i="1">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58" name="Picture 10" descr="Anton Chigurh | Creating Cinema's Most Uncanny Villain. | by Directors  Spotlight | Medium">
            <a:extLst>
              <a:ext uri="{FF2B5EF4-FFF2-40B4-BE49-F238E27FC236}">
                <a16:creationId xmlns:a16="http://schemas.microsoft.com/office/drawing/2014/main" id="{2F7B0A39-A29B-F889-9BF9-C09AC08C81DB}"/>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461592" y="3266145"/>
            <a:ext cx="3308635" cy="248147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5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E1889-AEDA-63F8-0CEC-C511073BE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1569F-CF78-B068-C1C8-A70AB20D50CF}"/>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96CBB49C-C882-D113-77D9-69B9DD2D0AA0}"/>
              </a:ext>
            </a:extLst>
          </p:cNvPr>
          <p:cNvSpPr>
            <a:spLocks noGrp="1"/>
          </p:cNvSpPr>
          <p:nvPr>
            <p:ph idx="1"/>
          </p:nvPr>
        </p:nvSpPr>
        <p:spPr/>
        <p:txBody>
          <a:bodyPr>
            <a:normAutofit/>
          </a:bodyPr>
          <a:lstStyle/>
          <a:p>
            <a:endParaRPr lang="en-US"/>
          </a:p>
          <a:p>
            <a:pPr algn="ctr"/>
            <a:r>
              <a:rPr lang="en-US" sz="3200" b="1"/>
              <a:t>The Notion of “Moral Colorblindness”</a:t>
            </a:r>
          </a:p>
          <a:p>
            <a:pPr algn="ctr"/>
            <a:r>
              <a:rPr lang="en-US" sz="1600" i="1"/>
              <a:t>Central Notion: Distinguish between the literal </a:t>
            </a:r>
            <a:r>
              <a:rPr lang="en-US" sz="1600" i="1">
                <a:solidFill>
                  <a:srgbClr val="FF0000"/>
                </a:solidFill>
              </a:rPr>
              <a:t>denotative</a:t>
            </a:r>
            <a:r>
              <a:rPr lang="en-US" sz="1600" i="1"/>
              <a:t> meaning of moral terms vs. the emotional </a:t>
            </a:r>
            <a:r>
              <a:rPr lang="en-US" sz="1600" i="1">
                <a:solidFill>
                  <a:srgbClr val="FF0000"/>
                </a:solidFill>
              </a:rPr>
              <a:t>connotative</a:t>
            </a:r>
            <a:r>
              <a:rPr lang="en-US" sz="1600" i="1"/>
              <a:t> reference.</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In his work, </a:t>
            </a:r>
            <a:r>
              <a:rPr lang="en-US" i="1">
                <a:hlinkClick r:id="rId2"/>
              </a:rPr>
              <a:t>The Mask of Sanity</a:t>
            </a:r>
            <a:r>
              <a:rPr lang="en-US"/>
              <a:t>, Hervey Cleckley uses the metaphor that</a:t>
            </a:r>
            <a:r>
              <a:rPr lang="en-US" i="1"/>
              <a:t> </a:t>
            </a:r>
            <a:r>
              <a:rPr lang="en-US"/>
              <a:t>psychopathy is a peculiar form of “moral colorblindness.”</a:t>
            </a:r>
          </a:p>
          <a:p>
            <a:pPr marL="457200" indent="-457200">
              <a:buFont typeface="Arial" panose="020B0604020202020204" pitchFamily="34" charset="0"/>
              <a:buChar char="•"/>
            </a:pPr>
            <a:r>
              <a:rPr lang="en-US"/>
              <a:t>Like with </a:t>
            </a:r>
            <a:r>
              <a:rPr lang="en-US">
                <a:solidFill>
                  <a:srgbClr val="FF0000"/>
                </a:solidFill>
              </a:rPr>
              <a:t>colorblindness</a:t>
            </a:r>
            <a:r>
              <a:rPr lang="en-US"/>
              <a:t>, a person can know color terms but not their qualitative meaning (e.g., “vermilion” meaningless to a colorblind).</a:t>
            </a:r>
          </a:p>
          <a:p>
            <a:pPr marL="457200" indent="-457200">
              <a:buFont typeface="Arial" panose="020B0604020202020204" pitchFamily="34" charset="0"/>
              <a:buChar char="•"/>
            </a:pPr>
            <a:r>
              <a:rPr lang="en-US"/>
              <a:t>In Robert Hare’s 1993-book, </a:t>
            </a:r>
            <a:r>
              <a:rPr lang="en-US" i="1">
                <a:hlinkClick r:id="rId3"/>
              </a:rPr>
              <a:t>Without Conscience</a:t>
            </a:r>
            <a:r>
              <a:rPr lang="en-US"/>
              <a:t>, psychopaths are described as if they “see the [moral] world in shades of gray.”</a:t>
            </a:r>
          </a:p>
          <a:p>
            <a:pPr marL="457200" indent="-457200">
              <a:buFont typeface="Arial" panose="020B0604020202020204" pitchFamily="34" charset="0"/>
              <a:buChar char="•"/>
            </a:pPr>
            <a:r>
              <a:rPr lang="en-US"/>
              <a:t>A slightly different, yet similar metaphor was used by Blair and colleagues: “[Psychopaths] know the words, but not the music.” (</a:t>
            </a:r>
            <a:r>
              <a:rPr lang="en-US">
                <a:hlinkClick r:id="rId4"/>
              </a:rPr>
              <a:t>2006</a:t>
            </a:r>
            <a:r>
              <a:rPr lang="en-US"/>
              <a:t>)</a:t>
            </a:r>
          </a:p>
        </p:txBody>
      </p:sp>
    </p:spTree>
    <p:extLst>
      <p:ext uri="{BB962C8B-B14F-4D97-AF65-F5344CB8AC3E}">
        <p14:creationId xmlns:p14="http://schemas.microsoft.com/office/powerpoint/2010/main" val="3384896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6FD7-80E3-A345-5095-C68DD372C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3E37D-1E86-E1B8-AEEB-5E7EDDBAF3D0}"/>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5154BEF6-6B8B-68D8-4CD0-7495FA70E0EA}"/>
              </a:ext>
            </a:extLst>
          </p:cNvPr>
          <p:cNvSpPr>
            <a:spLocks noGrp="1"/>
          </p:cNvSpPr>
          <p:nvPr>
            <p:ph idx="1"/>
          </p:nvPr>
        </p:nvSpPr>
        <p:spPr/>
        <p:txBody>
          <a:bodyPr>
            <a:normAutofit/>
          </a:bodyPr>
          <a:lstStyle/>
          <a:p>
            <a:endParaRPr lang="en-US"/>
          </a:p>
          <a:p>
            <a:pPr algn="ctr"/>
            <a:r>
              <a:rPr lang="en-US" b="1"/>
              <a:t>Hervey Cleckley’s Concept of Psychopathy</a:t>
            </a:r>
          </a:p>
          <a:p>
            <a:pPr algn="ctr"/>
            <a:r>
              <a:rPr lang="en-US" sz="1600"/>
              <a:t>Quote: Cleckley (1988), </a:t>
            </a:r>
            <a:r>
              <a:rPr lang="en-US" sz="1600" i="1"/>
              <a:t>The Mask of Sanity </a:t>
            </a:r>
            <a:r>
              <a:rPr lang="en-US" sz="1600"/>
              <a:t>(p. 59)</a:t>
            </a:r>
            <a:endParaRPr lang="en-US"/>
          </a:p>
          <a:p>
            <a:pPr marL="457200" indent="-457200">
              <a:buFont typeface="Arial" panose="020B0604020202020204" pitchFamily="34" charset="0"/>
              <a:buChar char="•"/>
            </a:pPr>
            <a:endParaRPr lang="en-US" i="1"/>
          </a:p>
        </p:txBody>
      </p:sp>
      <p:pic>
        <p:nvPicPr>
          <p:cNvPr id="5" name="Picture 2" descr="The Mask of Sanity: An Attempt to Clarify Some Issues about the So-Called  Psychopathic: Cleckley, Hervey: 9781614277828: Books - Amazon.ca">
            <a:extLst>
              <a:ext uri="{FF2B5EF4-FFF2-40B4-BE49-F238E27FC236}">
                <a16:creationId xmlns:a16="http://schemas.microsoft.com/office/drawing/2014/main" id="{52F86745-344D-0A11-5002-99C73A61BFA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176" y="2525171"/>
            <a:ext cx="2400658" cy="3600986"/>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5028329-99E8-3B0F-215F-C722F993A379}"/>
              </a:ext>
            </a:extLst>
          </p:cNvPr>
          <p:cNvSpPr txBox="1"/>
          <p:nvPr/>
        </p:nvSpPr>
        <p:spPr>
          <a:xfrm>
            <a:off x="2633246" y="2525171"/>
            <a:ext cx="9469578" cy="3600986"/>
          </a:xfrm>
          <a:prstGeom prst="rect">
            <a:avLst/>
          </a:prstGeom>
          <a:noFill/>
          <a:ln>
            <a:solidFill>
              <a:schemeClr val="tx2"/>
            </a:solidFill>
          </a:ln>
        </p:spPr>
        <p:txBody>
          <a:bodyPr wrap="squar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“[The psychopath] is unfamiliar with the primary facts or data of what might be called personal </a:t>
            </a:r>
            <a:r>
              <a:rPr lang="en-US" b="1">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values</a:t>
            </a:r>
            <a:r>
              <a:rPr lang="en-US">
                <a:latin typeface="Helvetica Neue" panose="02000503000000020004" pitchFamily="2" charset="0"/>
                <a:ea typeface="Helvetica Neue" panose="02000503000000020004" pitchFamily="2" charset="0"/>
                <a:cs typeface="Helvetica Neue" panose="02000503000000020004" pitchFamily="2" charset="0"/>
              </a:rPr>
              <a:t> and is </a:t>
            </a:r>
            <a:r>
              <a:rPr lang="en-US" b="1">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altogether incapable of understanding such matters</a:t>
            </a:r>
            <a:r>
              <a:rPr lang="en-US">
                <a:latin typeface="Helvetica Neue" panose="02000503000000020004" pitchFamily="2" charset="0"/>
                <a:ea typeface="Helvetica Neue" panose="02000503000000020004" pitchFamily="2" charset="0"/>
                <a:cs typeface="Helvetica Neue" panose="02000503000000020004" pitchFamily="2" charset="0"/>
              </a:rPr>
              <a:t>. It is impossible for him to take even a slight interest in the tragedy or joy or the striving of humanity as presented in serious literature or art. He is also indifferent to all these matters in life itself. Beauty and ugliness, except in a very superficial sense, goodness, evil, love, horror, and humor have no actual meaning, no power to move him. He is, furthermore, lacking in the ability to see that others are moved. </a:t>
            </a:r>
            <a:r>
              <a:rPr lang="en-US" sz="2000" b="1">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It is as though he were colorblind, despite his sharp intelligence, to this aspect of human existence. It cannot be explained to him because there is nothing in his orbit of awareness that can bridge the gap with comparison. He can repeat the words and say glibly that he understands, and there is no way for him to realize that he does not understand.”</a:t>
            </a:r>
            <a:endParaRPr lang="en-US">
              <a:highlight>
                <a:srgbClr val="61A2A7"/>
              </a:highligh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54395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a:xfrm>
            <a:off x="95802" y="1054719"/>
            <a:ext cx="12020274" cy="5666756"/>
          </a:xfrm>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18</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425884"/>
            <a:ext cx="6648893" cy="4924425"/>
          </a:xfrm>
          <a:prstGeom prst="rect">
            <a:avLst/>
          </a:prstGeom>
          <a:noFill/>
          <a:ln>
            <a:solidFill>
              <a:schemeClr val="tx1"/>
            </a:solidFill>
          </a:ln>
        </p:spPr>
        <p:txBody>
          <a:bodyPr wrap="square" rtlCol="0">
            <a:spAutoFit/>
          </a:bodyPr>
          <a:lstStyle/>
          <a:p>
            <a:pPr algn="ctr"/>
            <a:endParaRPr lang="en-US" sz="2800">
              <a:latin typeface="Helvetica" pitchFamily="2" charset="0"/>
              <a:ea typeface="Garamond" charset="0"/>
              <a:cs typeface="Garamond" charset="0"/>
            </a:endParaRPr>
          </a:p>
          <a:p>
            <a:pPr algn="ctr"/>
            <a:r>
              <a:rPr lang="en-US" sz="2400">
                <a:latin typeface="Helvetica" pitchFamily="2" charset="0"/>
                <a:ea typeface="Garamond" charset="0"/>
                <a:cs typeface="Garamond" charset="0"/>
              </a:rPr>
              <a:t>“Without suffering or enjoying in significant degree the integrated emotional consequences of experience, the psychopath will not learn from it to modify and direct his activities as other men whom we call sane modify and direct theirs. […] It is entirely impossible for him to see another person from the aspect of major affective experience, </a:t>
            </a:r>
            <a:r>
              <a:rPr lang="en-US" sz="2400">
                <a:solidFill>
                  <a:srgbClr val="FF0000"/>
                </a:solidFill>
                <a:latin typeface="Helvetica" pitchFamily="2" charset="0"/>
                <a:ea typeface="Garamond" charset="0"/>
                <a:cs typeface="Garamond" charset="0"/>
              </a:rPr>
              <a:t>since he is blind to this order of things or blind in this mode of awareness</a:t>
            </a:r>
            <a:r>
              <a:rPr lang="en-US" sz="2400">
                <a:latin typeface="Helvetica" pitchFamily="2" charset="0"/>
                <a:ea typeface="Garamond" charset="0"/>
                <a:cs typeface="Garamond" charset="0"/>
              </a:rPr>
              <a:t>.” </a:t>
            </a:r>
          </a:p>
          <a:p>
            <a:pPr algn="ctr"/>
            <a:endParaRPr lang="en-US" sz="2800">
              <a:latin typeface="Helvetica" pitchFamily="2" charset="0"/>
              <a:ea typeface="Garamond" charset="0"/>
              <a:cs typeface="Garamond" charset="0"/>
            </a:endParaRPr>
          </a:p>
          <a:p>
            <a:pPr algn="ctr"/>
            <a:r>
              <a:rPr lang="en-US">
                <a:latin typeface="Helvetica" pitchFamily="2" charset="0"/>
                <a:ea typeface="Garamond" charset="0"/>
                <a:cs typeface="Garamond" charset="0"/>
              </a:rPr>
              <a:t>Cleckley (1988), </a:t>
            </a:r>
            <a:r>
              <a:rPr lang="en-US" i="1">
                <a:latin typeface="Helvetica" pitchFamily="2" charset="0"/>
                <a:ea typeface="Garamond" charset="0"/>
                <a:cs typeface="Garamond" charset="0"/>
                <a:hlinkClick r:id="rId2"/>
              </a:rPr>
              <a:t>The Mask of Sanity</a:t>
            </a:r>
            <a:r>
              <a:rPr lang="en-US" i="1">
                <a:latin typeface="Helvetica" pitchFamily="2" charset="0"/>
                <a:ea typeface="Garamond" charset="0"/>
                <a:cs typeface="Garamond" charset="0"/>
              </a:rPr>
              <a:t> </a:t>
            </a:r>
            <a:r>
              <a:rPr lang="en-US">
                <a:latin typeface="Helvetica" pitchFamily="2" charset="0"/>
                <a:ea typeface="Garamond" charset="0"/>
                <a:cs typeface="Garamond" charset="0"/>
              </a:rPr>
              <a:t>(p. 373)</a:t>
            </a:r>
          </a:p>
        </p:txBody>
      </p:sp>
      <p:pic>
        <p:nvPicPr>
          <p:cNvPr id="5" name="Picture 2" descr="The Mask of Sanity: An Attempt to Clarify Some Issues about the So-Called  Psychopathic: Cleckley, Hervey: 9781614277828: Books - Amazon.ca">
            <a:extLst>
              <a:ext uri="{FF2B5EF4-FFF2-40B4-BE49-F238E27FC236}">
                <a16:creationId xmlns:a16="http://schemas.microsoft.com/office/drawing/2014/main" id="{9253BA98-C0F8-1E66-D03F-41C3ABDD52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9599" y="1391930"/>
            <a:ext cx="3305587" cy="4958379"/>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6E17C9-D772-CBCD-9BCB-7B4DF81B2678}"/>
              </a:ext>
            </a:extLst>
          </p:cNvPr>
          <p:cNvSpPr txBox="1"/>
          <p:nvPr/>
        </p:nvSpPr>
        <p:spPr>
          <a:xfrm>
            <a:off x="-923453" y="470780"/>
            <a:ext cx="184731" cy="400110"/>
          </a:xfrm>
          <a:prstGeom prst="rect">
            <a:avLst/>
          </a:prstGeom>
          <a:noFill/>
        </p:spPr>
        <p:txBody>
          <a:bodyPr wrap="none" rtlCol="0">
            <a:spAutoFit/>
          </a:bodyPr>
          <a:lstStyle/>
          <a:p>
            <a:pPr algn="l"/>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90959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7B3A-C3C0-0F16-D20C-67C8A7A77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ED59F-FFC6-4B3F-C90C-48C158055F36}"/>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10397897-4D0E-0496-0492-A9FA265C7AE8}"/>
              </a:ext>
            </a:extLst>
          </p:cNvPr>
          <p:cNvSpPr>
            <a:spLocks noGrp="1"/>
          </p:cNvSpPr>
          <p:nvPr>
            <p:ph idx="1"/>
          </p:nvPr>
        </p:nvSpPr>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CC3EF2D2-D3B5-9F06-37A5-150465C552C3}"/>
              </a:ext>
            </a:extLst>
          </p:cNvPr>
          <p:cNvSpPr>
            <a:spLocks noGrp="1"/>
          </p:cNvSpPr>
          <p:nvPr>
            <p:ph type="sldNum" sz="quarter" idx="12"/>
          </p:nvPr>
        </p:nvSpPr>
        <p:spPr/>
        <p:txBody>
          <a:bodyPr/>
          <a:lstStyle/>
          <a:p>
            <a:r>
              <a:rPr lang="en-US"/>
              <a:t>Slide </a:t>
            </a:r>
            <a:fld id="{52DCE995-9B62-2245-A673-5C0F37C2ABD9}" type="slidenum">
              <a:rPr lang="en-US" smtClean="0"/>
              <a:pPr/>
              <a:t>19</a:t>
            </a:fld>
            <a:endParaRPr lang="en-US"/>
          </a:p>
        </p:txBody>
      </p:sp>
      <p:sp>
        <p:nvSpPr>
          <p:cNvPr id="8" name="TextBox 7">
            <a:extLst>
              <a:ext uri="{FF2B5EF4-FFF2-40B4-BE49-F238E27FC236}">
                <a16:creationId xmlns:a16="http://schemas.microsoft.com/office/drawing/2014/main" id="{FF742B60-C07E-E9C8-48D0-D7EAB5B7CFB4}"/>
              </a:ext>
            </a:extLst>
          </p:cNvPr>
          <p:cNvSpPr txBox="1"/>
          <p:nvPr/>
        </p:nvSpPr>
        <p:spPr>
          <a:xfrm>
            <a:off x="1208568" y="1410495"/>
            <a:ext cx="6648893" cy="4955203"/>
          </a:xfrm>
          <a:prstGeom prst="rect">
            <a:avLst/>
          </a:prstGeom>
          <a:noFill/>
          <a:ln>
            <a:solidFill>
              <a:schemeClr val="tx1"/>
            </a:solidFill>
          </a:ln>
        </p:spPr>
        <p:txBody>
          <a:bodyPr wrap="square" rtlCol="0">
            <a:spAutoFit/>
          </a:bodyPr>
          <a:lstStyle/>
          <a:p>
            <a:pPr algn="ctr"/>
            <a:endParaRPr lang="en-US" sz="1600">
              <a:latin typeface="Helvetica" pitchFamily="2" charset="0"/>
              <a:ea typeface="Garamond" charset="0"/>
              <a:cs typeface="Garamond" charset="0"/>
            </a:endParaRPr>
          </a:p>
          <a:p>
            <a:pPr algn="ctr"/>
            <a:r>
              <a:rPr lang="en-US">
                <a:latin typeface="Helvetica" pitchFamily="2" charset="0"/>
                <a:ea typeface="Garamond" charset="0"/>
                <a:cs typeface="Garamond" charset="0"/>
              </a:rPr>
              <a:t>“A simple analogy here will help. </a:t>
            </a:r>
            <a:r>
              <a:rPr lang="en-US">
                <a:solidFill>
                  <a:srgbClr val="FF0000"/>
                </a:solidFill>
                <a:latin typeface="Helvetica" pitchFamily="2" charset="0"/>
                <a:ea typeface="Garamond" charset="0"/>
                <a:cs typeface="Garamond" charset="0"/>
              </a:rPr>
              <a:t>The psychopath is like a color-blind person who sees the world in shades of gray but who has learned how to function in a colored world</a:t>
            </a:r>
            <a:r>
              <a:rPr lang="en-US">
                <a:latin typeface="Helvetica" pitchFamily="2" charset="0"/>
                <a:ea typeface="Garamond" charset="0"/>
                <a:cs typeface="Garamond" charset="0"/>
              </a:rPr>
              <a:t>. He has learned that the light signal for "stop" is at the top of the traffic signal . When the color-blind person tells you he stopped at the red light, he really means he stopped at the top light. He has difficulty in discussing the color of things but may have learned all sorts of ways to compensate for this problem, and in some cases even those who know him well may not know that he cannot see colors. </a:t>
            </a:r>
            <a:r>
              <a:rPr lang="en-US">
                <a:solidFill>
                  <a:srgbClr val="FF0000"/>
                </a:solidFill>
                <a:latin typeface="Helvetica" pitchFamily="2" charset="0"/>
                <a:ea typeface="Garamond" charset="0"/>
                <a:cs typeface="Garamond" charset="0"/>
              </a:rPr>
              <a:t>Like the color-blind person, the psychopath lacks an important element of experience-in this case, emotional experience</a:t>
            </a:r>
            <a:r>
              <a:rPr lang="en-US">
                <a:latin typeface="Helvetica" pitchFamily="2" charset="0"/>
                <a:ea typeface="Garamond" charset="0"/>
                <a:cs typeface="Garamond" charset="0"/>
              </a:rPr>
              <a:t> but may have learned the words that others use to describe or mimic experiences that he cannot really understand.” </a:t>
            </a:r>
          </a:p>
          <a:p>
            <a:pPr algn="ctr"/>
            <a:endParaRPr lang="en-US" sz="2800">
              <a:latin typeface="Helvetica" pitchFamily="2" charset="0"/>
              <a:ea typeface="Garamond" charset="0"/>
              <a:cs typeface="Garamond" charset="0"/>
            </a:endParaRPr>
          </a:p>
          <a:p>
            <a:pPr algn="ctr"/>
            <a:r>
              <a:rPr lang="en-US" sz="2000">
                <a:latin typeface="Helvetica" pitchFamily="2" charset="0"/>
                <a:ea typeface="Garamond" charset="0"/>
                <a:cs typeface="Garamond" charset="0"/>
                <a:hlinkClick r:id="rId2"/>
              </a:rPr>
              <a:t>Quote from </a:t>
            </a:r>
            <a:r>
              <a:rPr lang="en-US" sz="2000" i="1">
                <a:latin typeface="Helvetica" pitchFamily="2" charset="0"/>
                <a:ea typeface="Garamond" charset="0"/>
                <a:cs typeface="Garamond" charset="0"/>
                <a:hlinkClick r:id="rId2"/>
              </a:rPr>
              <a:t>Without Conscience </a:t>
            </a:r>
            <a:r>
              <a:rPr lang="en-US" sz="2000">
                <a:latin typeface="Helvetica" pitchFamily="2" charset="0"/>
                <a:ea typeface="Garamond" charset="0"/>
                <a:cs typeface="Garamond" charset="0"/>
                <a:hlinkClick r:id="rId2"/>
              </a:rPr>
              <a:t>(1993)</a:t>
            </a:r>
            <a:endParaRPr lang="en-US" sz="200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EAB6EB41-73D5-0017-C254-974600FD908D}"/>
              </a:ext>
            </a:extLst>
          </p:cNvPr>
          <p:cNvPicPr>
            <a:picLocks noChangeAspect="1"/>
          </p:cNvPicPr>
          <p:nvPr/>
        </p:nvPicPr>
        <p:blipFill>
          <a:blip r:embed="rId3"/>
          <a:stretch>
            <a:fillRect/>
          </a:stretch>
        </p:blipFill>
        <p:spPr>
          <a:xfrm>
            <a:off x="7954392" y="1410495"/>
            <a:ext cx="3199773" cy="495520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64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B26D359-0DF2-CC7B-0946-4118E4E91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ED547-0256-5DD2-ED84-6158F6898746}"/>
              </a:ext>
            </a:extLst>
          </p:cNvPr>
          <p:cNvSpPr>
            <a:spLocks noGrp="1"/>
          </p:cNvSpPr>
          <p:nvPr>
            <p:ph type="title"/>
          </p:nvPr>
        </p:nvSpPr>
        <p:spPr>
          <a:xfrm>
            <a:off x="2369574" y="388872"/>
            <a:ext cx="7452852" cy="1707484"/>
          </a:xfrm>
        </p:spPr>
        <p:txBody>
          <a:bodyPr/>
          <a:lstStyle/>
          <a:p>
            <a:pPr algn="ctr"/>
            <a:r>
              <a:rPr lang="en-US" sz="6000">
                <a:solidFill>
                  <a:schemeClr val="bg1"/>
                </a:solidFill>
              </a:rPr>
              <a:t>Assignment #1</a:t>
            </a:r>
          </a:p>
        </p:txBody>
      </p:sp>
      <p:pic>
        <p:nvPicPr>
          <p:cNvPr id="3" name="Picture 2">
            <a:extLst>
              <a:ext uri="{FF2B5EF4-FFF2-40B4-BE49-F238E27FC236}">
                <a16:creationId xmlns:a16="http://schemas.microsoft.com/office/drawing/2014/main" id="{2049F808-1BD5-69FD-DEAC-80285C8F8A7D}"/>
              </a:ext>
            </a:extLst>
          </p:cNvPr>
          <p:cNvPicPr>
            <a:picLocks noChangeAspect="1"/>
          </p:cNvPicPr>
          <p:nvPr/>
        </p:nvPicPr>
        <p:blipFill>
          <a:blip r:embed="rId2"/>
          <a:stretch>
            <a:fillRect/>
          </a:stretch>
        </p:blipFill>
        <p:spPr>
          <a:xfrm>
            <a:off x="7594084" y="1940909"/>
            <a:ext cx="3415292" cy="462015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C9F0212-F25A-8B86-9AA2-53369B8843FD}"/>
              </a:ext>
            </a:extLst>
          </p:cNvPr>
          <p:cNvPicPr>
            <a:picLocks noChangeAspect="1"/>
          </p:cNvPicPr>
          <p:nvPr/>
        </p:nvPicPr>
        <p:blipFill>
          <a:blip r:embed="rId3"/>
          <a:stretch>
            <a:fillRect/>
          </a:stretch>
        </p:blipFill>
        <p:spPr>
          <a:xfrm>
            <a:off x="952058" y="1940908"/>
            <a:ext cx="4419809" cy="462015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9557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74AF-D931-3182-0B62-18CD0F66F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6084A-77B8-B970-E6E6-4C4DDC3CC10D}"/>
              </a:ext>
            </a:extLst>
          </p:cNvPr>
          <p:cNvSpPr>
            <a:spLocks noGrp="1"/>
          </p:cNvSpPr>
          <p:nvPr>
            <p:ph type="title"/>
          </p:nvPr>
        </p:nvSpPr>
        <p:spPr/>
        <p:txBody>
          <a:bodyPr/>
          <a:lstStyle/>
          <a:p>
            <a:r>
              <a:rPr lang="en-US"/>
              <a:t>Psychopathy &amp; Moral Deficits:</a:t>
            </a:r>
          </a:p>
        </p:txBody>
      </p:sp>
      <p:sp>
        <p:nvSpPr>
          <p:cNvPr id="3" name="Content Placeholder 2">
            <a:extLst>
              <a:ext uri="{FF2B5EF4-FFF2-40B4-BE49-F238E27FC236}">
                <a16:creationId xmlns:a16="http://schemas.microsoft.com/office/drawing/2014/main" id="{19D92879-1A03-122F-C1E6-AF5DF04D814A}"/>
              </a:ext>
            </a:extLst>
          </p:cNvPr>
          <p:cNvSpPr>
            <a:spLocks noGrp="1"/>
          </p:cNvSpPr>
          <p:nvPr>
            <p:ph idx="1"/>
          </p:nvPr>
        </p:nvSpPr>
        <p:spPr/>
        <p:txBody>
          <a:bodyPr>
            <a:normAutofit/>
          </a:bodyPr>
          <a:lstStyle/>
          <a:p>
            <a:endParaRPr lang="en-US"/>
          </a:p>
          <a:p>
            <a:pPr algn="ctr"/>
            <a:r>
              <a:rPr lang="en-US" b="1"/>
              <a:t>Two Central Prognostic Claims</a:t>
            </a:r>
          </a:p>
          <a:p>
            <a:pPr algn="ctr"/>
            <a:r>
              <a:rPr lang="en-US" sz="1600" i="1"/>
              <a:t>Researchers typically promote two prognostic claims when describing the “moral impairment” view</a:t>
            </a:r>
          </a:p>
          <a:p>
            <a:pPr marL="342900" indent="-342900">
              <a:buFont typeface="Arial" panose="020B0604020202020204" pitchFamily="34" charset="0"/>
              <a:buChar char="•"/>
            </a:pPr>
            <a:endParaRPr lang="en-US"/>
          </a:p>
        </p:txBody>
      </p:sp>
      <p:grpSp>
        <p:nvGrpSpPr>
          <p:cNvPr id="4" name="Group 3">
            <a:extLst>
              <a:ext uri="{FF2B5EF4-FFF2-40B4-BE49-F238E27FC236}">
                <a16:creationId xmlns:a16="http://schemas.microsoft.com/office/drawing/2014/main" id="{3F736A92-D252-7C7D-CAA8-F99FFECE695F}"/>
              </a:ext>
            </a:extLst>
          </p:cNvPr>
          <p:cNvGrpSpPr/>
          <p:nvPr/>
        </p:nvGrpSpPr>
        <p:grpSpPr>
          <a:xfrm>
            <a:off x="95802" y="4080083"/>
            <a:ext cx="11870841" cy="851544"/>
            <a:chOff x="161215" y="2436062"/>
            <a:chExt cx="11870841" cy="851544"/>
          </a:xfrm>
        </p:grpSpPr>
        <p:sp>
          <p:nvSpPr>
            <p:cNvPr id="5" name="Rectangle 4">
              <a:extLst>
                <a:ext uri="{FF2B5EF4-FFF2-40B4-BE49-F238E27FC236}">
                  <a16:creationId xmlns:a16="http://schemas.microsoft.com/office/drawing/2014/main" id="{4F31C756-02B3-81FE-551E-4155F7853DFC}"/>
                </a:ext>
              </a:extLst>
            </p:cNvPr>
            <p:cNvSpPr/>
            <p:nvPr/>
          </p:nvSpPr>
          <p:spPr>
            <a:xfrm>
              <a:off x="862758" y="2436062"/>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Lack of Empathy:</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Psychopathic individuals are said to be incapable of understanding or mirroring the feelings of others, allegedly due to their own callous and unemotional disposition.</a:t>
              </a:r>
            </a:p>
          </p:txBody>
        </p:sp>
        <p:sp>
          <p:nvSpPr>
            <p:cNvPr id="6" name="TextBox 5">
              <a:extLst>
                <a:ext uri="{FF2B5EF4-FFF2-40B4-BE49-F238E27FC236}">
                  <a16:creationId xmlns:a16="http://schemas.microsoft.com/office/drawing/2014/main" id="{CFD03D5C-4A00-06B0-C939-472AA28B4D69}"/>
                </a:ext>
              </a:extLst>
            </p:cNvPr>
            <p:cNvSpPr txBox="1"/>
            <p:nvPr/>
          </p:nvSpPr>
          <p:spPr>
            <a:xfrm>
              <a:off x="161215" y="2507891"/>
              <a:ext cx="612668" cy="707886"/>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 name="Group 8">
            <a:extLst>
              <a:ext uri="{FF2B5EF4-FFF2-40B4-BE49-F238E27FC236}">
                <a16:creationId xmlns:a16="http://schemas.microsoft.com/office/drawing/2014/main" id="{ECE0B239-B07E-263B-023B-4D5746DA7738}"/>
              </a:ext>
            </a:extLst>
          </p:cNvPr>
          <p:cNvGrpSpPr/>
          <p:nvPr/>
        </p:nvGrpSpPr>
        <p:grpSpPr>
          <a:xfrm>
            <a:off x="89176" y="5223172"/>
            <a:ext cx="11870841" cy="851544"/>
            <a:chOff x="143108" y="3738257"/>
            <a:chExt cx="11870841" cy="851544"/>
          </a:xfrm>
        </p:grpSpPr>
        <p:sp>
          <p:nvSpPr>
            <p:cNvPr id="7" name="Rectangle 6">
              <a:extLst>
                <a:ext uri="{FF2B5EF4-FFF2-40B4-BE49-F238E27FC236}">
                  <a16:creationId xmlns:a16="http://schemas.microsoft.com/office/drawing/2014/main" id="{E0383968-A9ED-91FA-4E34-0702C09B782F}"/>
                </a:ext>
              </a:extLst>
            </p:cNvPr>
            <p:cNvSpPr/>
            <p:nvPr/>
          </p:nvSpPr>
          <p:spPr>
            <a:xfrm>
              <a:off x="844651" y="3738257"/>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Impaired Moral Reasoning: </a:t>
              </a:r>
              <a:r>
                <a:rPr lang="en-CA" sz="20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Psychopathic individuals are said to approach moral issues differently, allegedly because they fail to recognize and grasp underlying moral values.</a:t>
              </a:r>
            </a:p>
          </p:txBody>
        </p:sp>
        <p:sp>
          <p:nvSpPr>
            <p:cNvPr id="8" name="TextBox 7">
              <a:extLst>
                <a:ext uri="{FF2B5EF4-FFF2-40B4-BE49-F238E27FC236}">
                  <a16:creationId xmlns:a16="http://schemas.microsoft.com/office/drawing/2014/main" id="{23FBFE7D-75B8-341C-FB77-FD00AECB9629}"/>
                </a:ext>
              </a:extLst>
            </p:cNvPr>
            <p:cNvSpPr txBox="1"/>
            <p:nvPr/>
          </p:nvSpPr>
          <p:spPr>
            <a:xfrm>
              <a:off x="143108" y="3796691"/>
              <a:ext cx="612668" cy="707886"/>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2:</a:t>
              </a:r>
            </a:p>
          </p:txBody>
        </p:sp>
      </p:grpSp>
      <p:sp>
        <p:nvSpPr>
          <p:cNvPr id="13" name="Rectangle 12">
            <a:extLst>
              <a:ext uri="{FF2B5EF4-FFF2-40B4-BE49-F238E27FC236}">
                <a16:creationId xmlns:a16="http://schemas.microsoft.com/office/drawing/2014/main" id="{4AB6943C-1E2C-3956-CA4F-D8466C773C22}"/>
              </a:ext>
            </a:extLst>
          </p:cNvPr>
          <p:cNvSpPr/>
          <p:nvPr/>
        </p:nvSpPr>
        <p:spPr>
          <a:xfrm>
            <a:off x="89176" y="2462663"/>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#3 – Moral Impairment:</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Often described as morally blind or without conscience, psychopathic persons are portrayed as incapable of moral reasoning and empathy; and extreme personality unconstrained by law, norms, and values.</a:t>
            </a:r>
          </a:p>
        </p:txBody>
      </p:sp>
    </p:spTree>
    <p:extLst>
      <p:ext uri="{BB962C8B-B14F-4D97-AF65-F5344CB8AC3E}">
        <p14:creationId xmlns:p14="http://schemas.microsoft.com/office/powerpoint/2010/main" val="31046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8C5125-E307-5320-1255-CC6CB4B9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752F-F79E-2D37-EDFE-CFA1800780E5}"/>
              </a:ext>
            </a:extLst>
          </p:cNvPr>
          <p:cNvSpPr>
            <a:spLocks noGrp="1"/>
          </p:cNvSpPr>
          <p:nvPr>
            <p:ph type="title"/>
          </p:nvPr>
        </p:nvSpPr>
        <p:spPr>
          <a:xfrm>
            <a:off x="2320413" y="2497395"/>
            <a:ext cx="7452852" cy="1707484"/>
          </a:xfrm>
        </p:spPr>
        <p:txBody>
          <a:bodyPr/>
          <a:lstStyle/>
          <a:p>
            <a:pPr algn="ctr"/>
            <a:r>
              <a:rPr lang="en-US" sz="4800">
                <a:solidFill>
                  <a:schemeClr val="bg1"/>
                </a:solidFill>
              </a:rPr>
              <a:t>Empathy Research</a:t>
            </a:r>
            <a:br>
              <a:rPr lang="en-US" sz="4800">
                <a:solidFill>
                  <a:schemeClr val="bg1"/>
                </a:solidFill>
              </a:rPr>
            </a:br>
            <a:r>
              <a:rPr lang="en-US" sz="4800">
                <a:solidFill>
                  <a:schemeClr val="bg1"/>
                </a:solidFill>
              </a:rPr>
              <a:t>in PCL Samples</a:t>
            </a:r>
            <a:endParaRPr lang="en-US" sz="6000">
              <a:solidFill>
                <a:schemeClr val="bg1"/>
              </a:solidFill>
            </a:endParaRPr>
          </a:p>
        </p:txBody>
      </p:sp>
      <p:sp>
        <p:nvSpPr>
          <p:cNvPr id="7" name="Rectangle 6">
            <a:extLst>
              <a:ext uri="{FF2B5EF4-FFF2-40B4-BE49-F238E27FC236}">
                <a16:creationId xmlns:a16="http://schemas.microsoft.com/office/drawing/2014/main" id="{1994BD98-96D2-7A58-B372-0A9337958DB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72A8D-D6E5-98E5-CCF0-C924416E74E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4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6C4E-8640-759A-F7A1-8D73A503D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86C88-FE63-3BE1-41DF-2D2D6B44A1F4}"/>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302903BD-A53C-775E-C5A4-F1F5F1983F4A}"/>
              </a:ext>
            </a:extLst>
          </p:cNvPr>
          <p:cNvSpPr>
            <a:spLocks noGrp="1"/>
          </p:cNvSpPr>
          <p:nvPr>
            <p:ph idx="1"/>
          </p:nvPr>
        </p:nvSpPr>
        <p:spPr/>
        <p:txBody>
          <a:bodyPr>
            <a:normAutofit/>
          </a:bodyPr>
          <a:lstStyle/>
          <a:p>
            <a:endParaRPr lang="en-US"/>
          </a:p>
          <a:p>
            <a:pPr algn="ctr"/>
            <a:r>
              <a:rPr lang="en-US" sz="3200" b="1"/>
              <a:t>What is Empathy?</a:t>
            </a:r>
            <a:endParaRPr lang="en-US" sz="3200"/>
          </a:p>
          <a:p>
            <a:pPr algn="ctr"/>
            <a:r>
              <a:rPr lang="en-US" sz="1800" i="1"/>
              <a:t> </a:t>
            </a:r>
          </a:p>
          <a:p>
            <a:pPr marL="342900" indent="-342900">
              <a:buFont typeface="Arial" panose="020B0604020202020204" pitchFamily="34" charset="0"/>
              <a:buChar char="•"/>
            </a:pPr>
            <a:r>
              <a:rPr lang="en-US"/>
              <a:t>Empathy is believed to be a </a:t>
            </a:r>
            <a:r>
              <a:rPr lang="en-US">
                <a:solidFill>
                  <a:srgbClr val="C00000"/>
                </a:solidFill>
              </a:rPr>
              <a:t>complex human disposition</a:t>
            </a:r>
            <a:r>
              <a:rPr lang="en-US"/>
              <a:t>, encompassing many different sub-types of empathy (see </a:t>
            </a:r>
            <a:r>
              <a:rPr lang="en-US">
                <a:hlinkClick r:id="rId2"/>
              </a:rPr>
              <a:t>Bateson, 2009</a:t>
            </a:r>
            <a:r>
              <a:rPr lang="en-US"/>
              <a:t>).</a:t>
            </a:r>
          </a:p>
          <a:p>
            <a:pPr marL="800100" lvl="1" indent="-342900">
              <a:buFont typeface="Arial" panose="020B0604020202020204" pitchFamily="34" charset="0"/>
              <a:buChar char="•"/>
            </a:pPr>
            <a:r>
              <a:rPr lang="en-US" i="1"/>
              <a:t>Cognitive empathy </a:t>
            </a:r>
            <a:r>
              <a:rPr lang="en-US"/>
              <a:t>– imagining or understanding another’s perspective.</a:t>
            </a:r>
          </a:p>
          <a:p>
            <a:pPr marL="800100" lvl="1" indent="-342900">
              <a:buFont typeface="Arial" panose="020B0604020202020204" pitchFamily="34" charset="0"/>
              <a:buChar char="•"/>
            </a:pPr>
            <a:r>
              <a:rPr lang="en-US" i="1"/>
              <a:t>Affective empathy </a:t>
            </a:r>
            <a:r>
              <a:rPr lang="en-US"/>
              <a:t>– sharing or mirroring another’s emotional state</a:t>
            </a:r>
          </a:p>
          <a:p>
            <a:pPr marL="800100" lvl="1" indent="-342900">
              <a:buFont typeface="Arial" panose="020B0604020202020204" pitchFamily="34" charset="0"/>
              <a:buChar char="•"/>
            </a:pPr>
            <a:r>
              <a:rPr lang="en-US" i="1"/>
              <a:t>Compassionate empathy </a:t>
            </a:r>
            <a:r>
              <a:rPr lang="en-US"/>
              <a:t>– feeling concern and motivation to help others.</a:t>
            </a:r>
          </a:p>
          <a:p>
            <a:pPr marL="342900" indent="-342900">
              <a:buFont typeface="Arial" panose="020B0604020202020204" pitchFamily="34" charset="0"/>
              <a:buChar char="•"/>
            </a:pPr>
            <a:r>
              <a:rPr lang="en-US"/>
              <a:t>As such, empathy involves thought, emotion, and action.</a:t>
            </a:r>
          </a:p>
          <a:p>
            <a:pPr marL="342900" indent="-342900">
              <a:buFont typeface="Arial" panose="020B0604020202020204" pitchFamily="34" charset="0"/>
              <a:buChar char="•"/>
            </a:pPr>
            <a:r>
              <a:rPr lang="en-US"/>
              <a:t>Many psychologists believe empathy is </a:t>
            </a:r>
            <a:r>
              <a:rPr lang="en-US">
                <a:hlinkClick r:id="rId3"/>
              </a:rPr>
              <a:t>elemental to moral judgment</a:t>
            </a:r>
            <a:r>
              <a:rPr lang="en-US"/>
              <a:t>. </a:t>
            </a:r>
          </a:p>
        </p:txBody>
      </p:sp>
      <p:sp>
        <p:nvSpPr>
          <p:cNvPr id="6" name="Rectangle 5">
            <a:extLst>
              <a:ext uri="{FF2B5EF4-FFF2-40B4-BE49-F238E27FC236}">
                <a16:creationId xmlns:a16="http://schemas.microsoft.com/office/drawing/2014/main" id="{8402FD4D-D737-56B9-BF48-2F8BA3DEEC9A}"/>
              </a:ext>
            </a:extLst>
          </p:cNvPr>
          <p:cNvSpPr/>
          <p:nvPr/>
        </p:nvSpPr>
        <p:spPr>
          <a:xfrm>
            <a:off x="89176" y="5633186"/>
            <a:ext cx="12033526" cy="8613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Empathy:</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general capacity to understand, share, and be motivated by the feelings or perspectives of others.</a:t>
            </a:r>
          </a:p>
        </p:txBody>
      </p:sp>
    </p:spTree>
    <p:extLst>
      <p:ext uri="{BB962C8B-B14F-4D97-AF65-F5344CB8AC3E}">
        <p14:creationId xmlns:p14="http://schemas.microsoft.com/office/powerpoint/2010/main" val="1276216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1453A-E768-F342-3F3D-D8FC3B9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20F48-3A4C-D8FC-6D05-B638290C7A85}"/>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13BA0B5F-2688-C4B9-300B-8B8BC55F4FFC}"/>
              </a:ext>
            </a:extLst>
          </p:cNvPr>
          <p:cNvSpPr>
            <a:spLocks noGrp="1"/>
          </p:cNvSpPr>
          <p:nvPr>
            <p:ph idx="1"/>
          </p:nvPr>
        </p:nvSpPr>
        <p:spPr/>
        <p:txBody>
          <a:bodyPr>
            <a:normAutofit/>
          </a:bodyPr>
          <a:lstStyle/>
          <a:p>
            <a:endParaRPr lang="en-US"/>
          </a:p>
          <a:p>
            <a:pPr algn="ctr"/>
            <a:r>
              <a:rPr lang="en-US" sz="3200" b="1"/>
              <a:t>What is Empathy?</a:t>
            </a:r>
            <a:endParaRPr lang="en-US" sz="3200"/>
          </a:p>
          <a:p>
            <a:pPr algn="ctr"/>
            <a:r>
              <a:rPr lang="en-US" sz="1800" i="1"/>
              <a:t> </a:t>
            </a:r>
          </a:p>
          <a:p>
            <a:pPr marL="342900" indent="-342900">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13A18F35-21E0-6E50-8FA6-4F6560DA4336}"/>
              </a:ext>
            </a:extLst>
          </p:cNvPr>
          <p:cNvSpPr/>
          <p:nvPr/>
        </p:nvSpPr>
        <p:spPr>
          <a:xfrm>
            <a:off x="1212783" y="2701654"/>
            <a:ext cx="4803006" cy="3015785"/>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Affective Empathy:</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 empathy subtype defined as the capacity to emotionally respond to or mirror another person’s feelings.</a:t>
            </a:r>
          </a:p>
        </p:txBody>
      </p:sp>
      <p:pic>
        <p:nvPicPr>
          <p:cNvPr id="5122" name="Picture 2" descr="Empathy. Deep understanding of emotions, sympathy and compassion 47094835  Vector Art at Vecteezy">
            <a:extLst>
              <a:ext uri="{FF2B5EF4-FFF2-40B4-BE49-F238E27FC236}">
                <a16:creationId xmlns:a16="http://schemas.microsoft.com/office/drawing/2014/main" id="{8BA59CF0-7376-5EEE-120E-E965959BD75C}"/>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6274397" y="2701654"/>
            <a:ext cx="4049027" cy="301578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729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801BC-97BA-5781-74B2-8043EA137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ACCDE-1095-BF87-0813-4E256BD57B0A}"/>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BC48B6E5-3878-20A3-1EF0-F06CA847C45A}"/>
              </a:ext>
            </a:extLst>
          </p:cNvPr>
          <p:cNvSpPr>
            <a:spLocks noGrp="1"/>
          </p:cNvSpPr>
          <p:nvPr>
            <p:ph idx="1"/>
          </p:nvPr>
        </p:nvSpPr>
        <p:spPr/>
        <p:txBody>
          <a:bodyPr>
            <a:normAutofit/>
          </a:bodyPr>
          <a:lstStyle/>
          <a:p>
            <a:endParaRPr lang="en-US"/>
          </a:p>
          <a:p>
            <a:pPr algn="ctr"/>
            <a:r>
              <a:rPr lang="en-US" sz="3200" b="1"/>
              <a:t>What is Empathy?</a:t>
            </a:r>
            <a:endParaRPr lang="en-US" sz="3200"/>
          </a:p>
          <a:p>
            <a:pPr algn="ctr"/>
            <a:r>
              <a:rPr lang="en-US" sz="1800" i="1"/>
              <a:t> </a:t>
            </a:r>
          </a:p>
          <a:p>
            <a:pPr marL="342900" indent="-342900">
              <a:buFont typeface="Arial" panose="020B0604020202020204" pitchFamily="34" charset="0"/>
              <a:buChar char="•"/>
            </a:pPr>
            <a:endParaRPr lang="en-US"/>
          </a:p>
        </p:txBody>
      </p:sp>
      <p:sp>
        <p:nvSpPr>
          <p:cNvPr id="5" name="Rectangle 4">
            <a:extLst>
              <a:ext uri="{FF2B5EF4-FFF2-40B4-BE49-F238E27FC236}">
                <a16:creationId xmlns:a16="http://schemas.microsoft.com/office/drawing/2014/main" id="{00A9614C-F0E2-8C64-FEC6-6BE4D1C89555}"/>
              </a:ext>
            </a:extLst>
          </p:cNvPr>
          <p:cNvSpPr/>
          <p:nvPr/>
        </p:nvSpPr>
        <p:spPr>
          <a:xfrm>
            <a:off x="1155031" y="2848024"/>
            <a:ext cx="5082139" cy="2838551"/>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Cognitive Empathy:</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 empathy subtype defined as the capacity to intuitively understand or perceive (without verbal cues) what another person is feeling and thinking.</a:t>
            </a:r>
          </a:p>
        </p:txBody>
      </p:sp>
      <p:pic>
        <p:nvPicPr>
          <p:cNvPr id="4098" name="Picture 2" descr="Cognitive empathy. Deep understanding of emotions, sympathy and compassion  47094519 Vector Art at Vecteezy">
            <a:extLst>
              <a:ext uri="{FF2B5EF4-FFF2-40B4-BE49-F238E27FC236}">
                <a16:creationId xmlns:a16="http://schemas.microsoft.com/office/drawing/2014/main" id="{59F39512-8B4C-9C14-FE6B-DA9BA1CB15B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6525649" y="2848024"/>
            <a:ext cx="3785352" cy="283855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72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4A60E-F500-99CA-F633-B403D95F0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83A11-3DD7-57E3-3D31-A1DDC9C41B00}"/>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AB1D7C3C-D83A-3BAE-27C0-18D9F9687A4F}"/>
              </a:ext>
            </a:extLst>
          </p:cNvPr>
          <p:cNvSpPr>
            <a:spLocks noGrp="1"/>
          </p:cNvSpPr>
          <p:nvPr>
            <p:ph idx="1"/>
          </p:nvPr>
        </p:nvSpPr>
        <p:spPr/>
        <p:txBody>
          <a:bodyPr>
            <a:normAutofit/>
          </a:bodyPr>
          <a:lstStyle/>
          <a:p>
            <a:endParaRPr lang="en-US"/>
          </a:p>
          <a:p>
            <a:pPr algn="ctr"/>
            <a:r>
              <a:rPr lang="en-US" sz="3200" b="1"/>
              <a:t>Empathy Research Paradigm</a:t>
            </a:r>
            <a:endParaRPr lang="en-US" sz="3200"/>
          </a:p>
          <a:p>
            <a:pPr algn="ctr"/>
            <a:r>
              <a:rPr lang="en-US" sz="1800" i="1"/>
              <a:t>A total of 66 publications (</a:t>
            </a:r>
            <a:r>
              <a:rPr lang="en-US" sz="1800" i="1">
                <a:hlinkClick r:id="rId3"/>
              </a:rPr>
              <a:t>Larsen et al., 2025</a:t>
            </a:r>
            <a:r>
              <a:rPr lang="en-US" sz="1800" i="1"/>
              <a:t>) using two different test paradigms (across 71 studies)</a:t>
            </a:r>
          </a:p>
          <a:p>
            <a:pPr marL="342900" indent="-342900">
              <a:buFont typeface="Arial" panose="020B0604020202020204" pitchFamily="34" charset="0"/>
              <a:buChar char="•"/>
            </a:pPr>
            <a:endParaRPr lang="en-US"/>
          </a:p>
        </p:txBody>
      </p:sp>
      <p:grpSp>
        <p:nvGrpSpPr>
          <p:cNvPr id="12" name="Group 11">
            <a:extLst>
              <a:ext uri="{FF2B5EF4-FFF2-40B4-BE49-F238E27FC236}">
                <a16:creationId xmlns:a16="http://schemas.microsoft.com/office/drawing/2014/main" id="{54C2124D-B393-1E8D-FD56-73D4D939E2BB}"/>
              </a:ext>
            </a:extLst>
          </p:cNvPr>
          <p:cNvGrpSpPr/>
          <p:nvPr/>
        </p:nvGrpSpPr>
        <p:grpSpPr>
          <a:xfrm>
            <a:off x="99603" y="2928496"/>
            <a:ext cx="5407957" cy="3867075"/>
            <a:chOff x="209958" y="2737297"/>
            <a:chExt cx="5407957" cy="3867075"/>
          </a:xfrm>
        </p:grpSpPr>
        <p:sp>
          <p:nvSpPr>
            <p:cNvPr id="6" name="Rectangle 5">
              <a:extLst>
                <a:ext uri="{FF2B5EF4-FFF2-40B4-BE49-F238E27FC236}">
                  <a16:creationId xmlns:a16="http://schemas.microsoft.com/office/drawing/2014/main" id="{E34F67C0-77B8-0C7D-1599-745E593F4335}"/>
                </a:ext>
              </a:extLst>
            </p:cNvPr>
            <p:cNvSpPr/>
            <p:nvPr/>
          </p:nvSpPr>
          <p:spPr>
            <a:xfrm>
              <a:off x="209958" y="2737297"/>
              <a:ext cx="5407957" cy="180727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Empathy Assessment Tools: </a:t>
              </a: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Psychological tools specifically designed to quantify and measure both </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cognitive</a:t>
              </a: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affective</a:t>
              </a: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empathic capacities.</a:t>
              </a:r>
              <a:endPar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5C1A75CB-A7A5-9C3A-775B-E5F00D1D68F2}"/>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29835" y="4594591"/>
              <a:ext cx="5388080" cy="1702004"/>
            </a:xfrm>
            <a:prstGeom prst="rect">
              <a:avLst/>
            </a:prstGeom>
            <a:ln>
              <a:solidFill>
                <a:schemeClr val="tx1"/>
              </a:solidFill>
            </a:ln>
          </p:spPr>
        </p:pic>
        <p:sp>
          <p:nvSpPr>
            <p:cNvPr id="9" name="TextBox 8">
              <a:extLst>
                <a:ext uri="{FF2B5EF4-FFF2-40B4-BE49-F238E27FC236}">
                  <a16:creationId xmlns:a16="http://schemas.microsoft.com/office/drawing/2014/main" id="{9D707ED0-AC2C-BBB1-E68F-7AC224ED8156}"/>
                </a:ext>
              </a:extLst>
            </p:cNvPr>
            <p:cNvSpPr txBox="1"/>
            <p:nvPr/>
          </p:nvSpPr>
          <p:spPr>
            <a:xfrm>
              <a:off x="1624354" y="6296595"/>
              <a:ext cx="3113353" cy="307777"/>
            </a:xfrm>
            <a:prstGeom prst="rect">
              <a:avLst/>
            </a:prstGeom>
            <a:noFill/>
          </p:spPr>
          <p:txBody>
            <a:bodyPr wrap="none" rtlCol="0">
              <a:spAutoFit/>
            </a:bodyPr>
            <a:lstStyle/>
            <a:p>
              <a:pPr algn="ctr"/>
              <a:r>
                <a:rPr lang="en-US" sz="1400">
                  <a:latin typeface="Helvetica Neue" panose="02000503000000020004" pitchFamily="2" charset="0"/>
                  <a:ea typeface="Helvetica Neue" panose="02000503000000020004" pitchFamily="2" charset="0"/>
                  <a:cs typeface="Helvetica Neue" panose="02000503000000020004" pitchFamily="2" charset="0"/>
                </a:rPr>
                <a:t>For example: </a:t>
              </a:r>
              <a:r>
                <a:rPr lang="en-US" sz="1400">
                  <a:latin typeface="Helvetica Neue" panose="02000503000000020004" pitchFamily="2" charset="0"/>
                  <a:ea typeface="Helvetica Neue" panose="02000503000000020004" pitchFamily="2" charset="0"/>
                  <a:cs typeface="Helvetica Neue" panose="02000503000000020004" pitchFamily="2" charset="0"/>
                  <a:hlinkClick r:id="rId5"/>
                </a:rPr>
                <a:t>Empathy Quotient</a:t>
              </a:r>
              <a:r>
                <a:rPr lang="en-US" sz="1400">
                  <a:latin typeface="Helvetica Neue" panose="02000503000000020004" pitchFamily="2" charset="0"/>
                  <a:ea typeface="Helvetica Neue" panose="02000503000000020004" pitchFamily="2" charset="0"/>
                  <a:cs typeface="Helvetica Neue" panose="02000503000000020004" pitchFamily="2" charset="0"/>
                </a:rPr>
                <a:t> (EQ)</a:t>
              </a:r>
            </a:p>
          </p:txBody>
        </p:sp>
      </p:grpSp>
      <p:grpSp>
        <p:nvGrpSpPr>
          <p:cNvPr id="13" name="Group 12">
            <a:extLst>
              <a:ext uri="{FF2B5EF4-FFF2-40B4-BE49-F238E27FC236}">
                <a16:creationId xmlns:a16="http://schemas.microsoft.com/office/drawing/2014/main" id="{ACA42B5A-024D-796B-416A-2514A0202547}"/>
              </a:ext>
            </a:extLst>
          </p:cNvPr>
          <p:cNvGrpSpPr/>
          <p:nvPr/>
        </p:nvGrpSpPr>
        <p:grpSpPr>
          <a:xfrm>
            <a:off x="6279511" y="2928496"/>
            <a:ext cx="5812886" cy="3871144"/>
            <a:chOff x="6096000" y="2737297"/>
            <a:chExt cx="5812886" cy="3871144"/>
          </a:xfrm>
        </p:grpSpPr>
        <p:sp>
          <p:nvSpPr>
            <p:cNvPr id="4" name="Rectangle 3">
              <a:extLst>
                <a:ext uri="{FF2B5EF4-FFF2-40B4-BE49-F238E27FC236}">
                  <a16:creationId xmlns:a16="http://schemas.microsoft.com/office/drawing/2014/main" id="{921754F2-9A68-E77B-E73A-9600A7A8E7ED}"/>
                </a:ext>
              </a:extLst>
            </p:cNvPr>
            <p:cNvSpPr/>
            <p:nvPr/>
          </p:nvSpPr>
          <p:spPr>
            <a:xfrm>
              <a:off x="6123325" y="2737297"/>
              <a:ext cx="5785561" cy="180727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Emotion Recognition Tests: </a:t>
              </a: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performance-based psychological test that measures the ability to accurately detect nonverbalized emotional expressions (i.e., a main component of </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cognitive empathy</a:t>
              </a: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5" name="Picture 4">
              <a:extLst>
                <a:ext uri="{FF2B5EF4-FFF2-40B4-BE49-F238E27FC236}">
                  <a16:creationId xmlns:a16="http://schemas.microsoft.com/office/drawing/2014/main" id="{58B0E82D-EC32-C304-3F8B-308B9EB10865}"/>
                </a:ext>
              </a:extLst>
            </p:cNvPr>
            <p:cNvPicPr>
              <a:picLocks noChangeAspect="1"/>
            </p:cNvPicPr>
            <p:nvPr/>
          </p:nvPicPr>
          <p:blipFill>
            <a:blip r:embed="rId6"/>
            <a:stretch>
              <a:fillRect/>
            </a:stretch>
          </p:blipFill>
          <p:spPr>
            <a:xfrm>
              <a:off x="6123325" y="4594709"/>
              <a:ext cx="2382237" cy="1651746"/>
            </a:xfrm>
            <a:prstGeom prst="rect">
              <a:avLst/>
            </a:prstGeom>
            <a:ln>
              <a:solidFill>
                <a:schemeClr val="tx1"/>
              </a:solidFill>
            </a:ln>
          </p:spPr>
        </p:pic>
        <p:sp>
          <p:nvSpPr>
            <p:cNvPr id="7" name="TextBox 6">
              <a:extLst>
                <a:ext uri="{FF2B5EF4-FFF2-40B4-BE49-F238E27FC236}">
                  <a16:creationId xmlns:a16="http://schemas.microsoft.com/office/drawing/2014/main" id="{DB7E0486-1148-9029-F49F-FAB75A71EB50}"/>
                </a:ext>
              </a:extLst>
            </p:cNvPr>
            <p:cNvSpPr txBox="1"/>
            <p:nvPr/>
          </p:nvSpPr>
          <p:spPr>
            <a:xfrm>
              <a:off x="6096000" y="6296595"/>
              <a:ext cx="2436885" cy="307777"/>
            </a:xfrm>
            <a:prstGeom prst="rect">
              <a:avLst/>
            </a:prstGeom>
            <a:noFill/>
          </p:spPr>
          <p:txBody>
            <a:bodyPr wrap="none" rtlCol="0">
              <a:spAutoFit/>
            </a:bodyPr>
            <a:lstStyle/>
            <a:p>
              <a:pPr algn="ctr"/>
              <a:r>
                <a:rPr lang="en-US" sz="1400">
                  <a:latin typeface="Helvetica Neue" panose="02000503000000020004" pitchFamily="2" charset="0"/>
                  <a:ea typeface="Helvetica Neue" panose="02000503000000020004" pitchFamily="2" charset="0"/>
                  <a:cs typeface="Helvetica Neue" panose="02000503000000020004" pitchFamily="2" charset="0"/>
                  <a:hlinkClick r:id="rId7"/>
                </a:rPr>
                <a:t>Reading the Mind in the Eye</a:t>
              </a:r>
              <a:endParaRPr lang="en-US" sz="140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074" name="Picture 2" descr="Emotion recognition bias depends on stimulus morphing strategy | Attention,  Perception, &amp; Psychophysics">
              <a:extLst>
                <a:ext uri="{FF2B5EF4-FFF2-40B4-BE49-F238E27FC236}">
                  <a16:creationId xmlns:a16="http://schemas.microsoft.com/office/drawing/2014/main" id="{A8B7EB9B-35A3-F964-DAB3-323D4B07BCF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713373" y="4605094"/>
              <a:ext cx="3181639" cy="16413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FB35679-BFB7-009F-8B28-5417875B15B7}"/>
                </a:ext>
              </a:extLst>
            </p:cNvPr>
            <p:cNvSpPr txBox="1"/>
            <p:nvPr/>
          </p:nvSpPr>
          <p:spPr>
            <a:xfrm>
              <a:off x="9010970" y="6269887"/>
              <a:ext cx="2470548" cy="338554"/>
            </a:xfrm>
            <a:prstGeom prst="rect">
              <a:avLst/>
            </a:prstGeom>
            <a:noFill/>
          </p:spPr>
          <p:txBody>
            <a:bodyPr wrap="none" rtlCol="0">
              <a:spAutoFit/>
            </a:bodyPr>
            <a:lstStyle/>
            <a:p>
              <a:pPr algn="ctr"/>
              <a:r>
                <a:rPr lang="en-US" sz="1600">
                  <a:latin typeface="Helvetica Neue" panose="02000503000000020004" pitchFamily="2" charset="0"/>
                  <a:ea typeface="Helvetica Neue" panose="02000503000000020004" pitchFamily="2" charset="0"/>
                  <a:cs typeface="Helvetica Neue" panose="02000503000000020004" pitchFamily="2" charset="0"/>
                  <a:hlinkClick r:id="rId9"/>
                </a:rPr>
                <a:t>Facial Emotion Morphing</a:t>
              </a:r>
              <a:endParaRPr lang="en-US" sz="160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0" name="TextBox 9">
            <a:extLst>
              <a:ext uri="{FF2B5EF4-FFF2-40B4-BE49-F238E27FC236}">
                <a16:creationId xmlns:a16="http://schemas.microsoft.com/office/drawing/2014/main" id="{B2704E63-E886-6686-6594-8895D1D2FD48}"/>
              </a:ext>
            </a:extLst>
          </p:cNvPr>
          <p:cNvSpPr txBox="1"/>
          <p:nvPr/>
        </p:nvSpPr>
        <p:spPr>
          <a:xfrm>
            <a:off x="1362551" y="2514750"/>
            <a:ext cx="9480159" cy="369332"/>
          </a:xfrm>
          <a:prstGeom prst="rect">
            <a:avLst/>
          </a:prstGeom>
          <a:noFill/>
          <a:ln>
            <a:solidFill>
              <a:schemeClr val="tx1"/>
            </a:solidFill>
          </a:ln>
        </p:spPr>
        <p:txBody>
          <a:bodyPr wrap="none" rtlCol="0">
            <a:spAutoFit/>
          </a:bodyP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Hypothesis: </a:t>
            </a:r>
            <a:r>
              <a:rPr lang="en-US">
                <a:latin typeface="Helvetica Neue" panose="02000503000000020004" pitchFamily="2" charset="0"/>
                <a:ea typeface="Helvetica Neue" panose="02000503000000020004" pitchFamily="2" charset="0"/>
                <a:cs typeface="Helvetica Neue" panose="02000503000000020004" pitchFamily="2" charset="0"/>
              </a:rPr>
              <a:t>PCL psychopathic persons have relatively poorer performance on these tests</a:t>
            </a:r>
          </a:p>
        </p:txBody>
      </p:sp>
    </p:spTree>
    <p:extLst>
      <p:ext uri="{BB962C8B-B14F-4D97-AF65-F5344CB8AC3E}">
        <p14:creationId xmlns:p14="http://schemas.microsoft.com/office/powerpoint/2010/main" val="23386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D5EEF-7E4A-D086-9032-CD59BDEC9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D82D5-52E8-0278-1DE7-8AF1FA675013}"/>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4DE30655-6F2D-05C5-1BB7-6ED492456AB7}"/>
              </a:ext>
            </a:extLst>
          </p:cNvPr>
          <p:cNvSpPr>
            <a:spLocks noGrp="1"/>
          </p:cNvSpPr>
          <p:nvPr>
            <p:ph idx="1"/>
          </p:nvPr>
        </p:nvSpPr>
        <p:spPr/>
        <p:txBody>
          <a:bodyPr>
            <a:normAutofit/>
          </a:bodyPr>
          <a:lstStyle/>
          <a:p>
            <a:endParaRPr lang="en-US"/>
          </a:p>
          <a:p>
            <a:pPr algn="ctr"/>
            <a:r>
              <a:rPr lang="en-US" sz="3200" b="1"/>
              <a:t>Detailed Overview of Empathy Research</a:t>
            </a:r>
            <a:endParaRPr lang="en-US" sz="3200"/>
          </a:p>
          <a:p>
            <a:pPr algn="ctr"/>
            <a:r>
              <a:rPr lang="en-US" sz="1800" i="1"/>
              <a:t> </a:t>
            </a:r>
            <a:endParaRPr lang="en-US"/>
          </a:p>
          <a:p>
            <a:pPr marL="342900" indent="-34290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197A5DFC-3AEB-31FC-6929-AA5B895F65F8}"/>
              </a:ext>
            </a:extLst>
          </p:cNvPr>
          <p:cNvPicPr>
            <a:picLocks noChangeAspect="1"/>
          </p:cNvPicPr>
          <p:nvPr/>
        </p:nvPicPr>
        <p:blipFill>
          <a:blip r:embed="rId2"/>
          <a:stretch>
            <a:fillRect/>
          </a:stretch>
        </p:blipFill>
        <p:spPr>
          <a:xfrm>
            <a:off x="2075266" y="2385293"/>
            <a:ext cx="2813479" cy="382300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white face with black text&#10;&#10;AI-generated content may be incorrect.">
            <a:extLst>
              <a:ext uri="{FF2B5EF4-FFF2-40B4-BE49-F238E27FC236}">
                <a16:creationId xmlns:a16="http://schemas.microsoft.com/office/drawing/2014/main" id="{AA129456-C05F-37BE-4AE3-7088720FDC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3256" y="2385294"/>
            <a:ext cx="2548667" cy="3823001"/>
          </a:xfrm>
          <a:prstGeom prst="rect">
            <a:avLst/>
          </a:prstGeom>
          <a:ln>
            <a:solidFill>
              <a:schemeClr val="tx1"/>
            </a:solidFill>
          </a:ln>
          <a:effectLst>
            <a:outerShdw blurRad="50800" dist="104313" dir="2700000" algn="tl" rotWithShape="0">
              <a:prstClr val="black">
                <a:alpha val="40000"/>
              </a:prstClr>
            </a:outerShdw>
          </a:effectLst>
        </p:spPr>
      </p:pic>
      <p:sp>
        <p:nvSpPr>
          <p:cNvPr id="7" name="Right Arrow 6">
            <a:extLst>
              <a:ext uri="{FF2B5EF4-FFF2-40B4-BE49-F238E27FC236}">
                <a16:creationId xmlns:a16="http://schemas.microsoft.com/office/drawing/2014/main" id="{5264A084-46D9-6FBD-EDD9-EE8D6D841FE6}"/>
              </a:ext>
            </a:extLst>
          </p:cNvPr>
          <p:cNvSpPr/>
          <p:nvPr/>
        </p:nvSpPr>
        <p:spPr>
          <a:xfrm>
            <a:off x="5721972" y="3848963"/>
            <a:ext cx="978408" cy="895659"/>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33D0CC-4168-67CC-1B0C-5F728E7846C2}"/>
              </a:ext>
            </a:extLst>
          </p:cNvPr>
          <p:cNvSpPr txBox="1"/>
          <p:nvPr/>
        </p:nvSpPr>
        <p:spPr>
          <a:xfrm>
            <a:off x="2412641" y="6264829"/>
            <a:ext cx="2138726" cy="369332"/>
          </a:xfrm>
          <a:prstGeom prst="rect">
            <a:avLst/>
          </a:prstGeom>
          <a:noFill/>
        </p:spPr>
        <p:txBody>
          <a:bodyPr wrap="non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Larsen et al. (</a:t>
            </a:r>
            <a:r>
              <a:rPr lang="en-US">
                <a:latin typeface="Helvetica Neue" panose="02000503000000020004" pitchFamily="2" charset="0"/>
                <a:ea typeface="Helvetica Neue" panose="02000503000000020004" pitchFamily="2" charset="0"/>
                <a:cs typeface="Helvetica Neue" panose="02000503000000020004" pitchFamily="2" charset="0"/>
                <a:hlinkClick r:id="rId4"/>
              </a:rPr>
              <a:t>2025</a:t>
            </a:r>
            <a:r>
              <a:rPr lang="en-US">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061788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63912-DC9B-218D-C34E-BDBDF48D5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308D5-6A2D-F076-F046-DC25C577D614}"/>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EAFF3EBA-FD53-DC38-8F6D-83DDB1236EC4}"/>
              </a:ext>
            </a:extLst>
          </p:cNvPr>
          <p:cNvSpPr>
            <a:spLocks noGrp="1"/>
          </p:cNvSpPr>
          <p:nvPr>
            <p:ph idx="1"/>
          </p:nvPr>
        </p:nvSpPr>
        <p:spPr/>
        <p:txBody>
          <a:bodyPr>
            <a:normAutofit/>
          </a:bodyPr>
          <a:lstStyle/>
          <a:p>
            <a:endParaRPr lang="en-US"/>
          </a:p>
          <a:p>
            <a:pPr algn="ctr"/>
            <a:r>
              <a:rPr lang="en-US" sz="3200" b="1"/>
              <a:t>Empathy Assessment Tool Studies</a:t>
            </a:r>
            <a:endParaRPr lang="en-US" sz="3200"/>
          </a:p>
          <a:p>
            <a:pPr algn="ctr"/>
            <a:r>
              <a:rPr lang="en-US" sz="1800" i="1"/>
              <a:t>Published studies between 1980-2023 </a:t>
            </a:r>
            <a:endParaRPr lang="en-US"/>
          </a:p>
          <a:p>
            <a:pPr marL="342900" indent="-342900">
              <a:buFont typeface="Arial" panose="020B0604020202020204" pitchFamily="34" charset="0"/>
              <a:buChar char="•"/>
            </a:pPr>
            <a:r>
              <a:rPr lang="en-US"/>
              <a:t>A total of 34 studies, with 2,712 participants and 559 effects.</a:t>
            </a:r>
          </a:p>
          <a:p>
            <a:pPr marL="342900" indent="-342900">
              <a:buFont typeface="Arial" panose="020B0604020202020204" pitchFamily="34" charset="0"/>
              <a:buChar char="•"/>
            </a:pPr>
            <a:r>
              <a:rPr lang="en-US" b="1">
                <a:solidFill>
                  <a:schemeClr val="bg1"/>
                </a:solidFill>
                <a:highlight>
                  <a:srgbClr val="61A2A7"/>
                </a:highlight>
              </a:rPr>
              <a:t>Research Highlights:</a:t>
            </a:r>
          </a:p>
          <a:p>
            <a:pPr marL="800100" lvl="1" indent="-342900">
              <a:buFont typeface="Arial" panose="020B0604020202020204" pitchFamily="34" charset="0"/>
              <a:buChar char="•"/>
            </a:pPr>
            <a:r>
              <a:rPr lang="en-US"/>
              <a:t>474 effects (85%) = null results (no empathy differences)</a:t>
            </a:r>
          </a:p>
          <a:p>
            <a:pPr marL="800100" lvl="1" indent="-342900">
              <a:buFont typeface="Arial" panose="020B0604020202020204" pitchFamily="34" charset="0"/>
              <a:buChar char="•"/>
            </a:pPr>
            <a:r>
              <a:rPr lang="en-US"/>
              <a:t>15 studies (44%) = 100% null findings.</a:t>
            </a:r>
          </a:p>
          <a:p>
            <a:pPr marL="800100" lvl="1" indent="-342900">
              <a:buFont typeface="Arial" panose="020B0604020202020204" pitchFamily="34" charset="0"/>
              <a:buChar char="•"/>
            </a:pPr>
            <a:r>
              <a:rPr lang="en-US"/>
              <a:t>85 effects (15%) = statistically significant</a:t>
            </a:r>
          </a:p>
          <a:p>
            <a:pPr marL="1257300" lvl="2" indent="-342900">
              <a:buFont typeface="Arial" panose="020B0604020202020204" pitchFamily="34" charset="0"/>
              <a:buChar char="•"/>
            </a:pPr>
            <a:r>
              <a:rPr lang="en-US"/>
              <a:t>66 → worse empathic capacities</a:t>
            </a:r>
          </a:p>
          <a:p>
            <a:pPr marL="1257300" lvl="2" indent="-342900">
              <a:buFont typeface="Arial" panose="020B0604020202020204" pitchFamily="34" charset="0"/>
              <a:buChar char="•"/>
            </a:pPr>
            <a:r>
              <a:rPr lang="en-US"/>
              <a:t>19 → better empathic capacities</a:t>
            </a:r>
          </a:p>
          <a:p>
            <a:pPr marL="342900" indent="-342900">
              <a:buFont typeface="Arial" panose="020B0604020202020204" pitchFamily="34" charset="0"/>
              <a:buChar char="•"/>
            </a:pPr>
            <a:r>
              <a:rPr lang="en-US" b="1"/>
              <a:t>Overall: </a:t>
            </a:r>
            <a:r>
              <a:rPr lang="en-US"/>
              <a:t>Little evidence that PCL psychopathic persons have diminished empathic capacities.</a:t>
            </a:r>
          </a:p>
        </p:txBody>
      </p:sp>
    </p:spTree>
    <p:extLst>
      <p:ext uri="{BB962C8B-B14F-4D97-AF65-F5344CB8AC3E}">
        <p14:creationId xmlns:p14="http://schemas.microsoft.com/office/powerpoint/2010/main" val="1747155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18B3E-51A6-47A1-9C9A-A6BCEC58F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0BFD4-9EF6-EDD6-5AB5-CD8D849EED2A}"/>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F25E6269-4675-5D63-0F76-5D8BF8238BCF}"/>
              </a:ext>
            </a:extLst>
          </p:cNvPr>
          <p:cNvSpPr>
            <a:spLocks noGrp="1"/>
          </p:cNvSpPr>
          <p:nvPr>
            <p:ph idx="1"/>
          </p:nvPr>
        </p:nvSpPr>
        <p:spPr/>
        <p:txBody>
          <a:bodyPr>
            <a:normAutofit/>
          </a:bodyPr>
          <a:lstStyle/>
          <a:p>
            <a:endParaRPr lang="en-US"/>
          </a:p>
          <a:p>
            <a:pPr algn="ctr"/>
            <a:r>
              <a:rPr lang="en-US" sz="3200" b="1"/>
              <a:t>Emotion Recognition Test Studies</a:t>
            </a:r>
            <a:endParaRPr lang="en-US" sz="3200"/>
          </a:p>
          <a:p>
            <a:pPr algn="ctr"/>
            <a:r>
              <a:rPr lang="en-US" sz="1800" i="1"/>
              <a:t>Published studies between 1980-2023 </a:t>
            </a:r>
            <a:endParaRPr lang="en-US"/>
          </a:p>
          <a:p>
            <a:pPr marL="342900" indent="-342900">
              <a:buFont typeface="Arial" panose="020B0604020202020204" pitchFamily="34" charset="0"/>
              <a:buChar char="•"/>
            </a:pPr>
            <a:r>
              <a:rPr lang="en-US"/>
              <a:t>A total of 37 studies, with 3,398 participants and 1,113 effects.</a:t>
            </a:r>
          </a:p>
          <a:p>
            <a:pPr marL="342900" indent="-342900">
              <a:buFont typeface="Arial" panose="020B0604020202020204" pitchFamily="34" charset="0"/>
              <a:buChar char="•"/>
            </a:pPr>
            <a:r>
              <a:rPr lang="en-US" b="1">
                <a:solidFill>
                  <a:schemeClr val="bg1"/>
                </a:solidFill>
                <a:highlight>
                  <a:srgbClr val="61A2A7"/>
                </a:highlight>
              </a:rPr>
              <a:t>Research Highlights:</a:t>
            </a:r>
          </a:p>
          <a:p>
            <a:pPr marL="800100" lvl="1" indent="-342900">
              <a:buFont typeface="Arial" panose="020B0604020202020204" pitchFamily="34" charset="0"/>
              <a:buChar char="•"/>
            </a:pPr>
            <a:r>
              <a:rPr lang="en-US"/>
              <a:t>1,016 effects (91%) = null results (no emotion recognition differences)</a:t>
            </a:r>
          </a:p>
          <a:p>
            <a:pPr marL="800100" lvl="1" indent="-342900">
              <a:buFont typeface="Arial" panose="020B0604020202020204" pitchFamily="34" charset="0"/>
              <a:buChar char="•"/>
            </a:pPr>
            <a:r>
              <a:rPr lang="en-US"/>
              <a:t>16 studies (43%) = 100% null findings</a:t>
            </a:r>
          </a:p>
          <a:p>
            <a:pPr marL="800100" lvl="1" indent="-342900">
              <a:buFont typeface="Arial" panose="020B0604020202020204" pitchFamily="34" charset="0"/>
              <a:buChar char="•"/>
            </a:pPr>
            <a:r>
              <a:rPr lang="en-US"/>
              <a:t>97 effects (9%) = statistically significant</a:t>
            </a:r>
          </a:p>
          <a:p>
            <a:pPr marL="1257300" lvl="2" indent="-342900">
              <a:buFont typeface="Arial" panose="020B0604020202020204" pitchFamily="34" charset="0"/>
              <a:buChar char="•"/>
            </a:pPr>
            <a:r>
              <a:rPr lang="en-US"/>
              <a:t>76 → worse performance</a:t>
            </a:r>
          </a:p>
          <a:p>
            <a:pPr marL="1257300" lvl="2" indent="-342900">
              <a:buFont typeface="Arial" panose="020B0604020202020204" pitchFamily="34" charset="0"/>
              <a:buChar char="•"/>
            </a:pPr>
            <a:r>
              <a:rPr lang="en-US"/>
              <a:t>21 → better performance</a:t>
            </a:r>
          </a:p>
          <a:p>
            <a:pPr marL="342900" indent="-342900">
              <a:buFont typeface="Arial" panose="020B0604020202020204" pitchFamily="34" charset="0"/>
              <a:buChar char="•"/>
            </a:pPr>
            <a:r>
              <a:rPr lang="en-US" b="1"/>
              <a:t>Overall: </a:t>
            </a:r>
            <a:r>
              <a:rPr lang="en-US"/>
              <a:t>Little evidence that PCL psychopathy linked to an impaired ability to recognize emotions (</a:t>
            </a:r>
            <a:r>
              <a:rPr lang="en-US">
                <a:sym typeface="Wingdings" pitchFamily="2" charset="2"/>
              </a:rPr>
              <a:t> no impaired cognitive empathy)</a:t>
            </a:r>
            <a:r>
              <a:rPr lang="en-US"/>
              <a:t>.</a:t>
            </a:r>
          </a:p>
        </p:txBody>
      </p:sp>
    </p:spTree>
    <p:extLst>
      <p:ext uri="{BB962C8B-B14F-4D97-AF65-F5344CB8AC3E}">
        <p14:creationId xmlns:p14="http://schemas.microsoft.com/office/powerpoint/2010/main" val="336238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30E98-80DF-59AD-BC7B-801D523AD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6BC5A-D9B7-E6BA-7622-1A326C1E7B68}"/>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1D447D52-C40D-C25C-79C6-EA3756B6740E}"/>
              </a:ext>
            </a:extLst>
          </p:cNvPr>
          <p:cNvSpPr>
            <a:spLocks noGrp="1"/>
          </p:cNvSpPr>
          <p:nvPr>
            <p:ph idx="1"/>
          </p:nvPr>
        </p:nvSpPr>
        <p:spPr/>
        <p:txBody>
          <a:bodyPr>
            <a:normAutofit/>
          </a:bodyPr>
          <a:lstStyle/>
          <a:p>
            <a:endParaRPr lang="en-US"/>
          </a:p>
          <a:p>
            <a:pPr algn="ctr"/>
            <a:r>
              <a:rPr lang="en-US" sz="3200" b="1"/>
              <a:t>Interpreting Empathy Research in PCL Samples</a:t>
            </a:r>
            <a:endParaRPr lang="en-US" sz="3200"/>
          </a:p>
          <a:p>
            <a:pPr algn="ctr"/>
            <a:r>
              <a:rPr lang="en-US" sz="1800" i="1"/>
              <a:t> </a:t>
            </a:r>
            <a:endParaRPr lang="en-US"/>
          </a:p>
          <a:p>
            <a:pPr marL="342900" indent="-342900">
              <a:buFont typeface="Arial" panose="020B0604020202020204" pitchFamily="34" charset="0"/>
              <a:buChar char="•"/>
            </a:pPr>
            <a:endParaRPr lang="en-US"/>
          </a:p>
        </p:txBody>
      </p:sp>
      <p:grpSp>
        <p:nvGrpSpPr>
          <p:cNvPr id="28" name="Group 27">
            <a:extLst>
              <a:ext uri="{FF2B5EF4-FFF2-40B4-BE49-F238E27FC236}">
                <a16:creationId xmlns:a16="http://schemas.microsoft.com/office/drawing/2014/main" id="{B544CAC9-C7D7-FA3F-E0CE-AD7C07C63317}"/>
              </a:ext>
            </a:extLst>
          </p:cNvPr>
          <p:cNvGrpSpPr/>
          <p:nvPr/>
        </p:nvGrpSpPr>
        <p:grpSpPr>
          <a:xfrm>
            <a:off x="1066851" y="2230423"/>
            <a:ext cx="3184993" cy="4337988"/>
            <a:chOff x="1066851" y="2332023"/>
            <a:chExt cx="3184993" cy="4337988"/>
          </a:xfrm>
        </p:grpSpPr>
        <p:grpSp>
          <p:nvGrpSpPr>
            <p:cNvPr id="5" name="Group 4">
              <a:extLst>
                <a:ext uri="{FF2B5EF4-FFF2-40B4-BE49-F238E27FC236}">
                  <a16:creationId xmlns:a16="http://schemas.microsoft.com/office/drawing/2014/main" id="{4D43624A-A22E-6C2D-7DA9-D773371ECA16}"/>
                </a:ext>
              </a:extLst>
            </p:cNvPr>
            <p:cNvGrpSpPr/>
            <p:nvPr/>
          </p:nvGrpSpPr>
          <p:grpSpPr>
            <a:xfrm>
              <a:off x="1066854" y="2332023"/>
              <a:ext cx="3184990" cy="4337988"/>
              <a:chOff x="1068510" y="2428268"/>
              <a:chExt cx="3184990" cy="4337988"/>
            </a:xfrm>
          </p:grpSpPr>
          <p:grpSp>
            <p:nvGrpSpPr>
              <p:cNvPr id="7" name="Group 6">
                <a:extLst>
                  <a:ext uri="{FF2B5EF4-FFF2-40B4-BE49-F238E27FC236}">
                    <a16:creationId xmlns:a16="http://schemas.microsoft.com/office/drawing/2014/main" id="{10AEAFAA-0770-6E54-7774-FAD43F843D4B}"/>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56280137-D55C-04F5-A937-B84D214B9A5A}"/>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87C6E7-6800-868E-3CA1-5B3B8D4736CB}"/>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Exploratory Research</a:t>
                  </a:r>
                </a:p>
              </p:txBody>
            </p:sp>
          </p:grpSp>
          <p:sp>
            <p:nvSpPr>
              <p:cNvPr id="8" name="TextBox 7">
                <a:extLst>
                  <a:ext uri="{FF2B5EF4-FFF2-40B4-BE49-F238E27FC236}">
                    <a16:creationId xmlns:a16="http://schemas.microsoft.com/office/drawing/2014/main" id="{A069F51F-1923-7E85-5301-C35128992E74}"/>
                  </a:ext>
                </a:extLst>
              </p:cNvPr>
              <p:cNvSpPr txBox="1"/>
              <p:nvPr/>
            </p:nvSpPr>
            <p:spPr>
              <a:xfrm>
                <a:off x="1068510" y="5565927"/>
                <a:ext cx="3184989" cy="1200329"/>
              </a:xfrm>
              <a:prstGeom prst="rect">
                <a:avLst/>
              </a:prstGeom>
              <a:noFill/>
            </p:spPr>
            <p:txBody>
              <a:bodyPr wrap="square" rtlCol="0">
                <a:spAutoFit/>
              </a:bodyPr>
              <a:lstStyle/>
              <a:p>
                <a:pPr algn="just"/>
                <a:r>
                  <a:rPr lang="en-US" sz="1200">
                    <a:latin typeface="Helvetica Neue" panose="02000503000000020004" pitchFamily="2" charset="0"/>
                    <a:ea typeface="Helvetica Neue" panose="02000503000000020004" pitchFamily="2" charset="0"/>
                    <a:cs typeface="Helvetica Neue" panose="02000503000000020004" pitchFamily="2" charset="0"/>
                  </a:rPr>
                  <a:t>Many empathy studies were exploratory, using less rigorous methods and looser statistical thresholds that increase false positives. Yet,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despite this, null findings remained overwhelmingly high </a:t>
                </a:r>
                <a:r>
                  <a:rPr lang="en-US" sz="1200">
                    <a:latin typeface="Helvetica Neue" panose="02000503000000020004" pitchFamily="2" charset="0"/>
                    <a:ea typeface="Helvetica Neue" panose="02000503000000020004" pitchFamily="2" charset="0"/>
                    <a:cs typeface="Helvetica Neue" panose="02000503000000020004" pitchFamily="2" charset="0"/>
                  </a:rPr>
                  <a:t>(84.79% and 91.38%).</a:t>
                </a:r>
              </a:p>
            </p:txBody>
          </p:sp>
        </p:grpSp>
        <p:pic>
          <p:nvPicPr>
            <p:cNvPr id="8194" name="Picture 2" descr="Generated image">
              <a:extLst>
                <a:ext uri="{FF2B5EF4-FFF2-40B4-BE49-F238E27FC236}">
                  <a16:creationId xmlns:a16="http://schemas.microsoft.com/office/drawing/2014/main" id="{4EA08E49-DFAD-FDED-1D6E-E49193EE2E09}"/>
                </a:ext>
              </a:extLst>
            </p:cNvPr>
            <p:cNvPicPr>
              <a:picLocks noChangeAspect="1" noChangeArrowheads="1"/>
            </p:cNvPicPr>
            <p:nvPr/>
          </p:nvPicPr>
          <p:blipFill rotWithShape="1">
            <a:blip r:embed="rId3" cstate="hqprint">
              <a:grayscl/>
              <a:extLst>
                <a:ext uri="{28A0092B-C50C-407E-A947-70E740481C1C}">
                  <a14:useLocalDpi xmlns:a14="http://schemas.microsoft.com/office/drawing/2010/main"/>
                </a:ext>
              </a:extLst>
            </a:blip>
            <a:srcRect/>
            <a:stretch>
              <a:fillRect/>
            </a:stretch>
          </p:blipFill>
          <p:spPr bwMode="auto">
            <a:xfrm>
              <a:off x="1066851" y="2916794"/>
              <a:ext cx="3184988" cy="2462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9E37F5E-909F-C73E-D771-5F5E8104CED9}"/>
              </a:ext>
            </a:extLst>
          </p:cNvPr>
          <p:cNvGrpSpPr/>
          <p:nvPr/>
        </p:nvGrpSpPr>
        <p:grpSpPr>
          <a:xfrm>
            <a:off x="7940157" y="2230423"/>
            <a:ext cx="3198238" cy="4353622"/>
            <a:chOff x="7940157" y="2332023"/>
            <a:chExt cx="3198238" cy="4353622"/>
          </a:xfrm>
        </p:grpSpPr>
        <p:grpSp>
          <p:nvGrpSpPr>
            <p:cNvPr id="12" name="Group 11">
              <a:extLst>
                <a:ext uri="{FF2B5EF4-FFF2-40B4-BE49-F238E27FC236}">
                  <a16:creationId xmlns:a16="http://schemas.microsoft.com/office/drawing/2014/main" id="{0E60008D-FC4B-EFEF-6671-C87FB3881907}"/>
                </a:ext>
              </a:extLst>
            </p:cNvPr>
            <p:cNvGrpSpPr/>
            <p:nvPr/>
          </p:nvGrpSpPr>
          <p:grpSpPr>
            <a:xfrm>
              <a:off x="7940157" y="2332023"/>
              <a:ext cx="3198238" cy="4353622"/>
              <a:chOff x="7938503" y="2423621"/>
              <a:chExt cx="3198238" cy="4353622"/>
            </a:xfrm>
          </p:grpSpPr>
          <p:grpSp>
            <p:nvGrpSpPr>
              <p:cNvPr id="14" name="Group 13">
                <a:extLst>
                  <a:ext uri="{FF2B5EF4-FFF2-40B4-BE49-F238E27FC236}">
                    <a16:creationId xmlns:a16="http://schemas.microsoft.com/office/drawing/2014/main" id="{32FFA0AA-7C8A-E48D-25A1-CA9B9D6FC84D}"/>
                  </a:ext>
                </a:extLst>
              </p:cNvPr>
              <p:cNvGrpSpPr/>
              <p:nvPr/>
            </p:nvGrpSpPr>
            <p:grpSpPr>
              <a:xfrm>
                <a:off x="7938503" y="2423621"/>
                <a:ext cx="3184989" cy="3051425"/>
                <a:chOff x="1068511" y="2938409"/>
                <a:chExt cx="3184989" cy="3051425"/>
              </a:xfrm>
            </p:grpSpPr>
            <p:sp>
              <p:nvSpPr>
                <p:cNvPr id="16" name="Rectangle 15">
                  <a:extLst>
                    <a:ext uri="{FF2B5EF4-FFF2-40B4-BE49-F238E27FC236}">
                      <a16:creationId xmlns:a16="http://schemas.microsoft.com/office/drawing/2014/main" id="{F73FA777-1FFA-344F-FECE-8F3F38EE1347}"/>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E95A2F-2A3C-7518-C1AB-5EFACC5C1E9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Non-Reported Effects</a:t>
                  </a:r>
                </a:p>
              </p:txBody>
            </p:sp>
          </p:grpSp>
          <p:sp>
            <p:nvSpPr>
              <p:cNvPr id="15" name="TextBox 14">
                <a:extLst>
                  <a:ext uri="{FF2B5EF4-FFF2-40B4-BE49-F238E27FC236}">
                    <a16:creationId xmlns:a16="http://schemas.microsoft.com/office/drawing/2014/main" id="{96D0850D-2224-1E17-5F95-49886C515662}"/>
                  </a:ext>
                </a:extLst>
              </p:cNvPr>
              <p:cNvSpPr txBox="1"/>
              <p:nvPr/>
            </p:nvSpPr>
            <p:spPr>
              <a:xfrm>
                <a:off x="7951752" y="5576914"/>
                <a:ext cx="3184989" cy="1200329"/>
              </a:xfrm>
              <a:prstGeom prst="rect">
                <a:avLst/>
              </a:prstGeom>
              <a:noFill/>
            </p:spPr>
            <p:txBody>
              <a:bodyPr wrap="square" rtlCol="0">
                <a:spAutoFit/>
              </a:bodyPr>
              <a:lstStyle/>
              <a:p>
                <a:pPr algn="just"/>
                <a:r>
                  <a:rPr lang="en-US" sz="1200">
                    <a:latin typeface="Helvetica Neue" panose="02000503000000020004" pitchFamily="2" charset="0"/>
                    <a:ea typeface="Helvetica Neue" panose="02000503000000020004" pitchFamily="2" charset="0"/>
                    <a:cs typeface="Helvetica Neue" panose="02000503000000020004" pitchFamily="2" charset="0"/>
                  </a:rPr>
                  <a:t>Another issue was incomplete reporting: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476 effects were omitted </a:t>
                </a:r>
                <a:r>
                  <a:rPr lang="en-US" sz="1200">
                    <a:latin typeface="Helvetica Neue" panose="02000503000000020004" pitchFamily="2" charset="0"/>
                    <a:ea typeface="Helvetica Neue" panose="02000503000000020004" pitchFamily="2" charset="0"/>
                    <a:cs typeface="Helvetica Neue" panose="02000503000000020004" pitchFamily="2" charset="0"/>
                  </a:rPr>
                  <a:t>(e.g., where researchers are only reporting results from some of the emotions tested). Selective reporting likely hides null results and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distorts the true null vs. significant ratio</a:t>
                </a:r>
                <a:r>
                  <a:rPr lang="en-US" sz="120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8196" name="Picture 4" descr="Cute Smiling Man Standing With A Hidden Gift Behind His Back Colorful  Cartoon Style Illustration - Arte vetorial de stock e mais imagens de Atrás  - iStock">
              <a:extLst>
                <a:ext uri="{FF2B5EF4-FFF2-40B4-BE49-F238E27FC236}">
                  <a16:creationId xmlns:a16="http://schemas.microsoft.com/office/drawing/2014/main" id="{37089307-E815-D364-F8EF-CB1925812CB7}"/>
                </a:ext>
              </a:extLst>
            </p:cNvPr>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8765182" y="2996595"/>
              <a:ext cx="1534937" cy="23024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FD288385-DF89-41D3-1D38-D5A241A42BAE}"/>
              </a:ext>
            </a:extLst>
          </p:cNvPr>
          <p:cNvGrpSpPr/>
          <p:nvPr/>
        </p:nvGrpSpPr>
        <p:grpSpPr>
          <a:xfrm>
            <a:off x="4498536" y="2230423"/>
            <a:ext cx="3194928" cy="4345934"/>
            <a:chOff x="4498536" y="2332023"/>
            <a:chExt cx="3194928" cy="4345934"/>
          </a:xfrm>
        </p:grpSpPr>
        <p:grpSp>
          <p:nvGrpSpPr>
            <p:cNvPr id="19" name="Group 18">
              <a:extLst>
                <a:ext uri="{FF2B5EF4-FFF2-40B4-BE49-F238E27FC236}">
                  <a16:creationId xmlns:a16="http://schemas.microsoft.com/office/drawing/2014/main" id="{1E7C6E31-FDC0-53C9-BCF0-D4D8C481486A}"/>
                </a:ext>
              </a:extLst>
            </p:cNvPr>
            <p:cNvGrpSpPr/>
            <p:nvPr/>
          </p:nvGrpSpPr>
          <p:grpSpPr>
            <a:xfrm>
              <a:off x="4498536" y="2332023"/>
              <a:ext cx="3194928" cy="4345934"/>
              <a:chOff x="4500192" y="2428268"/>
              <a:chExt cx="3194928" cy="4345934"/>
            </a:xfrm>
          </p:grpSpPr>
          <p:grpSp>
            <p:nvGrpSpPr>
              <p:cNvPr id="21" name="Group 20">
                <a:extLst>
                  <a:ext uri="{FF2B5EF4-FFF2-40B4-BE49-F238E27FC236}">
                    <a16:creationId xmlns:a16="http://schemas.microsoft.com/office/drawing/2014/main" id="{0706FAE3-6B36-948F-4A91-5260F85B2DDF}"/>
                  </a:ext>
                </a:extLst>
              </p:cNvPr>
              <p:cNvGrpSpPr/>
              <p:nvPr/>
            </p:nvGrpSpPr>
            <p:grpSpPr>
              <a:xfrm>
                <a:off x="4500192" y="2428268"/>
                <a:ext cx="3184989" cy="3051425"/>
                <a:chOff x="1068511" y="2938409"/>
                <a:chExt cx="3184989" cy="3051425"/>
              </a:xfrm>
            </p:grpSpPr>
            <p:sp>
              <p:nvSpPr>
                <p:cNvPr id="23" name="Rectangle 22">
                  <a:extLst>
                    <a:ext uri="{FF2B5EF4-FFF2-40B4-BE49-F238E27FC236}">
                      <a16:creationId xmlns:a16="http://schemas.microsoft.com/office/drawing/2014/main" id="{6A7DFA41-C207-1D20-5523-CA7CEDFA473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0669DA-E649-2927-C426-8C40338B499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Family-Wise Error Rate</a:t>
                  </a:r>
                </a:p>
              </p:txBody>
            </p:sp>
          </p:grpSp>
          <p:sp>
            <p:nvSpPr>
              <p:cNvPr id="22" name="TextBox 21">
                <a:extLst>
                  <a:ext uri="{FF2B5EF4-FFF2-40B4-BE49-F238E27FC236}">
                    <a16:creationId xmlns:a16="http://schemas.microsoft.com/office/drawing/2014/main" id="{BC55312A-CB9B-5CA3-A986-5F84780046C6}"/>
                  </a:ext>
                </a:extLst>
              </p:cNvPr>
              <p:cNvSpPr txBox="1"/>
              <p:nvPr/>
            </p:nvSpPr>
            <p:spPr>
              <a:xfrm>
                <a:off x="4510131" y="5573873"/>
                <a:ext cx="3184989" cy="1200329"/>
              </a:xfrm>
              <a:prstGeom prst="rect">
                <a:avLst/>
              </a:prstGeom>
              <a:noFill/>
            </p:spPr>
            <p:txBody>
              <a:bodyPr wrap="square" rtlCol="0">
                <a:spAutoFit/>
              </a:bodyPr>
              <a:lstStyle/>
              <a:p>
                <a:pPr algn="just"/>
                <a:r>
                  <a:rPr lang="en-US" sz="1200">
                    <a:latin typeface="Helvetica Neue" panose="02000503000000020004" pitchFamily="2" charset="0"/>
                    <a:ea typeface="Helvetica Neue" panose="02000503000000020004" pitchFamily="2" charset="0"/>
                    <a:cs typeface="Helvetica Neue" panose="02000503000000020004" pitchFamily="2" charset="0"/>
                  </a:rPr>
                  <a:t>Of 1,672 effects, only 31% controlled for family-wise error rate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5"/>
                  </a:rPr>
                  <a:t>FWER</a:t>
                </a:r>
                <a:r>
                  <a:rPr lang="en-US" sz="1200">
                    <a:latin typeface="Helvetica Neue" panose="02000503000000020004" pitchFamily="2" charset="0"/>
                    <a:ea typeface="Helvetica Neue" panose="02000503000000020004" pitchFamily="2" charset="0"/>
                    <a:cs typeface="Helvetica Neue" panose="02000503000000020004" pitchFamily="2" charset="0"/>
                  </a:rPr>
                  <a:t>). In uncorrected studies, null effects were 86.6%, but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with FWER correction, nulls rose to 94.8%</a:t>
                </a:r>
                <a:r>
                  <a:rPr lang="en-US" sz="1200">
                    <a:latin typeface="Helvetica Neue" panose="02000503000000020004" pitchFamily="2" charset="0"/>
                    <a:ea typeface="Helvetica Neue" panose="02000503000000020004" pitchFamily="2" charset="0"/>
                    <a:cs typeface="Helvetica Neue" panose="02000503000000020004" pitchFamily="2" charset="0"/>
                  </a:rPr>
                  <a:t>. This suggests that the few significant results are likely false positives.</a:t>
                </a:r>
              </a:p>
            </p:txBody>
          </p:sp>
        </p:grpSp>
        <p:pic>
          <p:nvPicPr>
            <p:cNvPr id="26" name="Picture 2" descr="A pencil-drawn image of a revolver from the perspective where the barrel is pointing directly at the viewer. The revolver is centered with its barrel facing forward, showing the front view of the gun with no background. The drawing focuses on the revolver and its details, with the perspective emphasizing the front of the barrel and the circular bullet chambers visible inside.">
              <a:extLst>
                <a:ext uri="{FF2B5EF4-FFF2-40B4-BE49-F238E27FC236}">
                  <a16:creationId xmlns:a16="http://schemas.microsoft.com/office/drawing/2014/main" id="{9724CD8C-F01B-8684-9107-E637414C12C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4508471" y="2916795"/>
              <a:ext cx="3175054" cy="2462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537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EBEB49-533B-AD9E-15CF-305711A77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09AD7-05C4-6D71-3784-077B70158868}"/>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B23AD67D-3942-0A85-65C2-B3E6DFBD4D77}"/>
              </a:ext>
            </a:extLst>
          </p:cNvPr>
          <p:cNvSpPr>
            <a:spLocks noGrp="1"/>
          </p:cNvSpPr>
          <p:nvPr>
            <p:ph idx="1"/>
          </p:nvPr>
        </p:nvSpPr>
        <p:spPr/>
        <p:txBody>
          <a:bodyPr>
            <a:normAutofit/>
          </a:bodyPr>
          <a:lstStyle/>
          <a:p>
            <a:endParaRPr lang="en-US"/>
          </a:p>
          <a:p>
            <a:pPr algn="ctr"/>
            <a:r>
              <a:rPr lang="en-US" b="1"/>
              <a:t>Assignment #1:</a:t>
            </a:r>
          </a:p>
          <a:p>
            <a:pPr algn="ctr"/>
            <a:r>
              <a:rPr lang="en-US" b="1"/>
              <a:t>Critical Analysis of Rice et al. (</a:t>
            </a:r>
            <a:r>
              <a:rPr lang="en-US" b="1">
                <a:hlinkClick r:id="rId2"/>
              </a:rPr>
              <a:t>1992</a:t>
            </a:r>
            <a:r>
              <a:rPr lang="en-US" b="1"/>
              <a:t>)</a:t>
            </a:r>
          </a:p>
          <a:p>
            <a:pPr algn="ctr"/>
            <a:r>
              <a:rPr lang="en-US" sz="1400" i="1"/>
              <a:t> </a:t>
            </a:r>
          </a:p>
          <a:p>
            <a:pPr marL="342900" indent="-3429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07C9E13C-28C1-91F5-3857-C2262B1333AE}"/>
              </a:ext>
            </a:extLst>
          </p:cNvPr>
          <p:cNvPicPr>
            <a:picLocks noChangeAspect="1"/>
          </p:cNvPicPr>
          <p:nvPr/>
        </p:nvPicPr>
        <p:blipFill>
          <a:blip r:embed="rId3"/>
          <a:stretch>
            <a:fillRect/>
          </a:stretch>
        </p:blipFill>
        <p:spPr>
          <a:xfrm>
            <a:off x="6707116" y="2651118"/>
            <a:ext cx="3008871" cy="407035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E90D529-8EB8-D24C-2928-E3EA624370E8}"/>
              </a:ext>
            </a:extLst>
          </p:cNvPr>
          <p:cNvPicPr>
            <a:picLocks noChangeAspect="1"/>
          </p:cNvPicPr>
          <p:nvPr/>
        </p:nvPicPr>
        <p:blipFill>
          <a:blip r:embed="rId4"/>
          <a:stretch>
            <a:fillRect/>
          </a:stretch>
        </p:blipFill>
        <p:spPr>
          <a:xfrm>
            <a:off x="2122491" y="2651118"/>
            <a:ext cx="3893850" cy="40703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7789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12479-3C85-8006-9283-7FEE0660C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8C0631-22F9-5B13-5296-D857E3F73373}"/>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882644F5-FCA5-DD9D-7A67-03456CFBEABA}"/>
              </a:ext>
            </a:extLst>
          </p:cNvPr>
          <p:cNvSpPr>
            <a:spLocks noGrp="1"/>
          </p:cNvSpPr>
          <p:nvPr>
            <p:ph idx="1"/>
          </p:nvPr>
        </p:nvSpPr>
        <p:spPr/>
        <p:txBody>
          <a:bodyPr>
            <a:normAutofit/>
          </a:bodyPr>
          <a:lstStyle/>
          <a:p>
            <a:endParaRPr lang="en-US"/>
          </a:p>
          <a:p>
            <a:pPr algn="ctr"/>
            <a:r>
              <a:rPr lang="en-US" sz="3200" b="1"/>
              <a:t>Example of Non-Reported Effects</a:t>
            </a:r>
            <a:endParaRPr lang="en-US" sz="3200"/>
          </a:p>
          <a:p>
            <a:pPr algn="ctr"/>
            <a:r>
              <a:rPr lang="en-US" sz="1800" i="1"/>
              <a:t> </a:t>
            </a:r>
            <a:endParaRPr lang="en-US"/>
          </a:p>
          <a:p>
            <a:pPr marL="342900" indent="-342900">
              <a:buFont typeface="Arial" panose="020B0604020202020204" pitchFamily="34" charset="0"/>
              <a:buChar char="•"/>
            </a:pPr>
            <a:endParaRPr lang="en-US"/>
          </a:p>
        </p:txBody>
      </p:sp>
      <p:pic>
        <p:nvPicPr>
          <p:cNvPr id="11" name="Picture 10">
            <a:extLst>
              <a:ext uri="{FF2B5EF4-FFF2-40B4-BE49-F238E27FC236}">
                <a16:creationId xmlns:a16="http://schemas.microsoft.com/office/drawing/2014/main" id="{7B12E2BD-C704-7888-CD9B-1CF633FE7018}"/>
              </a:ext>
            </a:extLst>
          </p:cNvPr>
          <p:cNvPicPr>
            <a:picLocks noChangeAspect="1"/>
          </p:cNvPicPr>
          <p:nvPr/>
        </p:nvPicPr>
        <p:blipFill>
          <a:blip r:embed="rId3"/>
          <a:stretch>
            <a:fillRect/>
          </a:stretch>
        </p:blipFill>
        <p:spPr>
          <a:xfrm>
            <a:off x="210667" y="2311330"/>
            <a:ext cx="2981419" cy="4114941"/>
          </a:xfrm>
          <a:prstGeom prst="rect">
            <a:avLst/>
          </a:prstGeom>
          <a:ln>
            <a:solidFill>
              <a:schemeClr val="tx1"/>
            </a:solidFill>
          </a:ln>
        </p:spPr>
      </p:pic>
      <p:pic>
        <p:nvPicPr>
          <p:cNvPr id="6" name="Picture 5">
            <a:extLst>
              <a:ext uri="{FF2B5EF4-FFF2-40B4-BE49-F238E27FC236}">
                <a16:creationId xmlns:a16="http://schemas.microsoft.com/office/drawing/2014/main" id="{B044C6FB-790E-B126-AEE1-10C1F548DF7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Layer>
                </a14:imgProps>
              </a:ext>
            </a:extLst>
          </a:blip>
          <a:stretch>
            <a:fillRect/>
          </a:stretch>
        </p:blipFill>
        <p:spPr>
          <a:xfrm>
            <a:off x="3320201" y="2301100"/>
            <a:ext cx="3223372" cy="4125171"/>
          </a:xfrm>
          <a:prstGeom prst="rect">
            <a:avLst/>
          </a:prstGeom>
          <a:ln>
            <a:solidFill>
              <a:schemeClr val="tx1"/>
            </a:solidFill>
          </a:ln>
        </p:spPr>
      </p:pic>
      <p:pic>
        <p:nvPicPr>
          <p:cNvPr id="4" name="Picture 3">
            <a:extLst>
              <a:ext uri="{FF2B5EF4-FFF2-40B4-BE49-F238E27FC236}">
                <a16:creationId xmlns:a16="http://schemas.microsoft.com/office/drawing/2014/main" id="{CCCB33E6-6423-6E03-B498-4521BA9C475C}"/>
              </a:ext>
            </a:extLst>
          </p:cNvPr>
          <p:cNvPicPr>
            <a:picLocks noChangeAspect="1"/>
          </p:cNvPicPr>
          <p:nvPr/>
        </p:nvPicPr>
        <p:blipFill>
          <a:blip r:embed="rId6"/>
          <a:stretch>
            <a:fillRect/>
          </a:stretch>
        </p:blipFill>
        <p:spPr>
          <a:xfrm>
            <a:off x="4345663" y="2844148"/>
            <a:ext cx="3083491" cy="2320405"/>
          </a:xfrm>
          <a:prstGeom prst="rect">
            <a:avLst/>
          </a:prstGeom>
          <a:ln>
            <a:solidFill>
              <a:schemeClr val="tx1"/>
            </a:solidFill>
          </a:ln>
        </p:spPr>
      </p:pic>
      <p:sp>
        <p:nvSpPr>
          <p:cNvPr id="13" name="TextBox 12">
            <a:extLst>
              <a:ext uri="{FF2B5EF4-FFF2-40B4-BE49-F238E27FC236}">
                <a16:creationId xmlns:a16="http://schemas.microsoft.com/office/drawing/2014/main" id="{2D55B86D-B8F4-6087-3223-61DBD61247F3}"/>
              </a:ext>
            </a:extLst>
          </p:cNvPr>
          <p:cNvSpPr txBox="1"/>
          <p:nvPr/>
        </p:nvSpPr>
        <p:spPr>
          <a:xfrm>
            <a:off x="559332" y="6426271"/>
            <a:ext cx="2284087" cy="338554"/>
          </a:xfrm>
          <a:prstGeom prst="rect">
            <a:avLst/>
          </a:prstGeom>
          <a:noFill/>
        </p:spPr>
        <p:txBody>
          <a:bodyPr wrap="none" rtlCol="0">
            <a:spAutoFit/>
          </a:bodyPr>
          <a:lstStyle/>
          <a:p>
            <a:pPr algn="ctr"/>
            <a:r>
              <a:rPr lang="en-US" sz="1600">
                <a:latin typeface="Helvetica Neue" panose="02000503000000020004" pitchFamily="2" charset="0"/>
                <a:ea typeface="Helvetica Neue" panose="02000503000000020004" pitchFamily="2" charset="0"/>
                <a:cs typeface="Helvetica Neue" panose="02000503000000020004" pitchFamily="2" charset="0"/>
              </a:rPr>
              <a:t>Brook &amp; </a:t>
            </a:r>
            <a:r>
              <a:rPr lang="en-US" sz="1600" err="1">
                <a:latin typeface="Helvetica Neue" panose="02000503000000020004" pitchFamily="2" charset="0"/>
                <a:ea typeface="Helvetica Neue" panose="02000503000000020004" pitchFamily="2" charset="0"/>
                <a:cs typeface="Helvetica Neue" panose="02000503000000020004" pitchFamily="2" charset="0"/>
              </a:rPr>
              <a:t>Kosson</a:t>
            </a:r>
            <a:r>
              <a:rPr lang="en-US" sz="1600">
                <a:latin typeface="Helvetica Neue" panose="02000503000000020004" pitchFamily="2" charset="0"/>
                <a:ea typeface="Helvetica Neue" panose="02000503000000020004" pitchFamily="2" charset="0"/>
                <a:cs typeface="Helvetica Neue" panose="02000503000000020004" pitchFamily="2" charset="0"/>
              </a:rPr>
              <a:t> (</a:t>
            </a:r>
            <a:r>
              <a:rPr lang="en-US" sz="1600">
                <a:latin typeface="Helvetica Neue" panose="02000503000000020004" pitchFamily="2" charset="0"/>
                <a:ea typeface="Helvetica Neue" panose="02000503000000020004" pitchFamily="2" charset="0"/>
                <a:cs typeface="Helvetica Neue" panose="02000503000000020004" pitchFamily="2" charset="0"/>
                <a:hlinkClick r:id="rId7"/>
              </a:rPr>
              <a:t>2013</a:t>
            </a:r>
            <a:r>
              <a:rPr lang="en-US" sz="160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8" name="Picture 17">
            <a:extLst>
              <a:ext uri="{FF2B5EF4-FFF2-40B4-BE49-F238E27FC236}">
                <a16:creationId xmlns:a16="http://schemas.microsoft.com/office/drawing/2014/main" id="{BE1468EF-2FE4-789D-C2EC-D52766F5F3C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31000"/>
                    </a14:imgEffect>
                  </a14:imgLayer>
                </a14:imgProps>
              </a:ext>
            </a:extLst>
          </a:blip>
          <a:stretch>
            <a:fillRect/>
          </a:stretch>
        </p:blipFill>
        <p:spPr>
          <a:xfrm>
            <a:off x="7937872" y="2301100"/>
            <a:ext cx="3083491" cy="4170645"/>
          </a:xfrm>
          <a:prstGeom prst="rect">
            <a:avLst/>
          </a:prstGeom>
          <a:ln>
            <a:solidFill>
              <a:schemeClr val="tx1"/>
            </a:solidFill>
          </a:ln>
        </p:spPr>
      </p:pic>
      <p:pic>
        <p:nvPicPr>
          <p:cNvPr id="20" name="Picture 19">
            <a:extLst>
              <a:ext uri="{FF2B5EF4-FFF2-40B4-BE49-F238E27FC236}">
                <a16:creationId xmlns:a16="http://schemas.microsoft.com/office/drawing/2014/main" id="{24B3028C-C80A-6621-90C5-B373F5ACE7FB}"/>
              </a:ext>
            </a:extLst>
          </p:cNvPr>
          <p:cNvPicPr>
            <a:picLocks noChangeAspect="1"/>
          </p:cNvPicPr>
          <p:nvPr/>
        </p:nvPicPr>
        <p:blipFill>
          <a:blip r:embed="rId10"/>
          <a:srcRect r="51930"/>
          <a:stretch>
            <a:fillRect/>
          </a:stretch>
        </p:blipFill>
        <p:spPr>
          <a:xfrm>
            <a:off x="9091449" y="2892972"/>
            <a:ext cx="2579310" cy="2284502"/>
          </a:xfrm>
          <a:prstGeom prst="rect">
            <a:avLst/>
          </a:prstGeom>
          <a:ln>
            <a:solidFill>
              <a:schemeClr val="tx1"/>
            </a:solidFill>
          </a:ln>
        </p:spPr>
      </p:pic>
      <p:pic>
        <p:nvPicPr>
          <p:cNvPr id="30" name="Graphic 29" descr="Arrow: Clockwise curve outline">
            <a:extLst>
              <a:ext uri="{FF2B5EF4-FFF2-40B4-BE49-F238E27FC236}">
                <a16:creationId xmlns:a16="http://schemas.microsoft.com/office/drawing/2014/main" id="{80A7ECAF-DE6C-8038-CE0A-47B1DB993D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214367">
            <a:off x="3206955" y="4074657"/>
            <a:ext cx="1347348" cy="1347348"/>
          </a:xfrm>
          <a:prstGeom prst="rect">
            <a:avLst/>
          </a:prstGeom>
        </p:spPr>
      </p:pic>
      <p:pic>
        <p:nvPicPr>
          <p:cNvPr id="31" name="Graphic 30" descr="Arrow: Clockwise curve outline">
            <a:extLst>
              <a:ext uri="{FF2B5EF4-FFF2-40B4-BE49-F238E27FC236}">
                <a16:creationId xmlns:a16="http://schemas.microsoft.com/office/drawing/2014/main" id="{B3826C41-D538-DC42-A9D4-931245EC17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214367">
            <a:off x="7840986" y="4345944"/>
            <a:ext cx="1347348" cy="1347348"/>
          </a:xfrm>
          <a:prstGeom prst="rect">
            <a:avLst/>
          </a:prstGeom>
        </p:spPr>
      </p:pic>
      <p:sp>
        <p:nvSpPr>
          <p:cNvPr id="32" name="TextBox 31">
            <a:extLst>
              <a:ext uri="{FF2B5EF4-FFF2-40B4-BE49-F238E27FC236}">
                <a16:creationId xmlns:a16="http://schemas.microsoft.com/office/drawing/2014/main" id="{3E296ACF-7873-1EEF-BC6A-1D4CB3AEA3D8}"/>
              </a:ext>
            </a:extLst>
          </p:cNvPr>
          <p:cNvSpPr txBox="1"/>
          <p:nvPr/>
        </p:nvSpPr>
        <p:spPr>
          <a:xfrm>
            <a:off x="7763111" y="2087478"/>
            <a:ext cx="3907648" cy="707886"/>
          </a:xfrm>
          <a:prstGeom prst="rect">
            <a:avLst/>
          </a:prstGeom>
          <a:solidFill>
            <a:srgbClr val="61A2A7"/>
          </a:solidFill>
          <a:ln>
            <a:solidFill>
              <a:schemeClr val="tx1"/>
            </a:solidFill>
          </a:ln>
        </p:spPr>
        <p:txBody>
          <a:bodyPr wrap="square" rtlCol="0">
            <a:spAutoFit/>
          </a:bodyPr>
          <a:lstStyle/>
          <a:p>
            <a:pPr algn="ct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Only reporting results from five (instead of six) emotions… </a:t>
            </a:r>
          </a:p>
        </p:txBody>
      </p:sp>
    </p:spTree>
    <p:extLst>
      <p:ext uri="{BB962C8B-B14F-4D97-AF65-F5344CB8AC3E}">
        <p14:creationId xmlns:p14="http://schemas.microsoft.com/office/powerpoint/2010/main" val="163296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19E4F0-6D55-CAF0-751B-5ADF507AF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A1FB0-9B42-2934-DA1E-288A6509BB60}"/>
              </a:ext>
            </a:extLst>
          </p:cNvPr>
          <p:cNvSpPr>
            <a:spLocks noGrp="1"/>
          </p:cNvSpPr>
          <p:nvPr>
            <p:ph type="title"/>
          </p:nvPr>
        </p:nvSpPr>
        <p:spPr>
          <a:xfrm>
            <a:off x="2320413" y="2497395"/>
            <a:ext cx="7452852" cy="1707484"/>
          </a:xfrm>
        </p:spPr>
        <p:txBody>
          <a:bodyPr/>
          <a:lstStyle/>
          <a:p>
            <a:pPr algn="ctr"/>
            <a:r>
              <a:rPr lang="en-US" sz="4800">
                <a:solidFill>
                  <a:schemeClr val="bg1"/>
                </a:solidFill>
              </a:rPr>
              <a:t>Moral Reasoning Research </a:t>
            </a:r>
            <a:br>
              <a:rPr lang="en-US" sz="4800">
                <a:solidFill>
                  <a:schemeClr val="bg1"/>
                </a:solidFill>
              </a:rPr>
            </a:br>
            <a:r>
              <a:rPr lang="en-US" sz="4800">
                <a:solidFill>
                  <a:schemeClr val="bg1"/>
                </a:solidFill>
              </a:rPr>
              <a:t>in PCL Samples</a:t>
            </a:r>
          </a:p>
        </p:txBody>
      </p:sp>
      <p:sp>
        <p:nvSpPr>
          <p:cNvPr id="7" name="Rectangle 6">
            <a:extLst>
              <a:ext uri="{FF2B5EF4-FFF2-40B4-BE49-F238E27FC236}">
                <a16:creationId xmlns:a16="http://schemas.microsoft.com/office/drawing/2014/main" id="{801445F2-2E4F-B9FA-CF4D-AED3EF2CEE0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5D1158-1BB0-C454-7C97-FFADFB40AB0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05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3465-DF43-9FA8-AA6B-9254D56D6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A8C17-7DCD-C25F-1B5F-8255BF7CFDEC}"/>
              </a:ext>
            </a:extLst>
          </p:cNvPr>
          <p:cNvSpPr>
            <a:spLocks noGrp="1"/>
          </p:cNvSpPr>
          <p:nvPr>
            <p:ph type="title"/>
          </p:nvPr>
        </p:nvSpPr>
        <p:spPr/>
        <p:txBody>
          <a:bodyPr/>
          <a:lstStyle/>
          <a:p>
            <a:r>
              <a:rPr lang="en-US"/>
              <a:t>Moral Reasoning Research in PCL Samples:</a:t>
            </a:r>
          </a:p>
        </p:txBody>
      </p:sp>
      <p:sp>
        <p:nvSpPr>
          <p:cNvPr id="3" name="Content Placeholder 2">
            <a:extLst>
              <a:ext uri="{FF2B5EF4-FFF2-40B4-BE49-F238E27FC236}">
                <a16:creationId xmlns:a16="http://schemas.microsoft.com/office/drawing/2014/main" id="{B807290A-F2D3-E85E-40E8-052BE2ECD7AA}"/>
              </a:ext>
            </a:extLst>
          </p:cNvPr>
          <p:cNvSpPr>
            <a:spLocks noGrp="1"/>
          </p:cNvSpPr>
          <p:nvPr>
            <p:ph idx="1"/>
          </p:nvPr>
        </p:nvSpPr>
        <p:spPr/>
        <p:txBody>
          <a:bodyPr>
            <a:normAutofit/>
          </a:bodyPr>
          <a:lstStyle/>
          <a:p>
            <a:endParaRPr lang="en-US"/>
          </a:p>
          <a:p>
            <a:pPr algn="ctr"/>
            <a:r>
              <a:rPr lang="en-US" b="1"/>
              <a:t>Research Designs</a:t>
            </a:r>
            <a:endParaRPr lang="en-US"/>
          </a:p>
          <a:p>
            <a:pPr algn="ctr"/>
            <a:r>
              <a:rPr lang="en-US" sz="1800" i="1"/>
              <a:t> A total of 21 studies published between 1980 and 2023</a:t>
            </a:r>
            <a:endParaRPr lang="en-US"/>
          </a:p>
          <a:p>
            <a:pPr marL="342900" indent="-342900">
              <a:buFont typeface="Arial" panose="020B0604020202020204" pitchFamily="34" charset="0"/>
              <a:buChar char="•"/>
            </a:pPr>
            <a:endParaRPr lang="en-US"/>
          </a:p>
        </p:txBody>
      </p:sp>
      <p:sp>
        <p:nvSpPr>
          <p:cNvPr id="4" name="Rectangle 3">
            <a:extLst>
              <a:ext uri="{FF2B5EF4-FFF2-40B4-BE49-F238E27FC236}">
                <a16:creationId xmlns:a16="http://schemas.microsoft.com/office/drawing/2014/main" id="{EA3BA1A5-CA31-5F9A-3778-C5975A6A40CF}"/>
              </a:ext>
            </a:extLst>
          </p:cNvPr>
          <p:cNvSpPr/>
          <p:nvPr/>
        </p:nvSpPr>
        <p:spPr>
          <a:xfrm>
            <a:off x="484631" y="2521397"/>
            <a:ext cx="11210545" cy="1098103"/>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400" b="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Moral Reasoning Tests: </a:t>
            </a:r>
          </a:p>
          <a:p>
            <a:pPr algn="ct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Studies that measure/track how people approach and think about moral issues. If psychopathic persons are morally impaired, we should be able to observe difference on these tests.</a:t>
            </a:r>
            <a:endParaRPr lang="en-US" sz="2400" i="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1" name="Group 30">
            <a:extLst>
              <a:ext uri="{FF2B5EF4-FFF2-40B4-BE49-F238E27FC236}">
                <a16:creationId xmlns:a16="http://schemas.microsoft.com/office/drawing/2014/main" id="{B2F12F2D-B123-B84A-8BAD-2F5B44FBF581}"/>
              </a:ext>
            </a:extLst>
          </p:cNvPr>
          <p:cNvGrpSpPr/>
          <p:nvPr/>
        </p:nvGrpSpPr>
        <p:grpSpPr>
          <a:xfrm>
            <a:off x="137784" y="3619500"/>
            <a:ext cx="5952120" cy="3206881"/>
            <a:chOff x="137785" y="3619500"/>
            <a:chExt cx="5952120" cy="3206881"/>
          </a:xfrm>
        </p:grpSpPr>
        <p:grpSp>
          <p:nvGrpSpPr>
            <p:cNvPr id="26" name="Group 25">
              <a:extLst>
                <a:ext uri="{FF2B5EF4-FFF2-40B4-BE49-F238E27FC236}">
                  <a16:creationId xmlns:a16="http://schemas.microsoft.com/office/drawing/2014/main" id="{FE241239-B2BA-07F3-9E1F-352B065DC474}"/>
                </a:ext>
              </a:extLst>
            </p:cNvPr>
            <p:cNvGrpSpPr/>
            <p:nvPr/>
          </p:nvGrpSpPr>
          <p:grpSpPr>
            <a:xfrm>
              <a:off x="137785" y="3619500"/>
              <a:ext cx="5952120" cy="2832170"/>
              <a:chOff x="137785" y="3619500"/>
              <a:chExt cx="5952120" cy="2832170"/>
            </a:xfrm>
          </p:grpSpPr>
          <p:grpSp>
            <p:nvGrpSpPr>
              <p:cNvPr id="7" name="Group 6">
                <a:extLst>
                  <a:ext uri="{FF2B5EF4-FFF2-40B4-BE49-F238E27FC236}">
                    <a16:creationId xmlns:a16="http://schemas.microsoft.com/office/drawing/2014/main" id="{EAD51D27-3D41-AFC7-153F-18EDD47D4F1A}"/>
                  </a:ext>
                </a:extLst>
              </p:cNvPr>
              <p:cNvGrpSpPr/>
              <p:nvPr/>
            </p:nvGrpSpPr>
            <p:grpSpPr>
              <a:xfrm>
                <a:off x="137785" y="4136231"/>
                <a:ext cx="3646816" cy="2315439"/>
                <a:chOff x="137784" y="4136231"/>
                <a:chExt cx="3949423" cy="2315439"/>
              </a:xfrm>
            </p:grpSpPr>
            <p:sp>
              <p:nvSpPr>
                <p:cNvPr id="5" name="Rectangle 4">
                  <a:extLst>
                    <a:ext uri="{FF2B5EF4-FFF2-40B4-BE49-F238E27FC236}">
                      <a16:creationId xmlns:a16="http://schemas.microsoft.com/office/drawing/2014/main" id="{459626C6-F27F-2659-1F13-BC1371549517}"/>
                    </a:ext>
                  </a:extLst>
                </p:cNvPr>
                <p:cNvSpPr/>
                <p:nvPr/>
              </p:nvSpPr>
              <p:spPr>
                <a:xfrm>
                  <a:off x="137784" y="4718843"/>
                  <a:ext cx="3949423" cy="1732827"/>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Nutshell: </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Testing the ability to distinguish between moral (harm-based) and conventional (rules-based) transgressions.</a:t>
                  </a:r>
                  <a:endParaRPr lang="en-US" sz="2400" i="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B5ACFE21-42E3-041A-2DEA-2666897695FE}"/>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Moral/Conventional</a:t>
                  </a:r>
                  <a:endParaRPr lang="en-US"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cxnSp>
            <p:nvCxnSpPr>
              <p:cNvPr id="20" name="Elbow Connector 19">
                <a:extLst>
                  <a:ext uri="{FF2B5EF4-FFF2-40B4-BE49-F238E27FC236}">
                    <a16:creationId xmlns:a16="http://schemas.microsoft.com/office/drawing/2014/main" id="{40A84A3A-DBE3-E783-8124-271741A936A1}"/>
                  </a:ext>
                </a:extLst>
              </p:cNvPr>
              <p:cNvCxnSpPr>
                <a:cxnSpLocks/>
                <a:stCxn id="4" idx="2"/>
                <a:endCxn id="6" idx="0"/>
              </p:cNvCxnSpPr>
              <p:nvPr/>
            </p:nvCxnSpPr>
            <p:spPr>
              <a:xfrm rot="5400000">
                <a:off x="3767184" y="1813510"/>
                <a:ext cx="516731" cy="4128711"/>
              </a:xfrm>
              <a:prstGeom prst="bentConnector3">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4F89710-A50B-964E-6F02-0535ED82A757}"/>
                </a:ext>
              </a:extLst>
            </p:cNvPr>
            <p:cNvSpPr txBox="1"/>
            <p:nvPr/>
          </p:nvSpPr>
          <p:spPr>
            <a:xfrm>
              <a:off x="1557075" y="6426271"/>
              <a:ext cx="808235" cy="400110"/>
            </a:xfrm>
            <a:prstGeom prst="rect">
              <a:avLst/>
            </a:prstGeom>
            <a:noFill/>
          </p:spPr>
          <p:txBody>
            <a:bodyPr wrap="none" rtlCol="0">
              <a:spAutoFit/>
            </a:bodyPr>
            <a:lstStyle/>
            <a:p>
              <a:pPr algn="ctr"/>
              <a:r>
                <a:rPr lang="en-US" sz="2000">
                  <a:latin typeface="Helvetica Neue" panose="02000503000000020004" pitchFamily="2" charset="0"/>
                  <a:ea typeface="Helvetica Neue" panose="02000503000000020004" pitchFamily="2" charset="0"/>
                  <a:cs typeface="Helvetica Neue" panose="02000503000000020004" pitchFamily="2" charset="0"/>
                </a:rPr>
                <a:t>N = 5</a:t>
              </a:r>
            </a:p>
          </p:txBody>
        </p:sp>
      </p:grpSp>
      <p:grpSp>
        <p:nvGrpSpPr>
          <p:cNvPr id="32" name="Group 31">
            <a:extLst>
              <a:ext uri="{FF2B5EF4-FFF2-40B4-BE49-F238E27FC236}">
                <a16:creationId xmlns:a16="http://schemas.microsoft.com/office/drawing/2014/main" id="{0C20A307-8EC3-BDD8-A35D-12C5A3944ECF}"/>
              </a:ext>
            </a:extLst>
          </p:cNvPr>
          <p:cNvGrpSpPr/>
          <p:nvPr/>
        </p:nvGrpSpPr>
        <p:grpSpPr>
          <a:xfrm>
            <a:off x="4269278" y="3619500"/>
            <a:ext cx="3646816" cy="3206881"/>
            <a:chOff x="4269278" y="3619500"/>
            <a:chExt cx="3646816" cy="3206881"/>
          </a:xfrm>
        </p:grpSpPr>
        <p:grpSp>
          <p:nvGrpSpPr>
            <p:cNvPr id="11" name="Group 10">
              <a:extLst>
                <a:ext uri="{FF2B5EF4-FFF2-40B4-BE49-F238E27FC236}">
                  <a16:creationId xmlns:a16="http://schemas.microsoft.com/office/drawing/2014/main" id="{E297E91A-7C0D-A234-F7AB-BE4E73489580}"/>
                </a:ext>
              </a:extLst>
            </p:cNvPr>
            <p:cNvGrpSpPr/>
            <p:nvPr/>
          </p:nvGrpSpPr>
          <p:grpSpPr>
            <a:xfrm>
              <a:off x="4269278" y="4136231"/>
              <a:ext cx="3646816" cy="2315439"/>
              <a:chOff x="137784" y="4136231"/>
              <a:chExt cx="3949423" cy="2315439"/>
            </a:xfrm>
          </p:grpSpPr>
          <p:sp>
            <p:nvSpPr>
              <p:cNvPr id="12" name="Rectangle 11">
                <a:extLst>
                  <a:ext uri="{FF2B5EF4-FFF2-40B4-BE49-F238E27FC236}">
                    <a16:creationId xmlns:a16="http://schemas.microsoft.com/office/drawing/2014/main" id="{1D1528F8-1F23-8E3C-46B0-05E38CB259AB}"/>
                  </a:ext>
                </a:extLst>
              </p:cNvPr>
              <p:cNvSpPr/>
              <p:nvPr/>
            </p:nvSpPr>
            <p:spPr>
              <a:xfrm>
                <a:off x="137784" y="4718843"/>
                <a:ext cx="3949423" cy="1732827"/>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Nutshell</a:t>
                </a:r>
                <a:r>
                  <a:rPr lang="en-US"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Testing the variation and patterns in answers to short dilemmas such as the trolley problem (i.e., dilemma = no clearly correct answer).</a:t>
                </a:r>
                <a:endParaRPr lang="en-US" sz="2400" i="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4BB978FD-0099-AA20-C87F-A07E237279CC}"/>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Moral Dilemma</a:t>
                </a:r>
                <a:endParaRPr lang="en-US"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cxnSp>
          <p:nvCxnSpPr>
            <p:cNvPr id="25" name="Straight Arrow Connector 24">
              <a:extLst>
                <a:ext uri="{FF2B5EF4-FFF2-40B4-BE49-F238E27FC236}">
                  <a16:creationId xmlns:a16="http://schemas.microsoft.com/office/drawing/2014/main" id="{CACFEF5C-A0F1-65B6-AF86-542DEAE48E66}"/>
                </a:ext>
              </a:extLst>
            </p:cNvPr>
            <p:cNvCxnSpPr>
              <a:cxnSpLocks/>
              <a:stCxn id="4" idx="2"/>
              <a:endCxn id="13" idx="0"/>
            </p:cNvCxnSpPr>
            <p:nvPr/>
          </p:nvCxnSpPr>
          <p:spPr>
            <a:xfrm>
              <a:off x="6089904" y="3619500"/>
              <a:ext cx="2782" cy="516731"/>
            </a:xfrm>
            <a:prstGeom prst="straightConnector1">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BF1ACE-AAA8-B502-C374-B02C921A1BF7}"/>
                </a:ext>
              </a:extLst>
            </p:cNvPr>
            <p:cNvSpPr txBox="1"/>
            <p:nvPr/>
          </p:nvSpPr>
          <p:spPr>
            <a:xfrm>
              <a:off x="5698508" y="6426271"/>
              <a:ext cx="808235" cy="400110"/>
            </a:xfrm>
            <a:prstGeom prst="rect">
              <a:avLst/>
            </a:prstGeom>
            <a:noFill/>
          </p:spPr>
          <p:txBody>
            <a:bodyPr wrap="none" rtlCol="0">
              <a:spAutoFit/>
            </a:bodyPr>
            <a:lstStyle/>
            <a:p>
              <a:pPr algn="ctr"/>
              <a:r>
                <a:rPr lang="en-US" sz="2000">
                  <a:latin typeface="Helvetica Neue" panose="02000503000000020004" pitchFamily="2" charset="0"/>
                  <a:ea typeface="Helvetica Neue" panose="02000503000000020004" pitchFamily="2" charset="0"/>
                  <a:cs typeface="Helvetica Neue" panose="02000503000000020004" pitchFamily="2" charset="0"/>
                </a:rPr>
                <a:t>N = 5</a:t>
              </a:r>
            </a:p>
          </p:txBody>
        </p:sp>
      </p:grpSp>
      <p:grpSp>
        <p:nvGrpSpPr>
          <p:cNvPr id="33" name="Group 32">
            <a:extLst>
              <a:ext uri="{FF2B5EF4-FFF2-40B4-BE49-F238E27FC236}">
                <a16:creationId xmlns:a16="http://schemas.microsoft.com/office/drawing/2014/main" id="{E986FFC8-7683-987B-BD9F-D740014F936E}"/>
              </a:ext>
            </a:extLst>
          </p:cNvPr>
          <p:cNvGrpSpPr/>
          <p:nvPr/>
        </p:nvGrpSpPr>
        <p:grpSpPr>
          <a:xfrm>
            <a:off x="6089904" y="3619499"/>
            <a:ext cx="5957683" cy="3206882"/>
            <a:chOff x="6089904" y="3619499"/>
            <a:chExt cx="5957683" cy="3206882"/>
          </a:xfrm>
        </p:grpSpPr>
        <p:grpSp>
          <p:nvGrpSpPr>
            <p:cNvPr id="14" name="Group 13">
              <a:extLst>
                <a:ext uri="{FF2B5EF4-FFF2-40B4-BE49-F238E27FC236}">
                  <a16:creationId xmlns:a16="http://schemas.microsoft.com/office/drawing/2014/main" id="{4D685D5A-B59A-06D6-5468-A4E8C39970B9}"/>
                </a:ext>
              </a:extLst>
            </p:cNvPr>
            <p:cNvGrpSpPr/>
            <p:nvPr/>
          </p:nvGrpSpPr>
          <p:grpSpPr>
            <a:xfrm>
              <a:off x="8400771" y="4136231"/>
              <a:ext cx="3646816" cy="2315439"/>
              <a:chOff x="137784" y="4136231"/>
              <a:chExt cx="3949423" cy="2315439"/>
            </a:xfrm>
          </p:grpSpPr>
          <p:sp>
            <p:nvSpPr>
              <p:cNvPr id="15" name="Rectangle 14">
                <a:extLst>
                  <a:ext uri="{FF2B5EF4-FFF2-40B4-BE49-F238E27FC236}">
                    <a16:creationId xmlns:a16="http://schemas.microsoft.com/office/drawing/2014/main" id="{296A52BB-64DC-1FB1-36B0-55A22CBB5605}"/>
                  </a:ext>
                </a:extLst>
              </p:cNvPr>
              <p:cNvSpPr/>
              <p:nvPr/>
            </p:nvSpPr>
            <p:spPr>
              <a:xfrm>
                <a:off x="137784" y="4718843"/>
                <a:ext cx="3949423" cy="1732827"/>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Other studies includes </a:t>
                </a:r>
              </a:p>
              <a:p>
                <a:pPr marL="342900" indent="-342900">
                  <a:buFont typeface="Arial" panose="020B0604020202020204" pitchFamily="34" charset="0"/>
                  <a:buChar char="•"/>
                </a:pP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3"/>
                  </a:rPr>
                  <a:t>Defining issue test</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buFont typeface="Arial" panose="020B0604020202020204" pitchFamily="34" charset="0"/>
                  <a:buChar char="•"/>
                </a:pP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rPr>
                  <a:t>Moral sensitivity test</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buFont typeface="Arial" panose="020B0604020202020204" pitchFamily="34" charset="0"/>
                  <a:buChar char="•"/>
                </a:pP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rPr>
                  <a:t>Moral foundations questionnaire</a:t>
                </a:r>
                <a:r>
                  <a:rPr lang="en-US" sz="2000" i="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400" i="1">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ectangle 15">
                <a:extLst>
                  <a:ext uri="{FF2B5EF4-FFF2-40B4-BE49-F238E27FC236}">
                    <a16:creationId xmlns:a16="http://schemas.microsoft.com/office/drawing/2014/main" id="{148180D6-4293-7E65-52CC-5D78542D01DA}"/>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Others</a:t>
                </a:r>
                <a:endParaRPr lang="en-US"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cxnSp>
          <p:nvCxnSpPr>
            <p:cNvPr id="21" name="Elbow Connector 20">
              <a:extLst>
                <a:ext uri="{FF2B5EF4-FFF2-40B4-BE49-F238E27FC236}">
                  <a16:creationId xmlns:a16="http://schemas.microsoft.com/office/drawing/2014/main" id="{C60D46EF-C9A7-12C6-D376-BB94E804011D}"/>
                </a:ext>
              </a:extLst>
            </p:cNvPr>
            <p:cNvCxnSpPr>
              <a:cxnSpLocks/>
              <a:stCxn id="4" idx="2"/>
              <a:endCxn id="16" idx="0"/>
            </p:cNvCxnSpPr>
            <p:nvPr/>
          </p:nvCxnSpPr>
          <p:spPr>
            <a:xfrm rot="16200000" flipH="1">
              <a:off x="7898676" y="1810727"/>
              <a:ext cx="516731" cy="4134275"/>
            </a:xfrm>
            <a:prstGeom prst="bentConnector3">
              <a:avLst>
                <a:gd name="adj1" fmla="val 50000"/>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F2AAA8D-6D65-66AC-F791-A8C6F8E56063}"/>
                </a:ext>
              </a:extLst>
            </p:cNvPr>
            <p:cNvSpPr txBox="1"/>
            <p:nvPr/>
          </p:nvSpPr>
          <p:spPr>
            <a:xfrm>
              <a:off x="9748728" y="6426271"/>
              <a:ext cx="950901" cy="400110"/>
            </a:xfrm>
            <a:prstGeom prst="rect">
              <a:avLst/>
            </a:prstGeom>
            <a:noFill/>
          </p:spPr>
          <p:txBody>
            <a:bodyPr wrap="none" rtlCol="0">
              <a:spAutoFit/>
            </a:bodyPr>
            <a:lstStyle/>
            <a:p>
              <a:pPr algn="ctr"/>
              <a:r>
                <a:rPr lang="en-US" sz="2000">
                  <a:latin typeface="Helvetica Neue" panose="02000503000000020004" pitchFamily="2" charset="0"/>
                  <a:ea typeface="Helvetica Neue" panose="02000503000000020004" pitchFamily="2" charset="0"/>
                  <a:cs typeface="Helvetica Neue" panose="02000503000000020004" pitchFamily="2" charset="0"/>
                </a:rPr>
                <a:t>N = 11</a:t>
              </a:r>
            </a:p>
          </p:txBody>
        </p:sp>
      </p:grpSp>
    </p:spTree>
    <p:extLst>
      <p:ext uri="{BB962C8B-B14F-4D97-AF65-F5344CB8AC3E}">
        <p14:creationId xmlns:p14="http://schemas.microsoft.com/office/powerpoint/2010/main" val="32657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2B2B6-4617-5D0C-697C-C5011258A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1A403-0930-AE65-49A2-6BC841E21C0F}"/>
              </a:ext>
            </a:extLst>
          </p:cNvPr>
          <p:cNvSpPr>
            <a:spLocks noGrp="1"/>
          </p:cNvSpPr>
          <p:nvPr>
            <p:ph type="title"/>
          </p:nvPr>
        </p:nvSpPr>
        <p:spPr/>
        <p:txBody>
          <a:bodyPr/>
          <a:lstStyle/>
          <a:p>
            <a:r>
              <a:rPr lang="en-US"/>
              <a:t>Moral Reasoning Research in PCL Samples:</a:t>
            </a:r>
          </a:p>
        </p:txBody>
      </p:sp>
      <p:sp>
        <p:nvSpPr>
          <p:cNvPr id="3" name="Content Placeholder 2">
            <a:extLst>
              <a:ext uri="{FF2B5EF4-FFF2-40B4-BE49-F238E27FC236}">
                <a16:creationId xmlns:a16="http://schemas.microsoft.com/office/drawing/2014/main" id="{639BAF38-7D05-6946-58D0-32A92128DA06}"/>
              </a:ext>
            </a:extLst>
          </p:cNvPr>
          <p:cNvSpPr>
            <a:spLocks noGrp="1"/>
          </p:cNvSpPr>
          <p:nvPr>
            <p:ph idx="1"/>
          </p:nvPr>
        </p:nvSpPr>
        <p:spPr/>
        <p:txBody>
          <a:bodyPr>
            <a:normAutofit/>
          </a:bodyPr>
          <a:lstStyle/>
          <a:p>
            <a:endParaRPr lang="en-US"/>
          </a:p>
          <a:p>
            <a:pPr algn="ctr"/>
            <a:r>
              <a:rPr lang="en-US" b="1"/>
              <a:t>Moral/Conventional Tests</a:t>
            </a:r>
            <a:endParaRPr lang="en-US"/>
          </a:p>
          <a:p>
            <a:pPr algn="ctr"/>
            <a:r>
              <a:rPr lang="en-US" sz="1800" i="1"/>
              <a:t>Research design and assumptions (see </a:t>
            </a:r>
            <a:r>
              <a:rPr lang="en-US" sz="1800" i="1">
                <a:hlinkClick r:id="rId3"/>
              </a:rPr>
              <a:t>Nucci &amp; </a:t>
            </a:r>
            <a:r>
              <a:rPr lang="en-US" sz="1800" i="1" err="1">
                <a:hlinkClick r:id="rId3"/>
              </a:rPr>
              <a:t>Turiel</a:t>
            </a:r>
            <a:r>
              <a:rPr lang="en-US" sz="1800" i="1">
                <a:hlinkClick r:id="rId3"/>
              </a:rPr>
              <a:t>, 1978</a:t>
            </a:r>
            <a:r>
              <a:rPr lang="en-US" sz="1800" i="1"/>
              <a:t>; see also, </a:t>
            </a:r>
            <a:r>
              <a:rPr lang="en-US" sz="1800" i="1">
                <a:hlinkClick r:id="rId4"/>
              </a:rPr>
              <a:t>SEP</a:t>
            </a:r>
            <a:r>
              <a:rPr lang="en-US" sz="1800" i="1"/>
              <a:t>)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pic>
        <p:nvPicPr>
          <p:cNvPr id="1026" name="Picture 2" descr="Are Students Still Taught to Raise Hands to Ask/Answer Questions? –  jameystegmaier.com">
            <a:extLst>
              <a:ext uri="{FF2B5EF4-FFF2-40B4-BE49-F238E27FC236}">
                <a16:creationId xmlns:a16="http://schemas.microsoft.com/office/drawing/2014/main" id="{C0665929-38BC-B071-630F-2F8EB9413F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91" t="-1" r="22897" b="457"/>
          <a:stretch>
            <a:fillRect/>
          </a:stretch>
        </p:blipFill>
        <p:spPr bwMode="auto">
          <a:xfrm>
            <a:off x="2093929" y="3250330"/>
            <a:ext cx="2818893" cy="216131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Bullying and Its Impact on Children's Mental Health - Genesis Pediatrics">
            <a:extLst>
              <a:ext uri="{FF2B5EF4-FFF2-40B4-BE49-F238E27FC236}">
                <a16:creationId xmlns:a16="http://schemas.microsoft.com/office/drawing/2014/main" id="{47C956CA-8BAC-53E0-1B25-86975097C0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69" r="5869"/>
          <a:stretch>
            <a:fillRect/>
          </a:stretch>
        </p:blipFill>
        <p:spPr bwMode="auto">
          <a:xfrm>
            <a:off x="6924201" y="3250329"/>
            <a:ext cx="2881749" cy="216131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7DDDAC-5C53-5B2A-CEDB-E4D08B283E91}"/>
              </a:ext>
            </a:extLst>
          </p:cNvPr>
          <p:cNvSpPr txBox="1"/>
          <p:nvPr/>
        </p:nvSpPr>
        <p:spPr>
          <a:xfrm>
            <a:off x="2093928" y="2738780"/>
            <a:ext cx="2818893" cy="400110"/>
          </a:xfrm>
          <a:prstGeom prst="rect">
            <a:avLst/>
          </a:prstGeom>
          <a:solidFill>
            <a:schemeClr val="tx1"/>
          </a:solidFill>
        </p:spPr>
        <p:txBody>
          <a:bodyPr wrap="square" rtlCol="0">
            <a:spAutoFit/>
          </a:bodyPr>
          <a:lstStyle/>
          <a:p>
            <a:pPr algn="ctr"/>
            <a:r>
              <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Conventional Rule</a:t>
            </a:r>
          </a:p>
        </p:txBody>
      </p:sp>
      <p:sp>
        <p:nvSpPr>
          <p:cNvPr id="5" name="TextBox 4">
            <a:extLst>
              <a:ext uri="{FF2B5EF4-FFF2-40B4-BE49-F238E27FC236}">
                <a16:creationId xmlns:a16="http://schemas.microsoft.com/office/drawing/2014/main" id="{77BFDDDE-EE05-5EC9-1FAD-1979AEA809C2}"/>
              </a:ext>
            </a:extLst>
          </p:cNvPr>
          <p:cNvSpPr txBox="1"/>
          <p:nvPr/>
        </p:nvSpPr>
        <p:spPr>
          <a:xfrm>
            <a:off x="6924199" y="2738779"/>
            <a:ext cx="2881749" cy="400110"/>
          </a:xfrm>
          <a:prstGeom prst="rect">
            <a:avLst/>
          </a:prstGeom>
          <a:solidFill>
            <a:schemeClr val="tx1"/>
          </a:solidFill>
        </p:spPr>
        <p:txBody>
          <a:bodyPr wrap="square" rtlCol="0">
            <a:spAutoFit/>
          </a:bodyPr>
          <a:lstStyle/>
          <a:p>
            <a:pPr algn="ctr"/>
            <a:r>
              <a:rPr lang="en-US"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Moral Rule</a:t>
            </a:r>
          </a:p>
        </p:txBody>
      </p:sp>
      <p:sp>
        <p:nvSpPr>
          <p:cNvPr id="6" name="TextBox 5">
            <a:extLst>
              <a:ext uri="{FF2B5EF4-FFF2-40B4-BE49-F238E27FC236}">
                <a16:creationId xmlns:a16="http://schemas.microsoft.com/office/drawing/2014/main" id="{8957EAB7-B5BF-1E03-23C1-7E9B08BEE65F}"/>
              </a:ext>
            </a:extLst>
          </p:cNvPr>
          <p:cNvSpPr txBox="1"/>
          <p:nvPr/>
        </p:nvSpPr>
        <p:spPr>
          <a:xfrm>
            <a:off x="5517600" y="4007819"/>
            <a:ext cx="801823" cy="646331"/>
          </a:xfrm>
          <a:prstGeom prst="rect">
            <a:avLst/>
          </a:prstGeom>
          <a:noFill/>
        </p:spPr>
        <p:txBody>
          <a:bodyPr wrap="none" rtlCol="0">
            <a:spAutoFit/>
          </a:bodyPr>
          <a:lstStyle/>
          <a:p>
            <a:pPr algn="l"/>
            <a:r>
              <a:rPr lang="en-US" sz="3600" b="1">
                <a:latin typeface="Helvetica Neue" panose="02000503000000020004" pitchFamily="2" charset="0"/>
                <a:ea typeface="Helvetica Neue" panose="02000503000000020004" pitchFamily="2" charset="0"/>
                <a:cs typeface="Helvetica Neue" panose="02000503000000020004" pitchFamily="2" charset="0"/>
              </a:rPr>
              <a:t>vs.</a:t>
            </a:r>
          </a:p>
        </p:txBody>
      </p:sp>
      <p:sp>
        <p:nvSpPr>
          <p:cNvPr id="7" name="TextBox 6">
            <a:extLst>
              <a:ext uri="{FF2B5EF4-FFF2-40B4-BE49-F238E27FC236}">
                <a16:creationId xmlns:a16="http://schemas.microsoft.com/office/drawing/2014/main" id="{12136303-9EE6-A3CE-ABE1-78BE29FD2502}"/>
              </a:ext>
            </a:extLst>
          </p:cNvPr>
          <p:cNvSpPr txBox="1"/>
          <p:nvPr/>
        </p:nvSpPr>
        <p:spPr>
          <a:xfrm>
            <a:off x="2093928" y="5503783"/>
            <a:ext cx="8814864" cy="1323439"/>
          </a:xfrm>
          <a:prstGeom prst="rect">
            <a:avLst/>
          </a:prstGeom>
          <a:noFill/>
        </p:spPr>
        <p:txBody>
          <a:bodyPr wrap="square" rtlCol="0">
            <a:spAutoFit/>
          </a:bodyPr>
          <a:lstStyle/>
          <a:p>
            <a:r>
              <a:rPr lang="en-US" sz="1600" b="1">
                <a:latin typeface="Helvetica Neue" panose="02000503000000020004" pitchFamily="2" charset="0"/>
                <a:ea typeface="Helvetica Neue" panose="02000503000000020004" pitchFamily="2" charset="0"/>
                <a:cs typeface="Helvetica Neue" panose="02000503000000020004" pitchFamily="2" charset="0"/>
              </a:rPr>
              <a:t>The Basics:</a:t>
            </a:r>
          </a:p>
          <a:p>
            <a:pPr marL="285750" indent="-285750">
              <a:buFont typeface="Arial" panose="020B0604020202020204" pitchFamily="34" charset="0"/>
              <a:buChar char="•"/>
            </a:pPr>
            <a:r>
              <a:rPr lang="en-US" sz="1600">
                <a:latin typeface="Helvetica Neue" panose="02000503000000020004" pitchFamily="2" charset="0"/>
                <a:ea typeface="Helvetica Neue" panose="02000503000000020004" pitchFamily="2" charset="0"/>
                <a:cs typeface="Helvetica Neue" panose="02000503000000020004" pitchFamily="2" charset="0"/>
              </a:rPr>
              <a:t>Participants read vignettes that depicts moral vs. conventional transgressions. </a:t>
            </a:r>
          </a:p>
          <a:p>
            <a:pPr marL="342900" indent="-342900">
              <a:buFont typeface="Arial" panose="020B0604020202020204" pitchFamily="34" charset="0"/>
              <a:buChar char="•"/>
            </a:pPr>
            <a:r>
              <a:rPr lang="en-US" sz="1600">
                <a:latin typeface="Helvetica Neue" panose="02000503000000020004" pitchFamily="2" charset="0"/>
                <a:ea typeface="Helvetica Neue" panose="02000503000000020004" pitchFamily="2" charset="0"/>
                <a:cs typeface="Helvetica Neue" panose="02000503000000020004" pitchFamily="2" charset="0"/>
              </a:rPr>
              <a:t>Asked: Is it permissible? How serious? Does authority changing rule matter?</a:t>
            </a:r>
          </a:p>
          <a:p>
            <a:pPr marL="800100" lvl="1" indent="-342900">
              <a:buFont typeface="Arial" panose="020B0604020202020204" pitchFamily="34" charset="0"/>
              <a:buChar char="•"/>
            </a:pPr>
            <a:r>
              <a:rPr lang="en-US" sz="1600" b="1">
                <a:latin typeface="Helvetica Neue" panose="02000503000000020004" pitchFamily="2" charset="0"/>
                <a:ea typeface="Helvetica Neue" panose="02000503000000020004" pitchFamily="2" charset="0"/>
                <a:cs typeface="Helvetica Neue" panose="02000503000000020004" pitchFamily="2" charset="0"/>
              </a:rPr>
              <a:t>Moral transgressions: </a:t>
            </a:r>
            <a:r>
              <a:rPr lang="en-US" sz="1600">
                <a:latin typeface="Helvetica Neue" panose="02000503000000020004" pitchFamily="2" charset="0"/>
                <a:ea typeface="Helvetica Neue" panose="02000503000000020004" pitchFamily="2" charset="0"/>
                <a:cs typeface="Helvetica Neue" panose="02000503000000020004" pitchFamily="2" charset="0"/>
              </a:rPr>
              <a:t>rated more serious, less permissible, unaffected by authority.</a:t>
            </a:r>
          </a:p>
          <a:p>
            <a:pPr marL="800100" lvl="1" indent="-342900">
              <a:buFont typeface="Arial" panose="020B0604020202020204" pitchFamily="34" charset="0"/>
              <a:buChar char="•"/>
            </a:pPr>
            <a:r>
              <a:rPr lang="en-US" sz="1600" b="1">
                <a:latin typeface="Helvetica Neue" panose="02000503000000020004" pitchFamily="2" charset="0"/>
                <a:ea typeface="Helvetica Neue" panose="02000503000000020004" pitchFamily="2" charset="0"/>
                <a:cs typeface="Helvetica Neue" panose="02000503000000020004" pitchFamily="2" charset="0"/>
              </a:rPr>
              <a:t>Conventional transgressions: </a:t>
            </a:r>
            <a:r>
              <a:rPr lang="en-US" sz="1600">
                <a:latin typeface="Helvetica Neue" panose="02000503000000020004" pitchFamily="2" charset="0"/>
                <a:ea typeface="Helvetica Neue" panose="02000503000000020004" pitchFamily="2" charset="0"/>
                <a:cs typeface="Helvetica Neue" panose="02000503000000020004" pitchFamily="2" charset="0"/>
              </a:rPr>
              <a:t>authority change alters permissibility.</a:t>
            </a:r>
          </a:p>
        </p:txBody>
      </p:sp>
    </p:spTree>
    <p:extLst>
      <p:ext uri="{BB962C8B-B14F-4D97-AF65-F5344CB8AC3E}">
        <p14:creationId xmlns:p14="http://schemas.microsoft.com/office/powerpoint/2010/main" val="76227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3E54A5-59D1-8601-015A-528C8AEAC1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A95DB-391A-2965-FBA8-F12FFA994142}"/>
              </a:ext>
            </a:extLst>
          </p:cNvPr>
          <p:cNvSpPr>
            <a:spLocks noGrp="1"/>
          </p:cNvSpPr>
          <p:nvPr>
            <p:ph type="title"/>
          </p:nvPr>
        </p:nvSpPr>
        <p:spPr/>
        <p:txBody>
          <a:bodyPr/>
          <a:lstStyle/>
          <a:p>
            <a:r>
              <a:rPr lang="en-US"/>
              <a:t>Moral Reasoning Research in PCL Samples:</a:t>
            </a:r>
          </a:p>
        </p:txBody>
      </p:sp>
      <p:sp>
        <p:nvSpPr>
          <p:cNvPr id="3" name="Content Placeholder 2">
            <a:extLst>
              <a:ext uri="{FF2B5EF4-FFF2-40B4-BE49-F238E27FC236}">
                <a16:creationId xmlns:a16="http://schemas.microsoft.com/office/drawing/2014/main" id="{1D3D1C29-1810-55A4-C574-7B4E778125F1}"/>
              </a:ext>
            </a:extLst>
          </p:cNvPr>
          <p:cNvSpPr>
            <a:spLocks noGrp="1"/>
          </p:cNvSpPr>
          <p:nvPr>
            <p:ph idx="1"/>
          </p:nvPr>
        </p:nvSpPr>
        <p:spPr/>
        <p:txBody>
          <a:bodyPr>
            <a:normAutofit fontScale="92500" lnSpcReduction="10000"/>
          </a:bodyPr>
          <a:lstStyle/>
          <a:p>
            <a:endParaRPr lang="en-US"/>
          </a:p>
          <a:p>
            <a:pPr algn="ctr"/>
            <a:r>
              <a:rPr lang="en-US" b="1"/>
              <a:t>Moral/Conventional Tests</a:t>
            </a:r>
            <a:endParaRPr lang="en-US"/>
          </a:p>
          <a:p>
            <a:pPr algn="ctr"/>
            <a:r>
              <a:rPr lang="en-US" sz="1800" i="1"/>
              <a:t>Research design and assumptions (see </a:t>
            </a:r>
            <a:r>
              <a:rPr lang="en-US" sz="1800" i="1">
                <a:hlinkClick r:id="rId2"/>
              </a:rPr>
              <a:t>Nucci &amp; </a:t>
            </a:r>
            <a:r>
              <a:rPr lang="en-US" sz="1800" i="1" err="1">
                <a:hlinkClick r:id="rId2"/>
              </a:rPr>
              <a:t>Turiel</a:t>
            </a:r>
            <a:r>
              <a:rPr lang="en-US" sz="1800" i="1">
                <a:hlinkClick r:id="rId2"/>
              </a:rPr>
              <a:t>, 1978</a:t>
            </a:r>
            <a:r>
              <a:rPr lang="en-US" sz="1800" i="1"/>
              <a:t>; see also, </a:t>
            </a:r>
            <a:r>
              <a:rPr lang="en-US" sz="1800" i="1">
                <a:hlinkClick r:id="rId3"/>
              </a:rPr>
              <a:t>SEP</a:t>
            </a:r>
            <a:r>
              <a:rPr lang="en-US" sz="1800" i="1"/>
              <a:t>)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An M/C study assumes that humans learn to differentiate between:</a:t>
            </a:r>
          </a:p>
          <a:p>
            <a:pPr marL="800100" lvl="1" indent="-342900">
              <a:buFont typeface="Arial" panose="020B0604020202020204" pitchFamily="34" charset="0"/>
              <a:buChar char="•"/>
            </a:pPr>
            <a:r>
              <a:rPr lang="en-US" b="1"/>
              <a:t>Moral rules: </a:t>
            </a:r>
            <a:r>
              <a:rPr lang="en-US"/>
              <a:t>Wrong due to harm/justice (authority-independent).</a:t>
            </a:r>
          </a:p>
          <a:p>
            <a:pPr marL="1257300" lvl="2" indent="-342900">
              <a:buFont typeface="Arial" panose="020B0604020202020204" pitchFamily="34" charset="0"/>
              <a:buChar char="•"/>
            </a:pPr>
            <a:r>
              <a:rPr lang="en-US"/>
              <a:t>For example – Bullying or punching another person = wrong on moral grounds (still wrong even if authority allows).</a:t>
            </a:r>
          </a:p>
          <a:p>
            <a:pPr marL="800100" lvl="1" indent="-342900">
              <a:buFont typeface="Arial" panose="020B0604020202020204" pitchFamily="34" charset="0"/>
              <a:buChar char="•"/>
            </a:pPr>
            <a:r>
              <a:rPr lang="en-US" b="1"/>
              <a:t>Conventional rules: </a:t>
            </a:r>
            <a:r>
              <a:rPr lang="en-US"/>
              <a:t>Wrong due to authority or custom.</a:t>
            </a:r>
          </a:p>
          <a:p>
            <a:pPr marL="1257300" lvl="2" indent="-342900">
              <a:buFont typeface="Arial" panose="020B0604020202020204" pitchFamily="34" charset="0"/>
              <a:buChar char="•"/>
            </a:pPr>
            <a:r>
              <a:rPr lang="en-US"/>
              <a:t>For example – Speaking in class without permission = wrong by convention.</a:t>
            </a:r>
          </a:p>
          <a:p>
            <a:pPr marL="342900" indent="-342900">
              <a:buFont typeface="Arial" panose="020B0604020202020204" pitchFamily="34" charset="0"/>
              <a:buChar char="•"/>
            </a:pPr>
            <a:r>
              <a:rPr lang="en-US"/>
              <a:t>Participants read vignettes that depicts moral vs. conventional transgressions.</a:t>
            </a:r>
          </a:p>
          <a:p>
            <a:pPr marL="342900" indent="-342900">
              <a:buFont typeface="Arial" panose="020B0604020202020204" pitchFamily="34" charset="0"/>
              <a:buChar char="•"/>
            </a:pPr>
            <a:r>
              <a:rPr lang="en-US"/>
              <a:t>Asked: Is it permissible? How serious? Does authority change matter?</a:t>
            </a:r>
          </a:p>
          <a:p>
            <a:pPr marL="800100" lvl="1" indent="-342900">
              <a:buFont typeface="Arial" panose="020B0604020202020204" pitchFamily="34" charset="0"/>
              <a:buChar char="•"/>
            </a:pPr>
            <a:r>
              <a:rPr lang="en-US" b="1"/>
              <a:t>Moral transgressions: </a:t>
            </a:r>
            <a:r>
              <a:rPr lang="en-US"/>
              <a:t>rated more serious, less permissible, unaffected by authority.</a:t>
            </a:r>
          </a:p>
          <a:p>
            <a:pPr marL="800100" lvl="1" indent="-342900">
              <a:buFont typeface="Arial" panose="020B0604020202020204" pitchFamily="34" charset="0"/>
              <a:buChar char="•"/>
            </a:pPr>
            <a:r>
              <a:rPr lang="en-US" b="1"/>
              <a:t>Conventional transgressions: </a:t>
            </a:r>
            <a:r>
              <a:rPr lang="en-US"/>
              <a:t>authority change alters permissibility.</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97486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01D5-DCCA-75FE-3CBB-137441E10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D80F3-22AC-5245-51A5-C90F80BCC9B6}"/>
              </a:ext>
            </a:extLst>
          </p:cNvPr>
          <p:cNvSpPr>
            <a:spLocks noGrp="1"/>
          </p:cNvSpPr>
          <p:nvPr>
            <p:ph type="title"/>
          </p:nvPr>
        </p:nvSpPr>
        <p:spPr/>
        <p:txBody>
          <a:bodyPr/>
          <a:lstStyle/>
          <a:p>
            <a:r>
              <a:rPr lang="en-US"/>
              <a:t>Moral Reasoning Research in PCL Samples:</a:t>
            </a:r>
          </a:p>
        </p:txBody>
      </p:sp>
      <p:sp>
        <p:nvSpPr>
          <p:cNvPr id="3" name="Content Placeholder 2">
            <a:extLst>
              <a:ext uri="{FF2B5EF4-FFF2-40B4-BE49-F238E27FC236}">
                <a16:creationId xmlns:a16="http://schemas.microsoft.com/office/drawing/2014/main" id="{B98F96D4-4F7F-112E-3BC8-A24B05CDA8FA}"/>
              </a:ext>
            </a:extLst>
          </p:cNvPr>
          <p:cNvSpPr>
            <a:spLocks noGrp="1"/>
          </p:cNvSpPr>
          <p:nvPr>
            <p:ph idx="1"/>
          </p:nvPr>
        </p:nvSpPr>
        <p:spPr/>
        <p:txBody>
          <a:bodyPr>
            <a:normAutofit lnSpcReduction="10000"/>
          </a:bodyPr>
          <a:lstStyle/>
          <a:p>
            <a:endParaRPr lang="en-US"/>
          </a:p>
          <a:p>
            <a:pPr algn="ctr"/>
            <a:r>
              <a:rPr lang="en-US" b="1"/>
              <a:t>Blair (</a:t>
            </a:r>
            <a:r>
              <a:rPr lang="en-US" b="1">
                <a:hlinkClick r:id="rId2"/>
              </a:rPr>
              <a:t>1995</a:t>
            </a:r>
            <a:r>
              <a:rPr lang="en-US" b="1"/>
              <a:t>): Moral/Conventional Study</a:t>
            </a:r>
          </a:p>
          <a:p>
            <a:pPr algn="ctr"/>
            <a:r>
              <a:rPr lang="en-US" sz="1800" i="1"/>
              <a:t>NB: One of the </a:t>
            </a:r>
            <a:r>
              <a:rPr lang="en-US" sz="1800" i="1">
                <a:solidFill>
                  <a:srgbClr val="FF0000"/>
                </a:solidFill>
              </a:rPr>
              <a:t>most cited experiments</a:t>
            </a:r>
            <a:r>
              <a:rPr lang="en-US" sz="1800" i="1"/>
              <a:t> in psychopathy research (2,407 citations on </a:t>
            </a:r>
            <a:r>
              <a:rPr lang="en-US" sz="1800" i="1">
                <a:hlinkClick r:id="rId3"/>
              </a:rPr>
              <a:t>Google Scholar</a:t>
            </a:r>
            <a:r>
              <a:rPr lang="en-US" sz="1800" i="1"/>
              <a:t>)</a:t>
            </a:r>
            <a:endParaRPr lang="en-US"/>
          </a:p>
          <a:p>
            <a:endParaRPr lang="en-US"/>
          </a:p>
          <a:p>
            <a:pPr marL="342900" indent="-342900">
              <a:buFont typeface="Arial" panose="020B0604020202020204" pitchFamily="34" charset="0"/>
              <a:buChar char="•"/>
            </a:pPr>
            <a:r>
              <a:rPr lang="en-US"/>
              <a:t>Forensic psychiatric sample: 10 high-PCL (M=31.6) vs. 10 low-PCL (M=16.1).</a:t>
            </a:r>
          </a:p>
          <a:p>
            <a:pPr marL="342900" indent="-342900">
              <a:buFont typeface="Arial" panose="020B0604020202020204" pitchFamily="34" charset="0"/>
              <a:buChar char="•"/>
            </a:pPr>
            <a:r>
              <a:rPr lang="en-US"/>
              <a:t>High-PCL group failed to distinguish moral vs. conventional transgressions.</a:t>
            </a:r>
          </a:p>
          <a:p>
            <a:pPr marL="800100" lvl="1" indent="-342900">
              <a:buFont typeface="Arial" panose="020B0604020202020204" pitchFamily="34" charset="0"/>
              <a:buChar char="•"/>
            </a:pPr>
            <a:r>
              <a:rPr lang="en-US"/>
              <a:t>Rated both as equally serious and authority-independent.</a:t>
            </a:r>
          </a:p>
          <a:p>
            <a:pPr marL="342900" indent="-342900">
              <a:buFont typeface="Arial" panose="020B0604020202020204" pitchFamily="34" charset="0"/>
              <a:buChar char="•"/>
            </a:pPr>
            <a:r>
              <a:rPr lang="en-US" b="1"/>
              <a:t>Limitations:</a:t>
            </a:r>
          </a:p>
          <a:p>
            <a:pPr marL="800100" lvl="1" indent="-342900">
              <a:buFont typeface="Arial" panose="020B0604020202020204" pitchFamily="34" charset="0"/>
              <a:buChar char="•"/>
            </a:pPr>
            <a:r>
              <a:rPr lang="en-US"/>
              <a:t>Very small, non-random sample (“excluded the middle”).</a:t>
            </a:r>
          </a:p>
          <a:p>
            <a:pPr marL="800100" lvl="1" indent="-342900">
              <a:buFont typeface="Arial" panose="020B0604020202020204" pitchFamily="34" charset="0"/>
              <a:buChar char="•"/>
            </a:pPr>
            <a:r>
              <a:rPr lang="en-US"/>
              <a:t>Possible response bias (participants motivated for release).</a:t>
            </a:r>
          </a:p>
          <a:p>
            <a:pPr marL="800100" lvl="1" indent="-342900">
              <a:buFont typeface="Arial" panose="020B0604020202020204" pitchFamily="34" charset="0"/>
              <a:buChar char="•"/>
            </a:pPr>
            <a:r>
              <a:rPr lang="en-US"/>
              <a:t>No control for family-wise error rate (FWER).</a:t>
            </a:r>
          </a:p>
          <a:p>
            <a:pPr marL="800100" lvl="1" indent="-342900">
              <a:buFont typeface="Arial" panose="020B0604020202020204" pitchFamily="34" charset="0"/>
              <a:buChar char="•"/>
            </a:pPr>
            <a:r>
              <a:rPr lang="en-US"/>
              <a:t>Overall, data reliability questionable.</a:t>
            </a:r>
          </a:p>
        </p:txBody>
      </p:sp>
      <p:pic>
        <p:nvPicPr>
          <p:cNvPr id="4" name="Picture 3">
            <a:extLst>
              <a:ext uri="{FF2B5EF4-FFF2-40B4-BE49-F238E27FC236}">
                <a16:creationId xmlns:a16="http://schemas.microsoft.com/office/drawing/2014/main" id="{FFF52EF1-9740-916C-E250-9B53490FA59C}"/>
              </a:ext>
            </a:extLst>
          </p:cNvPr>
          <p:cNvPicPr>
            <a:picLocks noChangeAspect="1"/>
          </p:cNvPicPr>
          <p:nvPr/>
        </p:nvPicPr>
        <p:blipFill>
          <a:blip r:embed="rId4"/>
          <a:stretch>
            <a:fillRect/>
          </a:stretch>
        </p:blipFill>
        <p:spPr>
          <a:xfrm>
            <a:off x="10329830" y="4101996"/>
            <a:ext cx="1704631" cy="224930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489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5ECEB-D1BA-E239-2144-3760785BA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71EA3-4816-47B9-80CF-1B89E76FC3D2}"/>
              </a:ext>
            </a:extLst>
          </p:cNvPr>
          <p:cNvSpPr>
            <a:spLocks noGrp="1"/>
          </p:cNvSpPr>
          <p:nvPr>
            <p:ph type="title"/>
          </p:nvPr>
        </p:nvSpPr>
        <p:spPr/>
        <p:txBody>
          <a:bodyPr/>
          <a:lstStyle/>
          <a:p>
            <a:r>
              <a:rPr lang="en-US"/>
              <a:t>Moral Reasoning Research in PCL Samples:</a:t>
            </a:r>
          </a:p>
        </p:txBody>
      </p:sp>
      <p:sp>
        <p:nvSpPr>
          <p:cNvPr id="3" name="Content Placeholder 2">
            <a:extLst>
              <a:ext uri="{FF2B5EF4-FFF2-40B4-BE49-F238E27FC236}">
                <a16:creationId xmlns:a16="http://schemas.microsoft.com/office/drawing/2014/main" id="{520EC39E-F16A-AEB2-B487-A0DADC834AF2}"/>
              </a:ext>
            </a:extLst>
          </p:cNvPr>
          <p:cNvSpPr>
            <a:spLocks noGrp="1"/>
          </p:cNvSpPr>
          <p:nvPr>
            <p:ph idx="1"/>
          </p:nvPr>
        </p:nvSpPr>
        <p:spPr/>
        <p:txBody>
          <a:bodyPr>
            <a:normAutofit fontScale="92500"/>
          </a:bodyPr>
          <a:lstStyle/>
          <a:p>
            <a:endParaRPr lang="en-US"/>
          </a:p>
          <a:p>
            <a:pPr algn="ctr"/>
            <a:r>
              <a:rPr lang="en-US" b="1"/>
              <a:t>Overall Summary of Moral Reasoning Research</a:t>
            </a:r>
          </a:p>
          <a:p>
            <a:pPr algn="ctr"/>
            <a:r>
              <a:rPr lang="en-US" sz="1800" i="1"/>
              <a:t> </a:t>
            </a:r>
            <a:endParaRPr lang="en-US"/>
          </a:p>
          <a:p>
            <a:pPr marL="342900" indent="-342900">
              <a:buFont typeface="Arial" panose="020B0604020202020204" pitchFamily="34" charset="0"/>
              <a:buChar char="•"/>
            </a:pPr>
            <a:r>
              <a:rPr lang="en-US" b="1"/>
              <a:t>Early Support (1990s)</a:t>
            </a:r>
            <a:r>
              <a:rPr lang="en-US"/>
              <a:t>: James Blair’s </a:t>
            </a:r>
            <a:r>
              <a:rPr lang="en-US">
                <a:hlinkClick r:id="rId2"/>
              </a:rPr>
              <a:t>1995</a:t>
            </a:r>
            <a:r>
              <a:rPr lang="en-US"/>
              <a:t> moral/conventional study might have provided initial support to the “moral colorblindness” thesis.</a:t>
            </a:r>
          </a:p>
          <a:p>
            <a:pPr marL="342900" indent="-342900">
              <a:buFont typeface="Arial" panose="020B0604020202020204" pitchFamily="34" charset="0"/>
              <a:buChar char="•"/>
            </a:pPr>
            <a:r>
              <a:rPr lang="en-US"/>
              <a:t>However, there are </a:t>
            </a:r>
            <a:r>
              <a:rPr lang="en-US">
                <a:solidFill>
                  <a:srgbClr val="FF0000"/>
                </a:solidFill>
              </a:rPr>
              <a:t>major quality issues</a:t>
            </a:r>
            <a:r>
              <a:rPr lang="en-US"/>
              <a:t> across the 21 moral-reason studies:</a:t>
            </a:r>
          </a:p>
          <a:p>
            <a:pPr marL="800100" lvl="1" indent="-342900">
              <a:buFont typeface="Arial" panose="020B0604020202020204" pitchFamily="34" charset="0"/>
              <a:buChar char="•"/>
            </a:pPr>
            <a:r>
              <a:rPr lang="en-US"/>
              <a:t>Studies often rely on selective reporting, biased sampling, and weak statistics.</a:t>
            </a:r>
          </a:p>
          <a:p>
            <a:pPr marL="800100" lvl="1" indent="-342900">
              <a:buFont typeface="Arial" panose="020B0604020202020204" pitchFamily="34" charset="0"/>
              <a:buChar char="•"/>
            </a:pPr>
            <a:r>
              <a:rPr lang="en-US"/>
              <a:t>For example: Excluding the middle (omitting mid-range PCL-R scores); and failure to correct for family-wise error rate (FWER).</a:t>
            </a:r>
          </a:p>
          <a:p>
            <a:pPr marL="342900" indent="-342900">
              <a:buFont typeface="Arial" panose="020B0604020202020204" pitchFamily="34" charset="0"/>
              <a:buChar char="•"/>
            </a:pPr>
            <a:r>
              <a:rPr lang="en-US"/>
              <a:t>This explains why the subfield struggles with a </a:t>
            </a:r>
            <a:r>
              <a:rPr lang="en-US">
                <a:solidFill>
                  <a:srgbClr val="FF0000"/>
                </a:solidFill>
              </a:rPr>
              <a:t>complete lack of replications</a:t>
            </a:r>
            <a:r>
              <a:rPr lang="en-US"/>
              <a:t>.</a:t>
            </a:r>
          </a:p>
          <a:p>
            <a:pPr marL="342900" indent="-342900">
              <a:buFont typeface="Arial" panose="020B0604020202020204" pitchFamily="34" charset="0"/>
              <a:buChar char="•"/>
            </a:pPr>
            <a:r>
              <a:rPr lang="en-US"/>
              <a:t>Larger more rigorous moral/conventional studies (e.g., Aharoni et al. </a:t>
            </a:r>
            <a:r>
              <a:rPr lang="en-US">
                <a:hlinkClick r:id="rId3"/>
              </a:rPr>
              <a:t>2014</a:t>
            </a:r>
            <a:r>
              <a:rPr lang="en-US"/>
              <a:t>) did not replicate Blair (</a:t>
            </a:r>
            <a:r>
              <a:rPr lang="en-US">
                <a:hlinkClick r:id="rId2"/>
              </a:rPr>
              <a:t>1995</a:t>
            </a:r>
            <a:r>
              <a:rPr lang="en-US"/>
              <a:t>).</a:t>
            </a:r>
          </a:p>
          <a:p>
            <a:pPr marL="342900" indent="-342900">
              <a:buFont typeface="Arial" panose="020B0604020202020204" pitchFamily="34" charset="0"/>
              <a:buChar char="•"/>
            </a:pPr>
            <a:r>
              <a:rPr lang="en-US"/>
              <a:t>Overall, evidence for moral deficits in psychopathy is weak and unreliable.</a:t>
            </a:r>
          </a:p>
        </p:txBody>
      </p:sp>
    </p:spTree>
    <p:extLst>
      <p:ext uri="{BB962C8B-B14F-4D97-AF65-F5344CB8AC3E}">
        <p14:creationId xmlns:p14="http://schemas.microsoft.com/office/powerpoint/2010/main" val="136854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a:solidFill>
                  <a:schemeClr val="bg1"/>
                </a:solidFill>
              </a:rPr>
              <a:t>Critical Reflections</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Suspicious Observations and Unanswered Questions</a:t>
            </a:r>
            <a:endParaRPr lang="en-US" sz="2000" dirty="0"/>
          </a:p>
          <a:p>
            <a:pPr marL="342900" indent="-3429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D7CFD6EF-15DE-A241-D627-15E4BC9CD677}"/>
              </a:ext>
            </a:extLst>
          </p:cNvPr>
          <p:cNvGrpSpPr/>
          <p:nvPr/>
        </p:nvGrpSpPr>
        <p:grpSpPr>
          <a:xfrm>
            <a:off x="1068510" y="2428268"/>
            <a:ext cx="3184990" cy="4337988"/>
            <a:chOff x="1068510" y="2428268"/>
            <a:chExt cx="3184990" cy="4337988"/>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Meaningful Claim?</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565927"/>
              <a:ext cx="3184989" cy="120032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Does it really make sense to describe psychopathy as “</a:t>
              </a:r>
              <a:r>
                <a:rPr lang="en-US" sz="12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moral colorblindness</a:t>
              </a:r>
              <a:r>
                <a:rPr lang="en-US" sz="1200">
                  <a:latin typeface="Helvetica Neue" panose="02000503000000020004" pitchFamily="2" charset="0"/>
                  <a:ea typeface="Helvetica Neue" panose="02000503000000020004" pitchFamily="2" charset="0"/>
                  <a:cs typeface="Helvetica Neue" panose="02000503000000020004" pitchFamily="2" charset="0"/>
                </a:rPr>
                <a:t>”? This assumes moral reasoning is a discrete capacity that can be selectively impaired, but many psychologists argue moral judgment is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3"/>
                </a:rPr>
                <a:t>not unitary</a:t>
              </a:r>
              <a:r>
                <a:rPr lang="en-US" sz="1200">
                  <a:latin typeface="Helvetica Neue" panose="02000503000000020004" pitchFamily="2" charset="0"/>
                  <a:ea typeface="Helvetica Neue" panose="02000503000000020004" pitchFamily="2" charset="0"/>
                  <a:cs typeface="Helvetica Neue" panose="02000503000000020004" pitchFamily="2" charset="0"/>
                </a:rPr>
                <a:t> or </a:t>
              </a:r>
              <a:r>
                <a:rPr lang="en-US" sz="1200">
                  <a:latin typeface="Helvetica Neue" panose="02000503000000020004" pitchFamily="2" charset="0"/>
                  <a:ea typeface="Helvetica Neue" panose="02000503000000020004" pitchFamily="2" charset="0"/>
                  <a:cs typeface="Helvetica Neue" panose="02000503000000020004" pitchFamily="2" charset="0"/>
                  <a:hlinkClick r:id="rId4"/>
                </a:rPr>
                <a:t>simple</a:t>
              </a:r>
              <a:r>
                <a:rPr lang="en-US" sz="1200">
                  <a:latin typeface="Helvetica Neue" panose="02000503000000020004" pitchFamily="2" charset="0"/>
                  <a:ea typeface="Helvetica Neue" panose="02000503000000020004" pitchFamily="2" charset="0"/>
                  <a:cs typeface="Helvetica Neue" panose="02000503000000020004" pitchFamily="2" charset="0"/>
                </a:rPr>
                <a:t>.</a:t>
              </a:r>
            </a:p>
          </p:txBody>
        </p:sp>
      </p:grpSp>
      <p:grpSp>
        <p:nvGrpSpPr>
          <p:cNvPr id="18" name="Group 17">
            <a:extLst>
              <a:ext uri="{FF2B5EF4-FFF2-40B4-BE49-F238E27FC236}">
                <a16:creationId xmlns:a16="http://schemas.microsoft.com/office/drawing/2014/main" id="{4536DD65-00BB-B53D-E804-E9F427C85642}"/>
              </a:ext>
            </a:extLst>
          </p:cNvPr>
          <p:cNvGrpSpPr/>
          <p:nvPr/>
        </p:nvGrpSpPr>
        <p:grpSpPr>
          <a:xfrm>
            <a:off x="7938503" y="2423621"/>
            <a:ext cx="3198238" cy="4353622"/>
            <a:chOff x="7938503" y="2423621"/>
            <a:chExt cx="3198238" cy="4353622"/>
          </a:xfrm>
        </p:grpSpPr>
        <p:grpSp>
          <p:nvGrpSpPr>
            <p:cNvPr id="21" name="Group 20">
              <a:extLst>
                <a:ext uri="{FF2B5EF4-FFF2-40B4-BE49-F238E27FC236}">
                  <a16:creationId xmlns:a16="http://schemas.microsoft.com/office/drawing/2014/main" id="{ABD544F2-2CC6-A281-B45B-12201D8977CD}"/>
                </a:ext>
              </a:extLst>
            </p:cNvPr>
            <p:cNvGrpSpPr/>
            <p:nvPr/>
          </p:nvGrpSpPr>
          <p:grpSpPr>
            <a:xfrm>
              <a:off x="7938503" y="2423621"/>
              <a:ext cx="3184989" cy="3051425"/>
              <a:chOff x="1068511" y="2938409"/>
              <a:chExt cx="3184989" cy="3051425"/>
            </a:xfrm>
          </p:grpSpPr>
          <p:sp>
            <p:nvSpPr>
              <p:cNvPr id="23" name="Rectangle 22">
                <a:extLst>
                  <a:ext uri="{FF2B5EF4-FFF2-40B4-BE49-F238E27FC236}">
                    <a16:creationId xmlns:a16="http://schemas.microsoft.com/office/drawing/2014/main" id="{F1F712BF-9D91-E6C2-D88D-C6A5C1A100F3}"/>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6552118-24F8-36EE-C6EB-7471BDA52D25}"/>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Academic Parlor Game?</a:t>
                </a:r>
              </a:p>
            </p:txBody>
          </p:sp>
        </p:grpSp>
        <p:sp>
          <p:nvSpPr>
            <p:cNvPr id="20" name="TextBox 19">
              <a:extLst>
                <a:ext uri="{FF2B5EF4-FFF2-40B4-BE49-F238E27FC236}">
                  <a16:creationId xmlns:a16="http://schemas.microsoft.com/office/drawing/2014/main" id="{1C47D19C-FCDA-B3FC-E3C7-F8F32A886BC6}"/>
                </a:ext>
              </a:extLst>
            </p:cNvPr>
            <p:cNvSpPr txBox="1"/>
            <p:nvPr/>
          </p:nvSpPr>
          <p:spPr>
            <a:xfrm>
              <a:off x="7951752" y="5576914"/>
              <a:ext cx="3184989" cy="120032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Flashy studies that make bold or provocative claims receive far more citations than careful, methodologically sound work, leading flawed findings to persist in the literature long after they have been undermined. </a:t>
              </a:r>
            </a:p>
          </p:txBody>
        </p:sp>
      </p:grpSp>
      <p:grpSp>
        <p:nvGrpSpPr>
          <p:cNvPr id="11" name="Group 10">
            <a:extLst>
              <a:ext uri="{FF2B5EF4-FFF2-40B4-BE49-F238E27FC236}">
                <a16:creationId xmlns:a16="http://schemas.microsoft.com/office/drawing/2014/main" id="{244ABB49-49D1-9276-8B9F-FA4AA5387E6D}"/>
              </a:ext>
            </a:extLst>
          </p:cNvPr>
          <p:cNvGrpSpPr/>
          <p:nvPr/>
        </p:nvGrpSpPr>
        <p:grpSpPr>
          <a:xfrm>
            <a:off x="4500192" y="2428268"/>
            <a:ext cx="3194928" cy="4345934"/>
            <a:chOff x="4500192" y="2428268"/>
            <a:chExt cx="3194928" cy="4345934"/>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Helvetica" pitchFamily="2" charset="0"/>
                  </a:rPr>
                  <a:t>Sample Hacking</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573873"/>
              <a:ext cx="3184989" cy="1200329"/>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Many studies manipulate sample composition by omitting participants with mid-range PCL-R scores (e.g., 20-30). This artificially exaggerates group differences, undermines randomness, and risks biasing results.</a:t>
              </a:r>
            </a:p>
          </p:txBody>
        </p:sp>
      </p:grpSp>
      <p:pic>
        <p:nvPicPr>
          <p:cNvPr id="8" name="Picture 7" descr="A sculpture of a person covering his eyes&#10;&#10;AI-generated content may be incorrect.">
            <a:extLst>
              <a:ext uri="{FF2B5EF4-FFF2-40B4-BE49-F238E27FC236}">
                <a16:creationId xmlns:a16="http://schemas.microsoft.com/office/drawing/2014/main" id="{896CF4AD-4C92-80FE-36A6-0B6BE257377F}"/>
              </a:ext>
            </a:extLst>
          </p:cNvPr>
          <p:cNvPicPr>
            <a:picLocks noChangeAspect="1"/>
          </p:cNvPicPr>
          <p:nvPr/>
        </p:nvPicPr>
        <p:blipFill rotWithShape="1">
          <a:blip r:embed="rId5"/>
          <a:srcRect l="72" t="8755" r="-72" b="33757"/>
          <a:stretch>
            <a:fillRect/>
          </a:stretch>
        </p:blipFill>
        <p:spPr>
          <a:xfrm>
            <a:off x="1068507" y="3013039"/>
            <a:ext cx="3184989" cy="2462007"/>
          </a:xfrm>
          <a:prstGeom prst="rect">
            <a:avLst/>
          </a:prstGeom>
          <a:ln>
            <a:solidFill>
              <a:schemeClr val="tx1"/>
            </a:solidFill>
          </a:ln>
        </p:spPr>
      </p:pic>
      <p:pic>
        <p:nvPicPr>
          <p:cNvPr id="2050" name="Picture 2" descr="Stop Playing the Parlor Game! | The Partially Examined Life Philosophy  Podcast | A Philosophy Podcast and Blog">
            <a:extLst>
              <a:ext uri="{FF2B5EF4-FFF2-40B4-BE49-F238E27FC236}">
                <a16:creationId xmlns:a16="http://schemas.microsoft.com/office/drawing/2014/main" id="{63DACED8-3528-8989-F466-D9238F09E1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53" r="6892"/>
          <a:stretch>
            <a:fillRect/>
          </a:stretch>
        </p:blipFill>
        <p:spPr bwMode="auto">
          <a:xfrm>
            <a:off x="7951752" y="2997271"/>
            <a:ext cx="3171737" cy="2477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Mouseflow - Data Sampling in Web Analytics: Pros and Cons">
            <a:extLst>
              <a:ext uri="{FF2B5EF4-FFF2-40B4-BE49-F238E27FC236}">
                <a16:creationId xmlns:a16="http://schemas.microsoft.com/office/drawing/2014/main" id="{CB693343-3D69-BD40-8052-6516B921962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4493" t="2090" r="14272"/>
          <a:stretch>
            <a:fillRect/>
          </a:stretch>
        </p:blipFill>
        <p:spPr bwMode="auto">
          <a:xfrm>
            <a:off x="4500192" y="2997271"/>
            <a:ext cx="3194928" cy="24700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47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3603-830A-DA62-BAC4-2A21D56C7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BC092-DE1E-BE6B-E94B-DD60C0CA950D}"/>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987934BA-B9D4-4E6C-8E18-EC8B8784A967}"/>
              </a:ext>
            </a:extLst>
          </p:cNvPr>
          <p:cNvSpPr>
            <a:spLocks noGrp="1"/>
          </p:cNvSpPr>
          <p:nvPr>
            <p:ph idx="1"/>
          </p:nvPr>
        </p:nvSpPr>
        <p:spPr>
          <a:xfrm>
            <a:off x="82550" y="1359519"/>
            <a:ext cx="12020274" cy="5498481"/>
          </a:xfrm>
        </p:spPr>
        <p:txBody>
          <a:bodyPr>
            <a:normAutofit/>
          </a:bodyPr>
          <a:lstStyle/>
          <a:p>
            <a:pPr algn="ctr"/>
            <a:endParaRPr lang="en-US" b="1">
              <a:solidFill>
                <a:schemeClr val="accent1">
                  <a:lumMod val="50000"/>
                </a:schemeClr>
              </a:solidFill>
              <a:latin typeface="Garamond" charset="0"/>
              <a:ea typeface="Garamond" charset="0"/>
              <a:cs typeface="Garamond" charset="0"/>
            </a:endParaRPr>
          </a:p>
          <a:p>
            <a:pPr algn="ctr"/>
            <a:r>
              <a:rPr lang="en-US" sz="2000" b="1"/>
              <a:t>Question 1: </a:t>
            </a:r>
            <a:r>
              <a:rPr lang="en-US" sz="2000"/>
              <a:t>Was it </a:t>
            </a:r>
            <a:r>
              <a:rPr lang="en-US" sz="2000">
                <a:solidFill>
                  <a:srgbClr val="FF0000"/>
                </a:solidFill>
              </a:rPr>
              <a:t>morally wrong</a:t>
            </a:r>
            <a:r>
              <a:rPr lang="en-US" sz="2000"/>
              <a:t> that Dr. Lecter ate the human tissue? Why or why not?</a:t>
            </a:r>
          </a:p>
          <a:p>
            <a:pPr algn="ctr"/>
            <a:r>
              <a:rPr lang="en-US" sz="2000" b="1"/>
              <a:t>Question 2: </a:t>
            </a:r>
            <a:r>
              <a:rPr lang="en-US" sz="2000"/>
              <a:t>Do you think your reasoning/judgment was driven by a </a:t>
            </a:r>
            <a:r>
              <a:rPr lang="en-US" sz="2000">
                <a:solidFill>
                  <a:srgbClr val="FF0000"/>
                </a:solidFill>
              </a:rPr>
              <a:t>single moral intuition/sense/faculty</a:t>
            </a:r>
            <a:r>
              <a:rPr lang="en-US" sz="2000"/>
              <a:t>?</a:t>
            </a:r>
          </a:p>
          <a:p>
            <a:pPr marL="457200" indent="-457200">
              <a:buFont typeface="Arial" panose="020B0604020202020204" pitchFamily="34" charset="0"/>
              <a:buChar char="•"/>
            </a:pPr>
            <a:endParaRPr lang="en-US">
              <a:latin typeface="Garamond" charset="0"/>
              <a:ea typeface="Garamond" charset="0"/>
              <a:cs typeface="Garamond" charset="0"/>
            </a:endParaRPr>
          </a:p>
          <a:p>
            <a:pPr marL="457200" indent="-457200">
              <a:buFont typeface="Arial" panose="020B0604020202020204" pitchFamily="34" charset="0"/>
              <a:buChar char="•"/>
            </a:pPr>
            <a:endParaRPr lang="en-US">
              <a:latin typeface="Garamond" charset="0"/>
              <a:ea typeface="Garamond" charset="0"/>
              <a:cs typeface="Garamond" charset="0"/>
            </a:endParaRPr>
          </a:p>
          <a:p>
            <a:pPr marL="457200" indent="-457200">
              <a:buFont typeface="Arial" panose="020B0604020202020204" pitchFamily="34" charset="0"/>
              <a:buChar char="•"/>
            </a:pPr>
            <a:endParaRPr lang="en-US">
              <a:latin typeface="Garamond" charset="0"/>
              <a:ea typeface="Garamond" charset="0"/>
              <a:cs typeface="Garamond" charset="0"/>
            </a:endParaRPr>
          </a:p>
          <a:p>
            <a:pPr marL="457200" indent="-457200">
              <a:buFont typeface="Arial" panose="020B0604020202020204" pitchFamily="34" charset="0"/>
              <a:buChar char="•"/>
            </a:pPr>
            <a:endParaRPr lang="en-US">
              <a:latin typeface="Garamond" charset="0"/>
              <a:ea typeface="Garamond" charset="0"/>
              <a:cs typeface="Garamond" charset="0"/>
            </a:endParaRPr>
          </a:p>
          <a:p>
            <a:endParaRPr lang="en-US">
              <a:latin typeface="Garamond" charset="0"/>
              <a:ea typeface="Garamond" charset="0"/>
              <a:cs typeface="Garamond" charset="0"/>
            </a:endParaRPr>
          </a:p>
          <a:p>
            <a:pPr algn="ctr"/>
            <a:r>
              <a:rPr lang="en-US">
                <a:latin typeface="Garamond" charset="0"/>
                <a:ea typeface="Garamond" charset="0"/>
                <a:cs typeface="Garamond" charset="0"/>
              </a:rPr>
              <a:t> </a:t>
            </a:r>
          </a:p>
        </p:txBody>
      </p:sp>
      <p:sp>
        <p:nvSpPr>
          <p:cNvPr id="5" name="Rectangle 4">
            <a:extLst>
              <a:ext uri="{FF2B5EF4-FFF2-40B4-BE49-F238E27FC236}">
                <a16:creationId xmlns:a16="http://schemas.microsoft.com/office/drawing/2014/main" id="{9E439D47-C0C0-A062-E95E-36DD88E97609}"/>
              </a:ext>
            </a:extLst>
          </p:cNvPr>
          <p:cNvSpPr/>
          <p:nvPr/>
        </p:nvSpPr>
        <p:spPr>
          <a:xfrm>
            <a:off x="372640" y="2898648"/>
            <a:ext cx="7364920" cy="3369161"/>
          </a:xfrm>
          <a:prstGeom prst="rect">
            <a:avLst/>
          </a:prstGeom>
          <a:solidFill>
            <a:srgbClr val="61A2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 Lecter is working in a laboratory that studies </a:t>
            </a:r>
            <a:r>
              <a:rPr lang="en-US" sz="24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human tissue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samples. One day, while analyzing a sample of human flesh from a legally obtained donor, Dr. Lecter becomes curious about its taste. Instead of destroying the sample in the incinerator, Dr. Lecter </a:t>
            </a:r>
            <a:r>
              <a:rPr lang="en-US" sz="240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cooks and eats the tissue</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No one else is present, and the act has no impact on the research or anyone else”.</a:t>
            </a:r>
          </a:p>
        </p:txBody>
      </p:sp>
      <p:pic>
        <p:nvPicPr>
          <p:cNvPr id="25602" name="Picture 2" descr="A realistic digital painting of a scientist in a laboratory, eating a steak dinner with a knife and fork. The scientist has an ambiguous ethnicity and is wearing a lab coat. The background of the laboratory is blurred, emphasizing the scientist and the meal. The setting includes scientific equipment such as test tubes and microscopes, subtly visible in the background. The lighting is soft and natural, creating a professional yet casual atmosphere.">
            <a:extLst>
              <a:ext uri="{FF2B5EF4-FFF2-40B4-BE49-F238E27FC236}">
                <a16:creationId xmlns:a16="http://schemas.microsoft.com/office/drawing/2014/main" id="{CF96629D-6BD2-FA1B-FB3C-530E94F530B0}"/>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7906196" y="2898647"/>
            <a:ext cx="3369161" cy="33691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8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DF8C38-D63C-D7E4-9001-85374E32B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C2430-9593-5B62-39F2-8A43AB4C8801}"/>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5D7CDB7C-D2BD-8F35-DC79-CAC52AA9E9FD}"/>
              </a:ext>
            </a:extLst>
          </p:cNvPr>
          <p:cNvSpPr>
            <a:spLocks noGrp="1"/>
          </p:cNvSpPr>
          <p:nvPr>
            <p:ph idx="1"/>
          </p:nvPr>
        </p:nvSpPr>
        <p:spPr/>
        <p:txBody>
          <a:bodyPr>
            <a:normAutofit/>
          </a:bodyPr>
          <a:lstStyle/>
          <a:p>
            <a:endParaRPr lang="en-US"/>
          </a:p>
          <a:p>
            <a:pPr algn="ctr"/>
            <a:r>
              <a:rPr lang="en-US" sz="3200" b="1"/>
              <a:t>Objectives</a:t>
            </a:r>
            <a:endParaRPr lang="en-US" b="1"/>
          </a:p>
          <a:p>
            <a:endParaRPr lang="en-US"/>
          </a:p>
          <a:p>
            <a:pPr marL="457200" indent="-457200">
              <a:buFont typeface="Arial" panose="020B0604020202020204" pitchFamily="34" charset="0"/>
              <a:buChar char="•"/>
            </a:pPr>
            <a:r>
              <a:rPr lang="en-US"/>
              <a:t>Your task is to </a:t>
            </a:r>
            <a:r>
              <a:rPr lang="en-US">
                <a:solidFill>
                  <a:srgbClr val="FF0000"/>
                </a:solidFill>
              </a:rPr>
              <a:t>critically examine </a:t>
            </a:r>
            <a:r>
              <a:rPr lang="en-US"/>
              <a:t>Rice et al. (</a:t>
            </a:r>
            <a:r>
              <a:rPr lang="en-US">
                <a:hlinkClick r:id="rId2"/>
              </a:rPr>
              <a:t>1992</a:t>
            </a:r>
            <a:r>
              <a:rPr lang="en-US"/>
              <a:t>). </a:t>
            </a:r>
          </a:p>
          <a:p>
            <a:pPr marL="457200" indent="-457200">
              <a:buFont typeface="Arial" panose="020B0604020202020204" pitchFamily="34" charset="0"/>
              <a:buChar char="•"/>
            </a:pPr>
            <a:r>
              <a:rPr lang="en-US"/>
              <a:t>The focus of this assignment is </a:t>
            </a:r>
            <a:r>
              <a:rPr lang="en-US" i="1" u="sng"/>
              <a:t>not</a:t>
            </a:r>
            <a:r>
              <a:rPr lang="en-US"/>
              <a:t> on retelling what the authors wrote, and trivially framing their study as problematic.</a:t>
            </a:r>
          </a:p>
          <a:p>
            <a:pPr marL="457200" indent="-457200">
              <a:buFont typeface="Arial" panose="020B0604020202020204" pitchFamily="34" charset="0"/>
              <a:buChar char="•"/>
            </a:pPr>
            <a:r>
              <a:rPr lang="en-US"/>
              <a:t>Instead, you must </a:t>
            </a:r>
            <a:r>
              <a:rPr lang="en-US">
                <a:solidFill>
                  <a:srgbClr val="FF0000"/>
                </a:solidFill>
              </a:rPr>
              <a:t>interrogate</a:t>
            </a:r>
            <a:r>
              <a:rPr lang="en-US"/>
              <a:t> how the research was conducted and what can—and cannot—be inferred from it. </a:t>
            </a:r>
          </a:p>
          <a:p>
            <a:pPr marL="457200" indent="-457200">
              <a:buFont typeface="Arial" panose="020B0604020202020204" pitchFamily="34" charset="0"/>
              <a:buChar char="•"/>
            </a:pPr>
            <a:r>
              <a:rPr lang="en-US"/>
              <a:t>In short, it is time to put your critical thinking skills to the test: </a:t>
            </a:r>
          </a:p>
          <a:p>
            <a:pPr marL="914400" lvl="1" indent="-457200">
              <a:buFont typeface="Wingdings" pitchFamily="2" charset="2"/>
              <a:buChar char="§"/>
            </a:pPr>
            <a:r>
              <a:rPr lang="en-US"/>
              <a:t>How </a:t>
            </a:r>
            <a:r>
              <a:rPr lang="en-US" i="1">
                <a:solidFill>
                  <a:srgbClr val="FF0000"/>
                </a:solidFill>
              </a:rPr>
              <a:t>convincing</a:t>
            </a:r>
            <a:r>
              <a:rPr lang="en-US"/>
              <a:t> is Rice et al.’s 1992-study, and what </a:t>
            </a:r>
            <a:r>
              <a:rPr lang="en-US" i="1">
                <a:solidFill>
                  <a:srgbClr val="FF0000"/>
                </a:solidFill>
              </a:rPr>
              <a:t>weaknesses</a:t>
            </a:r>
            <a:r>
              <a:rPr lang="en-US"/>
              <a:t> </a:t>
            </a:r>
            <a:r>
              <a:rPr lang="en-US" i="1">
                <a:solidFill>
                  <a:srgbClr val="FF0000"/>
                </a:solidFill>
              </a:rPr>
              <a:t>limit the strength</a:t>
            </a:r>
            <a:r>
              <a:rPr lang="en-US"/>
              <a:t> of the authors’ conclusions?</a:t>
            </a:r>
          </a:p>
          <a:p>
            <a:pPr algn="ctr"/>
            <a:r>
              <a:rPr lang="en-US" sz="1400" i="1"/>
              <a:t> </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630157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B788E-81FB-48A0-F065-C2A616E14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A38E1-D925-1EAC-6F4B-7D8C3CB6BDE5}"/>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AD88B102-B668-BC9C-235B-034613E77756}"/>
              </a:ext>
            </a:extLst>
          </p:cNvPr>
          <p:cNvSpPr>
            <a:spLocks noGrp="1"/>
          </p:cNvSpPr>
          <p:nvPr>
            <p:ph idx="1"/>
          </p:nvPr>
        </p:nvSpPr>
        <p:spPr/>
        <p:txBody>
          <a:bodyPr>
            <a:normAutofit/>
          </a:bodyPr>
          <a:lstStyle/>
          <a:p>
            <a:endParaRPr lang="en-US"/>
          </a:p>
          <a:p>
            <a:pPr algn="ctr"/>
            <a:r>
              <a:rPr lang="en-US" sz="3200" b="1"/>
              <a:t>A Familiar Pattern…?</a:t>
            </a:r>
            <a:endParaRPr lang="en-US" sz="2000"/>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In the 1990s, early studies (e.g., </a:t>
            </a:r>
            <a:r>
              <a:rPr lang="en-US">
                <a:hlinkClick r:id="rId3"/>
              </a:rPr>
              <a:t>Blair, 1995</a:t>
            </a:r>
            <a:r>
              <a:rPr lang="en-US"/>
              <a:t>) fueled enthusiasm about moral deficits in PCL psychopathy.</a:t>
            </a:r>
          </a:p>
          <a:p>
            <a:pPr marL="342900" indent="-342900">
              <a:buFont typeface="Arial" panose="020B0604020202020204" pitchFamily="34" charset="0"/>
              <a:buChar char="•"/>
            </a:pPr>
            <a:r>
              <a:rPr lang="en-US"/>
              <a:t>However, this was followed by a </a:t>
            </a:r>
            <a:r>
              <a:rPr lang="en-US">
                <a:solidFill>
                  <a:srgbClr val="FF0000"/>
                </a:solidFill>
              </a:rPr>
              <a:t>wave of research that directly refutes</a:t>
            </a:r>
            <a:r>
              <a:rPr lang="en-US"/>
              <a:t> these early claims and conclusions. </a:t>
            </a:r>
          </a:p>
          <a:p>
            <a:pPr marL="342900" indent="-342900">
              <a:buFont typeface="Arial" panose="020B0604020202020204" pitchFamily="34" charset="0"/>
              <a:buChar char="•"/>
            </a:pPr>
            <a:r>
              <a:rPr lang="en-US"/>
              <a:t>Yet the trope about moral deficiency persists, much similar to the claims about “extreme danger” and “</a:t>
            </a:r>
            <a:r>
              <a:rPr lang="en-US" err="1"/>
              <a:t>untreatability</a:t>
            </a:r>
            <a:r>
              <a:rPr lang="en-US"/>
              <a:t>.”</a:t>
            </a:r>
          </a:p>
          <a:p>
            <a:pPr marL="342900" indent="-342900">
              <a:buFont typeface="Arial" panose="020B0604020202020204" pitchFamily="34" charset="0"/>
              <a:buChar char="•"/>
            </a:pPr>
            <a:r>
              <a:rPr lang="en-US"/>
              <a:t>These tropes are apparently sustained by </a:t>
            </a:r>
            <a:r>
              <a:rPr lang="en-US">
                <a:solidFill>
                  <a:srgbClr val="FF0000"/>
                </a:solidFill>
              </a:rPr>
              <a:t>selective emphasis </a:t>
            </a:r>
            <a:r>
              <a:rPr lang="en-US"/>
              <a:t>by contemporary researchers on a few flawed studies.</a:t>
            </a:r>
          </a:p>
        </p:txBody>
      </p:sp>
    </p:spTree>
    <p:extLst>
      <p:ext uri="{BB962C8B-B14F-4D97-AF65-F5344CB8AC3E}">
        <p14:creationId xmlns:p14="http://schemas.microsoft.com/office/powerpoint/2010/main" val="159120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5414A8-7BF3-3F07-3A77-46BB20926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25CB2-739F-8D13-0E8A-51BD80C948AF}"/>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16FFCBE3-2CC1-916D-E686-99E4699422FE}"/>
              </a:ext>
            </a:extLst>
          </p:cNvPr>
          <p:cNvSpPr>
            <a:spLocks noGrp="1"/>
          </p:cNvSpPr>
          <p:nvPr>
            <p:ph idx="1"/>
          </p:nvPr>
        </p:nvSpPr>
        <p:spPr/>
        <p:txBody>
          <a:bodyPr>
            <a:normAutofit/>
          </a:bodyPr>
          <a:lstStyle/>
          <a:p>
            <a:endParaRPr lang="en-US"/>
          </a:p>
          <a:p>
            <a:pPr algn="ctr"/>
            <a:r>
              <a:rPr lang="en-US" sz="3200" b="1"/>
              <a:t>Instructions</a:t>
            </a:r>
            <a:endParaRPr lang="en-US" b="1"/>
          </a:p>
          <a:p>
            <a:r>
              <a:rPr lang="en-US" sz="1400" i="1"/>
              <a:t> </a:t>
            </a:r>
            <a:endParaRPr lang="en-US" sz="2400" i="1"/>
          </a:p>
          <a:p>
            <a:pPr marL="342900" indent="-342900">
              <a:buFont typeface="Arial" panose="020B0604020202020204" pitchFamily="34" charset="0"/>
              <a:buChar char="•"/>
            </a:pPr>
            <a:r>
              <a:rPr lang="en-US" sz="2400"/>
              <a:t>Develop </a:t>
            </a:r>
            <a:r>
              <a:rPr lang="en-US" sz="2400">
                <a:solidFill>
                  <a:schemeClr val="bg1"/>
                </a:solidFill>
                <a:highlight>
                  <a:srgbClr val="61A2A7"/>
                </a:highlight>
              </a:rPr>
              <a:t>two-three points of criticism</a:t>
            </a:r>
            <a:r>
              <a:rPr lang="en-US" sz="2400"/>
              <a:t> of Rice et al.’s study. </a:t>
            </a:r>
          </a:p>
          <a:p>
            <a:pPr marL="342900" indent="-342900">
              <a:buFont typeface="Arial" panose="020B0604020202020204" pitchFamily="34" charset="0"/>
              <a:buChar char="•"/>
            </a:pPr>
            <a:r>
              <a:rPr lang="en-US" sz="2400"/>
              <a:t>These should focus on </a:t>
            </a:r>
            <a:r>
              <a:rPr lang="en-US" sz="2400">
                <a:solidFill>
                  <a:srgbClr val="FF0000"/>
                </a:solidFill>
              </a:rPr>
              <a:t>aspects of the research</a:t>
            </a:r>
            <a:r>
              <a:rPr lang="en-US" sz="2400"/>
              <a:t> </a:t>
            </a:r>
            <a:r>
              <a:rPr lang="en-US" sz="2400">
                <a:solidFill>
                  <a:srgbClr val="FF0000"/>
                </a:solidFill>
              </a:rPr>
              <a:t>that substantially subtract </a:t>
            </a:r>
            <a:r>
              <a:rPr lang="en-US" sz="2400"/>
              <a:t>from its inferential value—that is, features that weaken the study’s main claim. </a:t>
            </a:r>
          </a:p>
          <a:p>
            <a:pPr marL="800100" lvl="1" indent="-342900">
              <a:buFont typeface="Arial" panose="020B0604020202020204" pitchFamily="34" charset="0"/>
              <a:buChar char="•"/>
            </a:pPr>
            <a:r>
              <a:rPr lang="en-US" sz="2000"/>
              <a:t>NB: The goal is not to dismiss the study out of hand, but to </a:t>
            </a:r>
            <a:r>
              <a:rPr lang="en-US" sz="2000">
                <a:solidFill>
                  <a:srgbClr val="FF0000"/>
                </a:solidFill>
              </a:rPr>
              <a:t>carefully identify its </a:t>
            </a:r>
            <a:r>
              <a:rPr lang="en-US" sz="2000" b="1" u="sng">
                <a:solidFill>
                  <a:srgbClr val="FF0000"/>
                </a:solidFill>
              </a:rPr>
              <a:t>main</a:t>
            </a:r>
            <a:r>
              <a:rPr lang="en-US" sz="2000">
                <a:solidFill>
                  <a:srgbClr val="FF0000"/>
                </a:solidFill>
              </a:rPr>
              <a:t> </a:t>
            </a:r>
            <a:r>
              <a:rPr lang="en-US" sz="2000" b="1" u="sng">
                <a:solidFill>
                  <a:srgbClr val="FF0000"/>
                </a:solidFill>
              </a:rPr>
              <a:t>weaknesses</a:t>
            </a:r>
            <a:r>
              <a:rPr lang="en-US" sz="2000"/>
              <a:t> according to your analysis.</a:t>
            </a:r>
          </a:p>
          <a:p>
            <a:pPr marL="342900" indent="-342900">
              <a:buFont typeface="Arial" panose="020B0604020202020204" pitchFamily="34" charset="0"/>
              <a:buChar char="•"/>
            </a:pPr>
            <a:r>
              <a:rPr lang="en-US" sz="2400"/>
              <a:t>Each criticism should be explained clearly and supported with reasoning. </a:t>
            </a:r>
          </a:p>
          <a:p>
            <a:pPr marL="342900" indent="-342900">
              <a:buFont typeface="Arial" panose="020B0604020202020204" pitchFamily="34" charset="0"/>
              <a:buChar char="•"/>
            </a:pPr>
            <a:r>
              <a:rPr lang="en-US" sz="2400"/>
              <a:t>You should aim to demonstrate critical engagement with any of the study’s components (e.g., design, execution, analyses, etc.). </a:t>
            </a:r>
          </a:p>
          <a:p>
            <a:pPr marL="342900" indent="-342900">
              <a:buFont typeface="Arial" panose="020B0604020202020204" pitchFamily="34" charset="0"/>
              <a:buChar char="•"/>
            </a:pPr>
            <a:r>
              <a:rPr lang="en-US" sz="2400"/>
              <a:t>The emphasis is on using your analytical skills to reveal the limits of what can legitimately be inferred from the study.</a:t>
            </a:r>
          </a:p>
          <a:p>
            <a:endParaRPr lang="en-US" sz="1400" i="1"/>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91948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797313-DFBB-DFDA-5C5F-290580E2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241D5-4733-23E6-1CCB-01B885D90E19}"/>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BA6A7E2E-3439-57E7-A5DD-0DE1F1F7A1CA}"/>
              </a:ext>
            </a:extLst>
          </p:cNvPr>
          <p:cNvSpPr>
            <a:spLocks noGrp="1"/>
          </p:cNvSpPr>
          <p:nvPr>
            <p:ph idx="1"/>
          </p:nvPr>
        </p:nvSpPr>
        <p:spPr/>
        <p:txBody>
          <a:bodyPr>
            <a:normAutofit/>
          </a:bodyPr>
          <a:lstStyle/>
          <a:p>
            <a:endParaRPr lang="en-US"/>
          </a:p>
          <a:p>
            <a:pPr algn="ctr"/>
            <a:r>
              <a:rPr lang="en-US" sz="3200" b="1"/>
              <a:t>Instructions</a:t>
            </a:r>
            <a:endParaRPr lang="en-US" b="1"/>
          </a:p>
          <a:p>
            <a:r>
              <a:rPr lang="en-US" sz="1400" i="1"/>
              <a:t> </a:t>
            </a:r>
            <a:endParaRPr lang="en-US" sz="2400" i="1"/>
          </a:p>
          <a:p>
            <a:pPr marL="342900" indent="-342900">
              <a:buFont typeface="Arial" panose="020B0604020202020204" pitchFamily="34" charset="0"/>
              <a:buChar char="•"/>
            </a:pPr>
            <a:endParaRPr lang="en-US" sz="2400"/>
          </a:p>
          <a:p>
            <a:endParaRPr lang="en-US" sz="1400" i="1"/>
          </a:p>
          <a:p>
            <a:pPr marL="342900" indent="-342900">
              <a:buFont typeface="Arial" panose="020B0604020202020204" pitchFamily="34" charset="0"/>
              <a:buChar char="•"/>
            </a:pPr>
            <a:endParaRPr lang="en-US"/>
          </a:p>
        </p:txBody>
      </p:sp>
      <p:grpSp>
        <p:nvGrpSpPr>
          <p:cNvPr id="24" name="Group 23">
            <a:extLst>
              <a:ext uri="{FF2B5EF4-FFF2-40B4-BE49-F238E27FC236}">
                <a16:creationId xmlns:a16="http://schemas.microsoft.com/office/drawing/2014/main" id="{A4A6D709-89BE-C912-5B84-AA17A8622663}"/>
              </a:ext>
            </a:extLst>
          </p:cNvPr>
          <p:cNvGrpSpPr/>
          <p:nvPr/>
        </p:nvGrpSpPr>
        <p:grpSpPr>
          <a:xfrm>
            <a:off x="1068510" y="2428268"/>
            <a:ext cx="3184990" cy="3599324"/>
            <a:chOff x="1068510" y="2428268"/>
            <a:chExt cx="3184990" cy="3599324"/>
          </a:xfrm>
        </p:grpSpPr>
        <p:grpSp>
          <p:nvGrpSpPr>
            <p:cNvPr id="8" name="Group 7">
              <a:extLst>
                <a:ext uri="{FF2B5EF4-FFF2-40B4-BE49-F238E27FC236}">
                  <a16:creationId xmlns:a16="http://schemas.microsoft.com/office/drawing/2014/main" id="{9221F3CB-2879-618A-DF12-D188065702A5}"/>
                </a:ext>
              </a:extLst>
            </p:cNvPr>
            <p:cNvGrpSpPr/>
            <p:nvPr/>
          </p:nvGrpSpPr>
          <p:grpSpPr>
            <a:xfrm>
              <a:off x="1068511" y="2428268"/>
              <a:ext cx="3184989" cy="3051425"/>
              <a:chOff x="1068511" y="2938409"/>
              <a:chExt cx="3184989" cy="3051425"/>
            </a:xfrm>
          </p:grpSpPr>
          <p:grpSp>
            <p:nvGrpSpPr>
              <p:cNvPr id="7" name="Group 6">
                <a:extLst>
                  <a:ext uri="{FF2B5EF4-FFF2-40B4-BE49-F238E27FC236}">
                    <a16:creationId xmlns:a16="http://schemas.microsoft.com/office/drawing/2014/main" id="{6F5CA49B-1643-27AD-9D6C-4487EDB85E7E}"/>
                  </a:ext>
                </a:extLst>
              </p:cNvPr>
              <p:cNvGrpSpPr/>
              <p:nvPr/>
            </p:nvGrpSpPr>
            <p:grpSpPr>
              <a:xfrm>
                <a:off x="1068511" y="2938409"/>
                <a:ext cx="3184989" cy="3051425"/>
                <a:chOff x="1068511" y="2938409"/>
                <a:chExt cx="3184989" cy="3051425"/>
              </a:xfrm>
            </p:grpSpPr>
            <p:sp>
              <p:nvSpPr>
                <p:cNvPr id="5" name="Rectangle 4">
                  <a:extLst>
                    <a:ext uri="{FF2B5EF4-FFF2-40B4-BE49-F238E27FC236}">
                      <a16:creationId xmlns:a16="http://schemas.microsoft.com/office/drawing/2014/main" id="{A4B1E356-D7A5-E615-0565-9E30FD3E3C4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36B044-14CD-EEA1-3416-4F999DB8BF94}"/>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Identify Main Weaknesses</a:t>
                  </a:r>
                </a:p>
              </p:txBody>
            </p:sp>
          </p:grpSp>
          <p:pic>
            <p:nvPicPr>
              <p:cNvPr id="2050" name="Picture 2" descr="Cherry Picking - Wednesday, May 11th, 2022 — CrossFit Indestri">
                <a:extLst>
                  <a:ext uri="{FF2B5EF4-FFF2-40B4-BE49-F238E27FC236}">
                    <a16:creationId xmlns:a16="http://schemas.microsoft.com/office/drawing/2014/main" id="{58B27EB0-54A3-8A1D-4E33-3D9A884B80CC}"/>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1166115" y="3742968"/>
                <a:ext cx="3087385" cy="201706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9374496-1F2A-A4D6-225A-4D5B9C3E95BA}"/>
                </a:ext>
              </a:extLst>
            </p:cNvPr>
            <p:cNvSpPr txBox="1"/>
            <p:nvPr/>
          </p:nvSpPr>
          <p:spPr>
            <a:xfrm>
              <a:off x="1068510" y="5565927"/>
              <a:ext cx="3184989" cy="46166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A study may have many weaknesses, but you must identify the most important.</a:t>
              </a:r>
            </a:p>
          </p:txBody>
        </p:sp>
      </p:grpSp>
      <p:grpSp>
        <p:nvGrpSpPr>
          <p:cNvPr id="25" name="Group 24">
            <a:extLst>
              <a:ext uri="{FF2B5EF4-FFF2-40B4-BE49-F238E27FC236}">
                <a16:creationId xmlns:a16="http://schemas.microsoft.com/office/drawing/2014/main" id="{78156800-963A-05BF-8E19-43A1DFE9FAD5}"/>
              </a:ext>
            </a:extLst>
          </p:cNvPr>
          <p:cNvGrpSpPr/>
          <p:nvPr/>
        </p:nvGrpSpPr>
        <p:grpSpPr>
          <a:xfrm>
            <a:off x="4500191" y="2428268"/>
            <a:ext cx="3194929" cy="3607270"/>
            <a:chOff x="4500191" y="2428268"/>
            <a:chExt cx="3194929" cy="3607270"/>
          </a:xfrm>
        </p:grpSpPr>
        <p:grpSp>
          <p:nvGrpSpPr>
            <p:cNvPr id="14" name="Group 13">
              <a:extLst>
                <a:ext uri="{FF2B5EF4-FFF2-40B4-BE49-F238E27FC236}">
                  <a16:creationId xmlns:a16="http://schemas.microsoft.com/office/drawing/2014/main" id="{A28BD374-73A4-C23A-2792-21CC90109CB5}"/>
                </a:ext>
              </a:extLst>
            </p:cNvPr>
            <p:cNvGrpSpPr/>
            <p:nvPr/>
          </p:nvGrpSpPr>
          <p:grpSpPr>
            <a:xfrm>
              <a:off x="4500191" y="2428268"/>
              <a:ext cx="3184990" cy="3051425"/>
              <a:chOff x="4500191" y="2938409"/>
              <a:chExt cx="3184990" cy="3051425"/>
            </a:xfrm>
          </p:grpSpPr>
          <p:grpSp>
            <p:nvGrpSpPr>
              <p:cNvPr id="10" name="Group 9">
                <a:extLst>
                  <a:ext uri="{FF2B5EF4-FFF2-40B4-BE49-F238E27FC236}">
                    <a16:creationId xmlns:a16="http://schemas.microsoft.com/office/drawing/2014/main" id="{CF125583-8777-7F82-6D41-E862B0F6AE8E}"/>
                  </a:ext>
                </a:extLst>
              </p:cNvPr>
              <p:cNvGrpSpPr/>
              <p:nvPr/>
            </p:nvGrpSpPr>
            <p:grpSpPr>
              <a:xfrm>
                <a:off x="4500192" y="2938409"/>
                <a:ext cx="3184989" cy="3051425"/>
                <a:chOff x="1068511" y="2938409"/>
                <a:chExt cx="3184989" cy="3051425"/>
              </a:xfrm>
            </p:grpSpPr>
            <p:sp>
              <p:nvSpPr>
                <p:cNvPr id="12" name="Rectangle 11">
                  <a:extLst>
                    <a:ext uri="{FF2B5EF4-FFF2-40B4-BE49-F238E27FC236}">
                      <a16:creationId xmlns:a16="http://schemas.microsoft.com/office/drawing/2014/main" id="{37742F4B-7BE8-2555-D22B-8ECD16332A74}"/>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0367D-628E-7FEA-E579-123897E02224}"/>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Critical Investigation</a:t>
                  </a:r>
                </a:p>
              </p:txBody>
            </p:sp>
          </p:grpSp>
          <p:pic>
            <p:nvPicPr>
              <p:cNvPr id="2052" name="Picture 4" descr="White Rabbit Rabbit Hole Loop Motion Stock Footage Video (100%  Royalty-free) 1103670725 | Shutterstock">
                <a:extLst>
                  <a:ext uri="{FF2B5EF4-FFF2-40B4-BE49-F238E27FC236}">
                    <a16:creationId xmlns:a16="http://schemas.microsoft.com/office/drawing/2014/main" id="{C0110E9B-54C4-3C56-AFF8-EA564E00A78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500191" y="3523180"/>
                <a:ext cx="3184989" cy="2462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70C009E9-9028-BCDB-E46C-AD15EFB02579}"/>
                </a:ext>
              </a:extLst>
            </p:cNvPr>
            <p:cNvSpPr txBox="1"/>
            <p:nvPr/>
          </p:nvSpPr>
          <p:spPr>
            <a:xfrm>
              <a:off x="4510131" y="5573873"/>
              <a:ext cx="3184989" cy="46166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Be Warned: Rice et al. (1992) is full of surprises.</a:t>
              </a:r>
            </a:p>
          </p:txBody>
        </p:sp>
      </p:grpSp>
      <p:grpSp>
        <p:nvGrpSpPr>
          <p:cNvPr id="26" name="Group 25">
            <a:extLst>
              <a:ext uri="{FF2B5EF4-FFF2-40B4-BE49-F238E27FC236}">
                <a16:creationId xmlns:a16="http://schemas.microsoft.com/office/drawing/2014/main" id="{9672CE77-31FD-3292-049A-42D79EF0ADA6}"/>
              </a:ext>
            </a:extLst>
          </p:cNvPr>
          <p:cNvGrpSpPr/>
          <p:nvPr/>
        </p:nvGrpSpPr>
        <p:grpSpPr>
          <a:xfrm>
            <a:off x="7938500" y="2423621"/>
            <a:ext cx="3198241" cy="3614958"/>
            <a:chOff x="7938500" y="2423621"/>
            <a:chExt cx="3198241" cy="3614958"/>
          </a:xfrm>
        </p:grpSpPr>
        <p:grpSp>
          <p:nvGrpSpPr>
            <p:cNvPr id="20" name="Group 19">
              <a:extLst>
                <a:ext uri="{FF2B5EF4-FFF2-40B4-BE49-F238E27FC236}">
                  <a16:creationId xmlns:a16="http://schemas.microsoft.com/office/drawing/2014/main" id="{71505850-BC0C-C190-43E1-CF079E264C79}"/>
                </a:ext>
              </a:extLst>
            </p:cNvPr>
            <p:cNvGrpSpPr/>
            <p:nvPr/>
          </p:nvGrpSpPr>
          <p:grpSpPr>
            <a:xfrm>
              <a:off x="7938500" y="2423621"/>
              <a:ext cx="3184992" cy="3051425"/>
              <a:chOff x="7938500" y="2933762"/>
              <a:chExt cx="3184992" cy="3051425"/>
            </a:xfrm>
          </p:grpSpPr>
          <p:grpSp>
            <p:nvGrpSpPr>
              <p:cNvPr id="16" name="Group 15">
                <a:extLst>
                  <a:ext uri="{FF2B5EF4-FFF2-40B4-BE49-F238E27FC236}">
                    <a16:creationId xmlns:a16="http://schemas.microsoft.com/office/drawing/2014/main" id="{75C7BF8C-2B43-4AB4-85E7-EAEC4066BACF}"/>
                  </a:ext>
                </a:extLst>
              </p:cNvPr>
              <p:cNvGrpSpPr/>
              <p:nvPr/>
            </p:nvGrpSpPr>
            <p:grpSpPr>
              <a:xfrm>
                <a:off x="7938503" y="2933762"/>
                <a:ext cx="3184989" cy="3051425"/>
                <a:chOff x="1068511" y="2938409"/>
                <a:chExt cx="3184989" cy="3051425"/>
              </a:xfrm>
            </p:grpSpPr>
            <p:sp>
              <p:nvSpPr>
                <p:cNvPr id="18" name="Rectangle 17">
                  <a:extLst>
                    <a:ext uri="{FF2B5EF4-FFF2-40B4-BE49-F238E27FC236}">
                      <a16:creationId xmlns:a16="http://schemas.microsoft.com/office/drawing/2014/main" id="{74AE80DE-CBBD-ED55-5B55-EDC83511AD4C}"/>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EE0EF4-7CDE-F958-EA0B-2368AF1C66D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Low Hanging Fruit</a:t>
                  </a:r>
                </a:p>
              </p:txBody>
            </p:sp>
          </p:grpSp>
          <p:pic>
            <p:nvPicPr>
              <p:cNvPr id="2054" name="Picture 6" descr="Should You Literally Pick the Low-Hanging Fruit? - Priceonomics">
                <a:extLst>
                  <a:ext uri="{FF2B5EF4-FFF2-40B4-BE49-F238E27FC236}">
                    <a16:creationId xmlns:a16="http://schemas.microsoft.com/office/drawing/2014/main" id="{DA164A1F-A9BF-3F63-3175-7D147951309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8500" y="3518533"/>
                <a:ext cx="3184989"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C102938-EC63-E6B3-AB4B-D9CC3113AF90}"/>
                </a:ext>
              </a:extLst>
            </p:cNvPr>
            <p:cNvSpPr txBox="1"/>
            <p:nvPr/>
          </p:nvSpPr>
          <p:spPr>
            <a:xfrm>
              <a:off x="7951752" y="5576914"/>
              <a:ext cx="3184989" cy="46166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Sometimes the most important weakness is not the most obvious one.</a:t>
              </a:r>
            </a:p>
          </p:txBody>
        </p:sp>
      </p:grpSp>
    </p:spTree>
    <p:extLst>
      <p:ext uri="{BB962C8B-B14F-4D97-AF65-F5344CB8AC3E}">
        <p14:creationId xmlns:p14="http://schemas.microsoft.com/office/powerpoint/2010/main" val="33233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pic>
        <p:nvPicPr>
          <p:cNvPr id="2050" name="Picture 2" descr="Generated image">
            <a:extLst>
              <a:ext uri="{FF2B5EF4-FFF2-40B4-BE49-F238E27FC236}">
                <a16:creationId xmlns:a16="http://schemas.microsoft.com/office/drawing/2014/main" id="{5017F22C-FB98-5E1B-1BDA-567B115F9AC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816778" y="2656499"/>
            <a:ext cx="2558444" cy="383766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0E8F6E-3F13-E285-A4D0-07DE7665849B}"/>
              </a:ext>
            </a:extLst>
          </p:cNvPr>
          <p:cNvSpPr txBox="1"/>
          <p:nvPr/>
        </p:nvSpPr>
        <p:spPr>
          <a:xfrm>
            <a:off x="4982447" y="6581918"/>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6</a:t>
            </a:r>
          </a:p>
          <a:p>
            <a:pPr algn="ctr"/>
            <a:r>
              <a:rPr lang="en-US" sz="2200" b="1">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solidFill>
            <a:schemeClr val="accent5"/>
          </a:solid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a:p>
          <a:p>
            <a:pPr marL="514350" indent="-514350">
              <a:buFont typeface="Arial" panose="020B0604020202020204" pitchFamily="34" charset="0"/>
              <a:buChar char="•"/>
            </a:pPr>
            <a:r>
              <a:rPr lang="en-US">
                <a:latin typeface="Helvetica Neue"/>
              </a:rPr>
              <a:t>Psychopathy and Moral Deficits</a:t>
            </a:r>
          </a:p>
          <a:p>
            <a:pPr marL="514350" indent="-514350">
              <a:buFont typeface="Arial" panose="020B0604020202020204" pitchFamily="34" charset="0"/>
              <a:buChar char="•"/>
            </a:pPr>
            <a:r>
              <a:rPr lang="en-US">
                <a:latin typeface="Helvetica Neue"/>
              </a:rPr>
              <a:t>Empathy Research in PCL samples</a:t>
            </a:r>
          </a:p>
          <a:p>
            <a:pPr marL="514350" indent="-514350">
              <a:buFont typeface="Arial" panose="020B0604020202020204" pitchFamily="34" charset="0"/>
              <a:buChar char="•"/>
            </a:pPr>
            <a:r>
              <a:rPr lang="en-US">
                <a:latin typeface="Helvetica Neue"/>
              </a:rPr>
              <a:t>Moral Reasoning Research in PCL Samples</a:t>
            </a:r>
          </a:p>
          <a:p>
            <a:pPr marL="514350" indent="-514350">
              <a:buFont typeface="Arial" panose="020B0604020202020204" pitchFamily="34" charset="0"/>
              <a:buChar char="•"/>
            </a:pPr>
            <a:r>
              <a:rPr lang="en-US">
                <a:latin typeface="Helvetica Neue"/>
              </a:rPr>
              <a:t>Critical Reflections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2</TotalTime>
  <Words>4514</Words>
  <Application>Microsoft Macintosh PowerPoint</Application>
  <PresentationFormat>Widescreen</PresentationFormat>
  <Paragraphs>394</Paragraphs>
  <Slides>40</Slides>
  <Notes>14</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Assignment #1</vt:lpstr>
      <vt:lpstr>Assignment #1</vt:lpstr>
      <vt:lpstr>Assignment #1</vt:lpstr>
      <vt:lpstr>Assignment #1</vt:lpstr>
      <vt:lpstr>Assignment #1</vt:lpstr>
      <vt:lpstr> </vt:lpstr>
      <vt:lpstr>PowerPoint Presentation</vt:lpstr>
      <vt:lpstr>This Module’s Agenda:</vt:lpstr>
      <vt:lpstr>Psychopathy  and Moral Deficits</vt:lpstr>
      <vt:lpstr>Psychopathy &amp; Moral Deficits:</vt:lpstr>
      <vt:lpstr>Psychopathy &amp; Moral Deficits:</vt:lpstr>
      <vt:lpstr>Psychopathy &amp; Moral Deficits:</vt:lpstr>
      <vt:lpstr>Psychopathy &amp; Moral Deficits:</vt:lpstr>
      <vt:lpstr>Psychopathy &amp; Moral Deficits:</vt:lpstr>
      <vt:lpstr>Psychopathy &amp; Moral Deficits:</vt:lpstr>
      <vt:lpstr>Psychopathy &amp; Moral Deficits:</vt:lpstr>
      <vt:lpstr>Psychopathy &amp; Moral Deficits:</vt:lpstr>
      <vt:lpstr>Psychopathy &amp; Moral Deficits:</vt:lpstr>
      <vt:lpstr>Psychopathy &amp; Moral Deficits:</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Moral Reasoning Research  in PCL Samples</vt:lpstr>
      <vt:lpstr>Moral Reasoning Research in PCL Samples:</vt:lpstr>
      <vt:lpstr>Moral Reasoning Research in PCL Samples:</vt:lpstr>
      <vt:lpstr>Moral Reasoning Research in PCL Samples:</vt:lpstr>
      <vt:lpstr>Moral Reasoning Research in PCL Samples:</vt:lpstr>
      <vt:lpstr>Moral Reasoning Research in PCL Samples:</vt:lpstr>
      <vt:lpstr>Critical Reflections</vt:lpstr>
      <vt:lpstr>Critical Reflections:</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1</cp:revision>
  <dcterms:created xsi:type="dcterms:W3CDTF">2021-01-05T16:07:37Z</dcterms:created>
  <dcterms:modified xsi:type="dcterms:W3CDTF">2025-12-10T06:05:54Z</dcterms:modified>
</cp:coreProperties>
</file>