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handoutMasterIdLst>
    <p:handoutMasterId r:id="rId48"/>
  </p:handoutMasterIdLst>
  <p:sldIdLst>
    <p:sldId id="969" r:id="rId2"/>
    <p:sldId id="994" r:id="rId3"/>
    <p:sldId id="261" r:id="rId4"/>
    <p:sldId id="271" r:id="rId5"/>
    <p:sldId id="1450" r:id="rId6"/>
    <p:sldId id="1453" r:id="rId7"/>
    <p:sldId id="1410" r:id="rId8"/>
    <p:sldId id="1443" r:id="rId9"/>
    <p:sldId id="1320" r:id="rId10"/>
    <p:sldId id="1451" r:id="rId11"/>
    <p:sldId id="1327" r:id="rId12"/>
    <p:sldId id="1328" r:id="rId13"/>
    <p:sldId id="1330" r:id="rId14"/>
    <p:sldId id="1329" r:id="rId15"/>
    <p:sldId id="1331" r:id="rId16"/>
    <p:sldId id="1321" r:id="rId17"/>
    <p:sldId id="1442" r:id="rId18"/>
    <p:sldId id="1335" r:id="rId19"/>
    <p:sldId id="1334" r:id="rId20"/>
    <p:sldId id="1452" r:id="rId21"/>
    <p:sldId id="1406" r:id="rId22"/>
    <p:sldId id="1404" r:id="rId23"/>
    <p:sldId id="1454" r:id="rId24"/>
    <p:sldId id="1444" r:id="rId25"/>
    <p:sldId id="1336" r:id="rId26"/>
    <p:sldId id="1445" r:id="rId27"/>
    <p:sldId id="1447" r:id="rId28"/>
    <p:sldId id="1370" r:id="rId29"/>
    <p:sldId id="1448" r:id="rId30"/>
    <p:sldId id="1258" r:id="rId31"/>
    <p:sldId id="1279" r:id="rId32"/>
    <p:sldId id="1455" r:id="rId33"/>
    <p:sldId id="1456" r:id="rId34"/>
    <p:sldId id="1457" r:id="rId35"/>
    <p:sldId id="1458" r:id="rId36"/>
    <p:sldId id="1459" r:id="rId37"/>
    <p:sldId id="1460" r:id="rId38"/>
    <p:sldId id="1389" r:id="rId39"/>
    <p:sldId id="1461" r:id="rId40"/>
    <p:sldId id="1391" r:id="rId41"/>
    <p:sldId id="1449" r:id="rId42"/>
    <p:sldId id="1462" r:id="rId43"/>
    <p:sldId id="1463" r:id="rId44"/>
    <p:sldId id="1262" r:id="rId45"/>
    <p:sldId id="134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A2A7"/>
    <a:srgbClr val="C22400"/>
    <a:srgbClr val="CC0FFF"/>
    <a:srgbClr val="FFCAAE"/>
    <a:srgbClr val="F0E900"/>
    <a:srgbClr val="E6E4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748173-4A48-DD41-829E-C76CD90FE9ED}" v="3" dt="2025-12-10T06:17:17.1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66"/>
    <p:restoredTop sz="83265"/>
  </p:normalViewPr>
  <p:slideViewPr>
    <p:cSldViewPr snapToGrid="0">
      <p:cViewPr varScale="1">
        <p:scale>
          <a:sx n="105" d="100"/>
          <a:sy n="105" d="100"/>
        </p:scale>
        <p:origin x="2040" y="20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smus Larsen" userId="c0130b07-28a8-4bcd-bd98-8750e35db048" providerId="ADAL" clId="{3C28B4B6-BF91-5100-B6B8-8D53CB6C04C2}"/>
    <pc:docChg chg="custSel delSld modSld">
      <pc:chgData name="Rasmus Larsen" userId="c0130b07-28a8-4bcd-bd98-8750e35db048" providerId="ADAL" clId="{3C28B4B6-BF91-5100-B6B8-8D53CB6C04C2}" dt="2025-12-10T06:17:52.667" v="14" actId="2696"/>
      <pc:docMkLst>
        <pc:docMk/>
      </pc:docMkLst>
      <pc:sldChg chg="delSp modSp mod">
        <pc:chgData name="Rasmus Larsen" userId="c0130b07-28a8-4bcd-bd98-8750e35db048" providerId="ADAL" clId="{3C28B4B6-BF91-5100-B6B8-8D53CB6C04C2}" dt="2025-12-10T06:16:52.261" v="7" actId="478"/>
        <pc:sldMkLst>
          <pc:docMk/>
          <pc:sldMk cId="818426910" sldId="969"/>
        </pc:sldMkLst>
        <pc:spChg chg="del mod">
          <ac:chgData name="Rasmus Larsen" userId="c0130b07-28a8-4bcd-bd98-8750e35db048" providerId="ADAL" clId="{3C28B4B6-BF91-5100-B6B8-8D53CB6C04C2}" dt="2025-12-10T06:16:51.522" v="6" actId="478"/>
          <ac:spMkLst>
            <pc:docMk/>
            <pc:sldMk cId="818426910" sldId="969"/>
            <ac:spMk id="11" creationId="{596C543E-A43B-B641-8720-92363A05AC4C}"/>
          </ac:spMkLst>
        </pc:spChg>
        <pc:picChg chg="del">
          <ac:chgData name="Rasmus Larsen" userId="c0130b07-28a8-4bcd-bd98-8750e35db048" providerId="ADAL" clId="{3C28B4B6-BF91-5100-B6B8-8D53CB6C04C2}" dt="2025-12-10T06:16:52.261" v="7" actId="478"/>
          <ac:picMkLst>
            <pc:docMk/>
            <pc:sldMk cId="818426910" sldId="969"/>
            <ac:picMk id="15" creationId="{7CC4EA0D-B243-E320-EE08-491D870B5F64}"/>
          </ac:picMkLst>
        </pc:picChg>
        <pc:picChg chg="del">
          <ac:chgData name="Rasmus Larsen" userId="c0130b07-28a8-4bcd-bd98-8750e35db048" providerId="ADAL" clId="{3C28B4B6-BF91-5100-B6B8-8D53CB6C04C2}" dt="2025-12-10T06:16:49.582" v="4" actId="478"/>
          <ac:picMkLst>
            <pc:docMk/>
            <pc:sldMk cId="818426910" sldId="969"/>
            <ac:picMk id="20" creationId="{D1F52A1C-E2F6-D870-E10C-C9E0C6F4C44D}"/>
          </ac:picMkLst>
        </pc:picChg>
      </pc:sldChg>
      <pc:sldChg chg="addSp modSp mod">
        <pc:chgData name="Rasmus Larsen" userId="c0130b07-28a8-4bcd-bd98-8750e35db048" providerId="ADAL" clId="{3C28B4B6-BF91-5100-B6B8-8D53CB6C04C2}" dt="2025-12-10T06:16:59.709" v="12" actId="1035"/>
        <pc:sldMkLst>
          <pc:docMk/>
          <pc:sldMk cId="1552489491" sldId="994"/>
        </pc:sldMkLst>
        <pc:spChg chg="add mod">
          <ac:chgData name="Rasmus Larsen" userId="c0130b07-28a8-4bcd-bd98-8750e35db048" providerId="ADAL" clId="{3C28B4B6-BF91-5100-B6B8-8D53CB6C04C2}" dt="2025-12-10T06:16:59.709" v="12" actId="1035"/>
          <ac:spMkLst>
            <pc:docMk/>
            <pc:sldMk cId="1552489491" sldId="994"/>
            <ac:spMk id="4" creationId="{DE690C40-44B3-7BDF-75DC-8DCEFBD1E94C}"/>
          </ac:spMkLst>
        </pc:spChg>
      </pc:sldChg>
      <pc:sldChg chg="del">
        <pc:chgData name="Rasmus Larsen" userId="c0130b07-28a8-4bcd-bd98-8750e35db048" providerId="ADAL" clId="{3C28B4B6-BF91-5100-B6B8-8D53CB6C04C2}" dt="2025-12-10T06:17:52.667" v="14" actId="2696"/>
        <pc:sldMkLst>
          <pc:docMk/>
          <pc:sldMk cId="3540358626" sldId="1227"/>
        </pc:sldMkLst>
      </pc:sldChg>
      <pc:sldChg chg="addSp modSp">
        <pc:chgData name="Rasmus Larsen" userId="c0130b07-28a8-4bcd-bd98-8750e35db048" providerId="ADAL" clId="{3C28B4B6-BF91-5100-B6B8-8D53CB6C04C2}" dt="2025-11-24T19:19:14.059" v="0" actId="767"/>
        <pc:sldMkLst>
          <pc:docMk/>
          <pc:sldMk cId="4012889429" sldId="1335"/>
        </pc:sldMkLst>
        <pc:spChg chg="add mod">
          <ac:chgData name="Rasmus Larsen" userId="c0130b07-28a8-4bcd-bd98-8750e35db048" providerId="ADAL" clId="{3C28B4B6-BF91-5100-B6B8-8D53CB6C04C2}" dt="2025-11-24T19:19:14.059" v="0" actId="767"/>
          <ac:spMkLst>
            <pc:docMk/>
            <pc:sldMk cId="4012889429" sldId="1335"/>
            <ac:spMk id="4" creationId="{EFBDFF93-00F1-A1E5-AF07-BCC9138DC319}"/>
          </ac:spMkLst>
        </pc:spChg>
      </pc:sldChg>
      <pc:sldChg chg="addSp delSp modSp mod">
        <pc:chgData name="Rasmus Larsen" userId="c0130b07-28a8-4bcd-bd98-8750e35db048" providerId="ADAL" clId="{3C28B4B6-BF91-5100-B6B8-8D53CB6C04C2}" dt="2025-11-24T19:25:43.954" v="3"/>
        <pc:sldMkLst>
          <pc:docMk/>
          <pc:sldMk cId="4178624811" sldId="1449"/>
        </pc:sldMkLst>
      </pc:sldChg>
      <pc:sldChg chg="addSp modSp">
        <pc:chgData name="Rasmus Larsen" userId="c0130b07-28a8-4bcd-bd98-8750e35db048" providerId="ADAL" clId="{3C28B4B6-BF91-5100-B6B8-8D53CB6C04C2}" dt="2025-12-10T06:17:17.149" v="13"/>
        <pc:sldMkLst>
          <pc:docMk/>
          <pc:sldMk cId="462318499" sldId="1453"/>
        </pc:sldMkLst>
        <pc:spChg chg="add mod">
          <ac:chgData name="Rasmus Larsen" userId="c0130b07-28a8-4bcd-bd98-8750e35db048" providerId="ADAL" clId="{3C28B4B6-BF91-5100-B6B8-8D53CB6C04C2}" dt="2025-12-10T06:17:17.149" v="13"/>
          <ac:spMkLst>
            <pc:docMk/>
            <pc:sldMk cId="462318499" sldId="1453"/>
            <ac:spMk id="3" creationId="{C0F5D394-F43B-0ACD-552F-3078CE5CB2A0}"/>
          </ac:spMkLst>
        </pc:spChg>
      </pc:sldChg>
    </pc:docChg>
  </pc:docChgLst>
  <pc:docChgLst>
    <pc:chgData name="Rasmus Larsen" userId="c0130b07-28a8-4bcd-bd98-8750e35db048" providerId="ADAL" clId="{99A20618-8486-5080-8D15-B9D8817CCB14}"/>
    <pc:docChg chg="undo custSel addSld delSld modSld sldOrd">
      <pc:chgData name="Rasmus Larsen" userId="c0130b07-28a8-4bcd-bd98-8750e35db048" providerId="ADAL" clId="{99A20618-8486-5080-8D15-B9D8817CCB14}" dt="2025-11-06T19:59:56.481" v="8457" actId="478"/>
      <pc:docMkLst>
        <pc:docMk/>
      </pc:docMkLst>
      <pc:sldChg chg="modSp mod">
        <pc:chgData name="Rasmus Larsen" userId="c0130b07-28a8-4bcd-bd98-8750e35db048" providerId="ADAL" clId="{99A20618-8486-5080-8D15-B9D8817CCB14}" dt="2025-11-04T21:59:16.237" v="6139" actId="313"/>
        <pc:sldMkLst>
          <pc:docMk/>
          <pc:sldMk cId="3614981355" sldId="271"/>
        </pc:sldMkLst>
      </pc:sldChg>
      <pc:sldChg chg="addSp delSp modSp mod">
        <pc:chgData name="Rasmus Larsen" userId="c0130b07-28a8-4bcd-bd98-8750e35db048" providerId="ADAL" clId="{99A20618-8486-5080-8D15-B9D8817CCB14}" dt="2025-11-04T18:11:28.443" v="2857" actId="1076"/>
        <pc:sldMkLst>
          <pc:docMk/>
          <pc:sldMk cId="1552489491" sldId="994"/>
        </pc:sldMkLst>
      </pc:sldChg>
      <pc:sldChg chg="modSp add mod">
        <pc:chgData name="Rasmus Larsen" userId="c0130b07-28a8-4bcd-bd98-8750e35db048" providerId="ADAL" clId="{99A20618-8486-5080-8D15-B9D8817CCB14}" dt="2025-11-06T19:08:12.608" v="6954" actId="403"/>
        <pc:sldMkLst>
          <pc:docMk/>
          <pc:sldMk cId="977763830" sldId="1258"/>
        </pc:sldMkLst>
      </pc:sldChg>
      <pc:sldChg chg="modSp mod modShow">
        <pc:chgData name="Rasmus Larsen" userId="c0130b07-28a8-4bcd-bd98-8750e35db048" providerId="ADAL" clId="{99A20618-8486-5080-8D15-B9D8817CCB14}" dt="2025-11-04T21:59:21.254" v="6140" actId="729"/>
        <pc:sldMkLst>
          <pc:docMk/>
          <pc:sldMk cId="2122072165" sldId="1262"/>
        </pc:sldMkLst>
      </pc:sldChg>
      <pc:sldChg chg="modSp add mod">
        <pc:chgData name="Rasmus Larsen" userId="c0130b07-28a8-4bcd-bd98-8750e35db048" providerId="ADAL" clId="{99A20618-8486-5080-8D15-B9D8817CCB14}" dt="2025-11-06T19:08:30.425" v="6955"/>
        <pc:sldMkLst>
          <pc:docMk/>
          <pc:sldMk cId="4042891572" sldId="1279"/>
        </pc:sldMkLst>
      </pc:sldChg>
      <pc:sldChg chg="addSp delSp modSp add mod modNotesTx">
        <pc:chgData name="Rasmus Larsen" userId="c0130b07-28a8-4bcd-bd98-8750e35db048" providerId="ADAL" clId="{99A20618-8486-5080-8D15-B9D8817CCB14}" dt="2025-11-04T18:42:11.011" v="4650" actId="20577"/>
        <pc:sldMkLst>
          <pc:docMk/>
          <pc:sldMk cId="2769313877" sldId="1320"/>
        </pc:sldMkLst>
      </pc:sldChg>
      <pc:sldChg chg="modSp add mod">
        <pc:chgData name="Rasmus Larsen" userId="c0130b07-28a8-4bcd-bd98-8750e35db048" providerId="ADAL" clId="{99A20618-8486-5080-8D15-B9D8817CCB14}" dt="2025-10-30T20:28:44.802" v="338" actId="207"/>
        <pc:sldMkLst>
          <pc:docMk/>
          <pc:sldMk cId="3739834418" sldId="1321"/>
        </pc:sldMkLst>
      </pc:sldChg>
      <pc:sldChg chg="modSp add">
        <pc:chgData name="Rasmus Larsen" userId="c0130b07-28a8-4bcd-bd98-8750e35db048" providerId="ADAL" clId="{99A20618-8486-5080-8D15-B9D8817CCB14}" dt="2025-10-30T20:15:23.104" v="220"/>
        <pc:sldMkLst>
          <pc:docMk/>
          <pc:sldMk cId="3433533777" sldId="1327"/>
        </pc:sldMkLst>
      </pc:sldChg>
      <pc:sldChg chg="modSp add mod">
        <pc:chgData name="Rasmus Larsen" userId="c0130b07-28a8-4bcd-bd98-8750e35db048" providerId="ADAL" clId="{99A20618-8486-5080-8D15-B9D8817CCB14}" dt="2025-10-30T20:26:07.980" v="332" actId="207"/>
        <pc:sldMkLst>
          <pc:docMk/>
          <pc:sldMk cId="2877960118" sldId="1328"/>
        </pc:sldMkLst>
      </pc:sldChg>
      <pc:sldChg chg="modSp add">
        <pc:chgData name="Rasmus Larsen" userId="c0130b07-28a8-4bcd-bd98-8750e35db048" providerId="ADAL" clId="{99A20618-8486-5080-8D15-B9D8817CCB14}" dt="2025-10-30T20:15:34.221" v="223"/>
        <pc:sldMkLst>
          <pc:docMk/>
          <pc:sldMk cId="1328443885" sldId="1329"/>
        </pc:sldMkLst>
      </pc:sldChg>
      <pc:sldChg chg="modSp add">
        <pc:chgData name="Rasmus Larsen" userId="c0130b07-28a8-4bcd-bd98-8750e35db048" providerId="ADAL" clId="{99A20618-8486-5080-8D15-B9D8817CCB14}" dt="2025-10-30T20:15:32.210" v="222"/>
        <pc:sldMkLst>
          <pc:docMk/>
          <pc:sldMk cId="839979430" sldId="1330"/>
        </pc:sldMkLst>
      </pc:sldChg>
      <pc:sldChg chg="modSp add mod">
        <pc:chgData name="Rasmus Larsen" userId="c0130b07-28a8-4bcd-bd98-8750e35db048" providerId="ADAL" clId="{99A20618-8486-5080-8D15-B9D8817CCB14}" dt="2025-10-30T20:26:54.611" v="333" actId="207"/>
        <pc:sldMkLst>
          <pc:docMk/>
          <pc:sldMk cId="1223405911" sldId="1331"/>
        </pc:sldMkLst>
      </pc:sldChg>
      <pc:sldChg chg="modSp add mod modTransition">
        <pc:chgData name="Rasmus Larsen" userId="c0130b07-28a8-4bcd-bd98-8750e35db048" providerId="ADAL" clId="{99A20618-8486-5080-8D15-B9D8817CCB14}" dt="2025-10-30T20:45:28.894" v="661" actId="20577"/>
        <pc:sldMkLst>
          <pc:docMk/>
          <pc:sldMk cId="3417636172" sldId="1334"/>
        </pc:sldMkLst>
      </pc:sldChg>
      <pc:sldChg chg="modSp add ord">
        <pc:chgData name="Rasmus Larsen" userId="c0130b07-28a8-4bcd-bd98-8750e35db048" providerId="ADAL" clId="{99A20618-8486-5080-8D15-B9D8817CCB14}" dt="2025-11-06T19:02:17.657" v="6524" actId="20578"/>
        <pc:sldMkLst>
          <pc:docMk/>
          <pc:sldMk cId="4012889429" sldId="1335"/>
        </pc:sldMkLst>
      </pc:sldChg>
      <pc:sldChg chg="modSp add mod ord">
        <pc:chgData name="Rasmus Larsen" userId="c0130b07-28a8-4bcd-bd98-8750e35db048" providerId="ADAL" clId="{99A20618-8486-5080-8D15-B9D8817CCB14}" dt="2025-10-30T21:03:31.126" v="1257" actId="313"/>
        <pc:sldMkLst>
          <pc:docMk/>
          <pc:sldMk cId="533361288" sldId="1336"/>
        </pc:sldMkLst>
      </pc:sldChg>
      <pc:sldChg chg="addSp delSp modSp mod delAnim modAnim modShow">
        <pc:chgData name="Rasmus Larsen" userId="c0130b07-28a8-4bcd-bd98-8750e35db048" providerId="ADAL" clId="{99A20618-8486-5080-8D15-B9D8817CCB14}" dt="2025-11-04T22:08:08.282" v="6491" actId="729"/>
        <pc:sldMkLst>
          <pc:docMk/>
          <pc:sldMk cId="2446047233" sldId="1347"/>
        </pc:sldMkLst>
      </pc:sldChg>
      <pc:sldChg chg="modSp mod">
        <pc:chgData name="Rasmus Larsen" userId="c0130b07-28a8-4bcd-bd98-8750e35db048" providerId="ADAL" clId="{99A20618-8486-5080-8D15-B9D8817CCB14}" dt="2025-10-30T21:16:18.982" v="1507" actId="20577"/>
        <pc:sldMkLst>
          <pc:docMk/>
          <pc:sldMk cId="2463863771" sldId="1370"/>
        </pc:sldMkLst>
      </pc:sldChg>
      <pc:sldChg chg="modSp mod">
        <pc:chgData name="Rasmus Larsen" userId="c0130b07-28a8-4bcd-bd98-8750e35db048" providerId="ADAL" clId="{99A20618-8486-5080-8D15-B9D8817CCB14}" dt="2025-10-30T21:22:36.322" v="1667" actId="20577"/>
        <pc:sldMkLst>
          <pc:docMk/>
          <pc:sldMk cId="3099133835" sldId="1389"/>
        </pc:sldMkLst>
      </pc:sldChg>
      <pc:sldChg chg="addSp delSp modSp mod modAnim">
        <pc:chgData name="Rasmus Larsen" userId="c0130b07-28a8-4bcd-bd98-8750e35db048" providerId="ADAL" clId="{99A20618-8486-5080-8D15-B9D8817CCB14}" dt="2025-11-06T19:20:02.632" v="7661" actId="20577"/>
        <pc:sldMkLst>
          <pc:docMk/>
          <pc:sldMk cId="3286421262" sldId="1391"/>
        </pc:sldMkLst>
      </pc:sldChg>
      <pc:sldChg chg="addSp delSp modSp mod ord modNotesTx">
        <pc:chgData name="Rasmus Larsen" userId="c0130b07-28a8-4bcd-bd98-8750e35db048" providerId="ADAL" clId="{99A20618-8486-5080-8D15-B9D8817CCB14}" dt="2025-11-05T13:45:19.137" v="6523" actId="207"/>
        <pc:sldMkLst>
          <pc:docMk/>
          <pc:sldMk cId="3321500622" sldId="1404"/>
        </pc:sldMkLst>
      </pc:sldChg>
      <pc:sldChg chg="modSp mod">
        <pc:chgData name="Rasmus Larsen" userId="c0130b07-28a8-4bcd-bd98-8750e35db048" providerId="ADAL" clId="{99A20618-8486-5080-8D15-B9D8817CCB14}" dt="2025-10-30T20:53:02.316" v="954" actId="20577"/>
        <pc:sldMkLst>
          <pc:docMk/>
          <pc:sldMk cId="441210533" sldId="1406"/>
        </pc:sldMkLst>
      </pc:sldChg>
      <pc:sldChg chg="modSp add mod">
        <pc:chgData name="Rasmus Larsen" userId="c0130b07-28a8-4bcd-bd98-8750e35db048" providerId="ADAL" clId="{99A20618-8486-5080-8D15-B9D8817CCB14}" dt="2025-11-04T18:24:25.532" v="2929" actId="20577"/>
        <pc:sldMkLst>
          <pc:docMk/>
          <pc:sldMk cId="2489774011" sldId="1410"/>
        </pc:sldMkLst>
      </pc:sldChg>
      <pc:sldChg chg="addSp modSp add mod modNotesTx">
        <pc:chgData name="Rasmus Larsen" userId="c0130b07-28a8-4bcd-bd98-8750e35db048" providerId="ADAL" clId="{99A20618-8486-5080-8D15-B9D8817CCB14}" dt="2025-11-04T18:46:55.707" v="4697" actId="207"/>
        <pc:sldMkLst>
          <pc:docMk/>
          <pc:sldMk cId="3162686788" sldId="1442"/>
        </pc:sldMkLst>
      </pc:sldChg>
      <pc:sldChg chg="add">
        <pc:chgData name="Rasmus Larsen" userId="c0130b07-28a8-4bcd-bd98-8750e35db048" providerId="ADAL" clId="{99A20618-8486-5080-8D15-B9D8817CCB14}" dt="2025-11-04T18:23:04.069" v="2859"/>
        <pc:sldMkLst>
          <pc:docMk/>
          <pc:sldMk cId="3352089616" sldId="1443"/>
        </pc:sldMkLst>
      </pc:sldChg>
      <pc:sldChg chg="addSp delSp modSp add mod ord modTransition delAnim modAnim modShow">
        <pc:chgData name="Rasmus Larsen" userId="c0130b07-28a8-4bcd-bd98-8750e35db048" providerId="ADAL" clId="{99A20618-8486-5080-8D15-B9D8817CCB14}" dt="2025-11-06T19:02:46.782" v="6525" actId="729"/>
        <pc:sldMkLst>
          <pc:docMk/>
          <pc:sldMk cId="3604605942" sldId="1444"/>
        </pc:sldMkLst>
      </pc:sldChg>
      <pc:sldChg chg="addSp delSp modSp add mod delAnim">
        <pc:chgData name="Rasmus Larsen" userId="c0130b07-28a8-4bcd-bd98-8750e35db048" providerId="ADAL" clId="{99A20618-8486-5080-8D15-B9D8817CCB14}" dt="2025-10-30T21:03:35.980" v="1258" actId="20577"/>
        <pc:sldMkLst>
          <pc:docMk/>
          <pc:sldMk cId="1853500176" sldId="1445"/>
        </pc:sldMkLst>
      </pc:sldChg>
      <pc:sldChg chg="addSp delSp modSp add del mod">
        <pc:chgData name="Rasmus Larsen" userId="c0130b07-28a8-4bcd-bd98-8750e35db048" providerId="ADAL" clId="{99A20618-8486-5080-8D15-B9D8817CCB14}" dt="2025-11-06T19:03:04.630" v="6526" actId="2696"/>
        <pc:sldMkLst>
          <pc:docMk/>
          <pc:sldMk cId="840185528" sldId="1446"/>
        </pc:sldMkLst>
      </pc:sldChg>
      <pc:sldChg chg="modSp add mod ord modNotesTx">
        <pc:chgData name="Rasmus Larsen" userId="c0130b07-28a8-4bcd-bd98-8750e35db048" providerId="ADAL" clId="{99A20618-8486-5080-8D15-B9D8817CCB14}" dt="2025-10-30T21:07:43.635" v="1346" actId="20577"/>
        <pc:sldMkLst>
          <pc:docMk/>
          <pc:sldMk cId="1183293205" sldId="1447"/>
        </pc:sldMkLst>
      </pc:sldChg>
      <pc:sldChg chg="addSp modSp add mod">
        <pc:chgData name="Rasmus Larsen" userId="c0130b07-28a8-4bcd-bd98-8750e35db048" providerId="ADAL" clId="{99A20618-8486-5080-8D15-B9D8817CCB14}" dt="2025-11-06T19:05:36.864" v="6735" actId="207"/>
        <pc:sldMkLst>
          <pc:docMk/>
          <pc:sldMk cId="1101791532" sldId="1448"/>
        </pc:sldMkLst>
      </pc:sldChg>
      <pc:sldChg chg="addSp delSp modSp add mod">
        <pc:chgData name="Rasmus Larsen" userId="c0130b07-28a8-4bcd-bd98-8750e35db048" providerId="ADAL" clId="{99A20618-8486-5080-8D15-B9D8817CCB14}" dt="2025-11-06T19:19:47.649" v="7655" actId="20577"/>
        <pc:sldMkLst>
          <pc:docMk/>
          <pc:sldMk cId="4178624811" sldId="1449"/>
        </pc:sldMkLst>
      </pc:sldChg>
      <pc:sldChg chg="add">
        <pc:chgData name="Rasmus Larsen" userId="c0130b07-28a8-4bcd-bd98-8750e35db048" providerId="ADAL" clId="{99A20618-8486-5080-8D15-B9D8817CCB14}" dt="2025-11-04T18:28:16.876" v="2947" actId="2890"/>
        <pc:sldMkLst>
          <pc:docMk/>
          <pc:sldMk cId="2832109688" sldId="1450"/>
        </pc:sldMkLst>
      </pc:sldChg>
      <pc:sldChg chg="modSp add mod">
        <pc:chgData name="Rasmus Larsen" userId="c0130b07-28a8-4bcd-bd98-8750e35db048" providerId="ADAL" clId="{99A20618-8486-5080-8D15-B9D8817CCB14}" dt="2025-11-04T18:43:22.709" v="4667" actId="27636"/>
        <pc:sldMkLst>
          <pc:docMk/>
          <pc:sldMk cId="75558862" sldId="1451"/>
        </pc:sldMkLst>
      </pc:sldChg>
      <pc:sldChg chg="addSp delSp modSp add mod modTransition modNotesTx">
        <pc:chgData name="Rasmus Larsen" userId="c0130b07-28a8-4bcd-bd98-8750e35db048" providerId="ADAL" clId="{99A20618-8486-5080-8D15-B9D8817CCB14}" dt="2025-11-04T18:49:20.152" v="4734"/>
        <pc:sldMkLst>
          <pc:docMk/>
          <pc:sldMk cId="1356355570" sldId="1452"/>
        </pc:sldMkLst>
      </pc:sldChg>
      <pc:sldChg chg="addSp modSp add mod">
        <pc:chgData name="Rasmus Larsen" userId="c0130b07-28a8-4bcd-bd98-8750e35db048" providerId="ADAL" clId="{99A20618-8486-5080-8D15-B9D8817CCB14}" dt="2025-11-04T18:50:53.691" v="4745" actId="1076"/>
        <pc:sldMkLst>
          <pc:docMk/>
          <pc:sldMk cId="462318499" sldId="1453"/>
        </pc:sldMkLst>
      </pc:sldChg>
      <pc:sldChg chg="addSp delSp modSp add mod modShow modNotesTx">
        <pc:chgData name="Rasmus Larsen" userId="c0130b07-28a8-4bcd-bd98-8750e35db048" providerId="ADAL" clId="{99A20618-8486-5080-8D15-B9D8817CCB14}" dt="2025-11-04T19:23:24.254" v="4838" actId="729"/>
        <pc:sldMkLst>
          <pc:docMk/>
          <pc:sldMk cId="2353297505" sldId="1454"/>
        </pc:sldMkLst>
      </pc:sldChg>
      <pc:sldChg chg="modSp add mod">
        <pc:chgData name="Rasmus Larsen" userId="c0130b07-28a8-4bcd-bd98-8750e35db048" providerId="ADAL" clId="{99A20618-8486-5080-8D15-B9D8817CCB14}" dt="2025-11-06T19:10:44.134" v="7151" actId="20577"/>
        <pc:sldMkLst>
          <pc:docMk/>
          <pc:sldMk cId="3793330000" sldId="1455"/>
        </pc:sldMkLst>
      </pc:sldChg>
      <pc:sldChg chg="delSp modSp add mod delAnim modNotesTx">
        <pc:chgData name="Rasmus Larsen" userId="c0130b07-28a8-4bcd-bd98-8750e35db048" providerId="ADAL" clId="{99A20618-8486-5080-8D15-B9D8817CCB14}" dt="2025-11-04T21:34:46.314" v="5324" actId="113"/>
        <pc:sldMkLst>
          <pc:docMk/>
          <pc:sldMk cId="436621381" sldId="1456"/>
        </pc:sldMkLst>
      </pc:sldChg>
      <pc:sldChg chg="modSp add mod modNotesTx">
        <pc:chgData name="Rasmus Larsen" userId="c0130b07-28a8-4bcd-bd98-8750e35db048" providerId="ADAL" clId="{99A20618-8486-5080-8D15-B9D8817CCB14}" dt="2025-11-04T21:35:36.697" v="5333" actId="20577"/>
        <pc:sldMkLst>
          <pc:docMk/>
          <pc:sldMk cId="1599850872" sldId="1457"/>
        </pc:sldMkLst>
      </pc:sldChg>
      <pc:sldChg chg="modSp add mod modNotesTx">
        <pc:chgData name="Rasmus Larsen" userId="c0130b07-28a8-4bcd-bd98-8750e35db048" providerId="ADAL" clId="{99A20618-8486-5080-8D15-B9D8817CCB14}" dt="2025-11-04T21:45:07.589" v="5543" actId="20577"/>
        <pc:sldMkLst>
          <pc:docMk/>
          <pc:sldMk cId="468705640" sldId="1458"/>
        </pc:sldMkLst>
      </pc:sldChg>
      <pc:sldChg chg="addSp modSp add mod modShow modNotesTx">
        <pc:chgData name="Rasmus Larsen" userId="c0130b07-28a8-4bcd-bd98-8750e35db048" providerId="ADAL" clId="{99A20618-8486-5080-8D15-B9D8817CCB14}" dt="2025-11-04T21:48:54.801" v="5721" actId="729"/>
        <pc:sldMkLst>
          <pc:docMk/>
          <pc:sldMk cId="3822770373" sldId="1459"/>
        </pc:sldMkLst>
      </pc:sldChg>
      <pc:sldChg chg="modSp add mod ord modNotesTx">
        <pc:chgData name="Rasmus Larsen" userId="c0130b07-28a8-4bcd-bd98-8750e35db048" providerId="ADAL" clId="{99A20618-8486-5080-8D15-B9D8817CCB14}" dt="2025-11-04T21:55:12.951" v="6032" actId="27636"/>
        <pc:sldMkLst>
          <pc:docMk/>
          <pc:sldMk cId="2419233373" sldId="1460"/>
        </pc:sldMkLst>
      </pc:sldChg>
      <pc:sldChg chg="modSp add mod ord">
        <pc:chgData name="Rasmus Larsen" userId="c0130b07-28a8-4bcd-bd98-8750e35db048" providerId="ADAL" clId="{99A20618-8486-5080-8D15-B9D8817CCB14}" dt="2025-11-06T19:27:38.217" v="7888" actId="20577"/>
        <pc:sldMkLst>
          <pc:docMk/>
          <pc:sldMk cId="2601868841" sldId="1461"/>
        </pc:sldMkLst>
      </pc:sldChg>
      <pc:sldChg chg="modSp add mod">
        <pc:chgData name="Rasmus Larsen" userId="c0130b07-28a8-4bcd-bd98-8750e35db048" providerId="ADAL" clId="{99A20618-8486-5080-8D15-B9D8817CCB14}" dt="2025-11-06T19:52:38.149" v="8030" actId="20577"/>
        <pc:sldMkLst>
          <pc:docMk/>
          <pc:sldMk cId="481835235" sldId="1462"/>
        </pc:sldMkLst>
      </pc:sldChg>
      <pc:sldChg chg="delSp modSp add mod">
        <pc:chgData name="Rasmus Larsen" userId="c0130b07-28a8-4bcd-bd98-8750e35db048" providerId="ADAL" clId="{99A20618-8486-5080-8D15-B9D8817CCB14}" dt="2025-11-06T19:59:56.481" v="8457" actId="478"/>
        <pc:sldMkLst>
          <pc:docMk/>
          <pc:sldMk cId="2966920241" sldId="146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802FA42-EC40-E63C-22E2-8065A72B80F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B7F9D23-1536-67EF-A54F-BFDD7EF787B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A291BFC-736D-8A48-965F-C318E1A15B91}" type="datetimeFigureOut">
              <a:rPr lang="en-US" smtClean="0"/>
              <a:t>12/10/25</a:t>
            </a:fld>
            <a:endParaRPr lang="en-US"/>
          </a:p>
        </p:txBody>
      </p:sp>
      <p:sp>
        <p:nvSpPr>
          <p:cNvPr id="4" name="Footer Placeholder 3">
            <a:extLst>
              <a:ext uri="{FF2B5EF4-FFF2-40B4-BE49-F238E27FC236}">
                <a16:creationId xmlns:a16="http://schemas.microsoft.com/office/drawing/2014/main" id="{4AE42139-CAB8-5BF9-152F-E050DC66514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2C87778-155D-AB51-0D3D-FE47ADD243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569874F-D373-9845-BD8D-ED3A0FED7C3C}" type="slidenum">
              <a:rPr lang="en-US" smtClean="0"/>
              <a:t>‹#›</a:t>
            </a:fld>
            <a:endParaRPr lang="en-US"/>
          </a:p>
        </p:txBody>
      </p:sp>
    </p:spTree>
    <p:extLst>
      <p:ext uri="{BB962C8B-B14F-4D97-AF65-F5344CB8AC3E}">
        <p14:creationId xmlns:p14="http://schemas.microsoft.com/office/powerpoint/2010/main" val="1954021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6A670E-06BD-C940-A045-E448B0694A6C}" type="datetimeFigureOut">
              <a:rPr lang="en-US" smtClean="0"/>
              <a:t>12/10/25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D19866-B1DB-CF4C-94ED-FA9DEEF940D7}" type="slidenum">
              <a:rPr lang="en-US" smtClean="0"/>
              <a:t>‹#›</a:t>
            </a:fld>
            <a:endParaRPr lang="en-US"/>
          </a:p>
        </p:txBody>
      </p:sp>
    </p:spTree>
    <p:extLst>
      <p:ext uri="{BB962C8B-B14F-4D97-AF65-F5344CB8AC3E}">
        <p14:creationId xmlns:p14="http://schemas.microsoft.com/office/powerpoint/2010/main" val="3551787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apa.org/ethics/code?item=11#802" TargetMode="External"/><Relationship Id="rId2" Type="http://schemas.openxmlformats.org/officeDocument/2006/relationships/slide" Target="../slides/slide35.xml"/><Relationship Id="rId1" Type="http://schemas.openxmlformats.org/officeDocument/2006/relationships/notesMaster" Target="../notesMasters/notesMaster1.xml"/><Relationship Id="rId5" Type="http://schemas.openxmlformats.org/officeDocument/2006/relationships/hyperlink" Target="https://www.apa.org/ethics/code?item=13#1001" TargetMode="External"/><Relationship Id="rId4" Type="http://schemas.openxmlformats.org/officeDocument/2006/relationships/hyperlink" Target="https://www.apa.org/ethics/code?item=12#903"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D19866-B1DB-CF4C-94ED-FA9DEEF940D7}" type="slidenum">
              <a:rPr lang="en-US" smtClean="0"/>
              <a:t>1</a:t>
            </a:fld>
            <a:endParaRPr lang="en-US"/>
          </a:p>
        </p:txBody>
      </p:sp>
    </p:spTree>
    <p:extLst>
      <p:ext uri="{BB962C8B-B14F-4D97-AF65-F5344CB8AC3E}">
        <p14:creationId xmlns:p14="http://schemas.microsoft.com/office/powerpoint/2010/main" val="2057155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55156-9AB8-FFDA-AAB4-78FB97B215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E0253E-4583-7963-B68F-B4E7170798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D69F95-69F4-FC2A-52DF-8221E8008D8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3474D4A-7E72-74BE-7D72-57BBDE4CC256}"/>
              </a:ext>
            </a:extLst>
          </p:cNvPr>
          <p:cNvSpPr>
            <a:spLocks noGrp="1"/>
          </p:cNvSpPr>
          <p:nvPr>
            <p:ph type="sldNum" sz="quarter" idx="5"/>
          </p:nvPr>
        </p:nvSpPr>
        <p:spPr/>
        <p:txBody>
          <a:bodyPr/>
          <a:lstStyle/>
          <a:p>
            <a:fld id="{65D19866-B1DB-CF4C-94ED-FA9DEEF940D7}" type="slidenum">
              <a:rPr lang="en-US" smtClean="0"/>
              <a:t>14</a:t>
            </a:fld>
            <a:endParaRPr lang="en-US"/>
          </a:p>
        </p:txBody>
      </p:sp>
    </p:spTree>
    <p:extLst>
      <p:ext uri="{BB962C8B-B14F-4D97-AF65-F5344CB8AC3E}">
        <p14:creationId xmlns:p14="http://schemas.microsoft.com/office/powerpoint/2010/main" val="1175810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BFC1E-E118-72EB-0861-51CBD6D27F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BD23D0-E071-C7A9-862F-98C233D54F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1D36D8-269E-5A5E-FC73-4C6F8C040AE6}"/>
              </a:ext>
            </a:extLst>
          </p:cNvPr>
          <p:cNvSpPr>
            <a:spLocks noGrp="1"/>
          </p:cNvSpPr>
          <p:nvPr>
            <p:ph type="body" idx="1"/>
          </p:nvPr>
        </p:nvSpPr>
        <p:spPr/>
        <p:txBody>
          <a:bodyPr/>
          <a:lstStyle/>
          <a:p>
            <a:r>
              <a:rPr lang="en-US" dirty="0"/>
              <a:t>The Nuremberg Code (1947) and the Declaration of Helsinki (1964) are both foundational documents in research ethics, but they differ in scope, emphasis, and institutionalization. The Declaration of Helsinki did not replace the Nuremberg Code but rather expanded and refined it for the practice of biomedical research. The major additions and advancements include:</a:t>
            </a:r>
          </a:p>
          <a:p>
            <a:endParaRPr lang="en-US" dirty="0"/>
          </a:p>
          <a:p>
            <a:r>
              <a:rPr lang="en-US" dirty="0"/>
              <a:t>1. Institutionalization of Ethical Oversight</a:t>
            </a:r>
          </a:p>
          <a:p>
            <a:endParaRPr lang="en-US" dirty="0"/>
          </a:p>
          <a:p>
            <a:r>
              <a:rPr lang="en-US" dirty="0"/>
              <a:t>Nuremberg Code: Focused primarily on voluntary consent by participants, placing responsibility on individual researchers.</a:t>
            </a:r>
          </a:p>
          <a:p>
            <a:endParaRPr lang="en-US" dirty="0"/>
          </a:p>
          <a:p>
            <a:r>
              <a:rPr lang="en-US" dirty="0"/>
              <a:t>Helsinki Declaration: Introduced the concept of independent ethical review, requiring that research protocols be assessed by committees (what would later become Institutional Review Boards/Research Ethics Committees).</a:t>
            </a:r>
          </a:p>
          <a:p>
            <a:endParaRPr lang="en-US" dirty="0"/>
          </a:p>
          <a:p>
            <a:r>
              <a:rPr lang="en-US" dirty="0"/>
              <a:t>2. Risk–Benefit Analysis</a:t>
            </a:r>
          </a:p>
          <a:p>
            <a:endParaRPr lang="en-US" dirty="0"/>
          </a:p>
          <a:p>
            <a:r>
              <a:rPr lang="en-US" dirty="0"/>
              <a:t>Nuremberg Code: Emphasized that experiments should avoid unnecessary suffering and should not proceed if death or disabling injury was likely.</a:t>
            </a:r>
          </a:p>
          <a:p>
            <a:endParaRPr lang="en-US" dirty="0"/>
          </a:p>
          <a:p>
            <a:r>
              <a:rPr lang="en-US" dirty="0"/>
              <a:t>Helsinki Declaration: Expanded this into a formal principle that the risks must be weighed against potential benefits, for both individuals and society, and that research could only proceed if the benefits justified the risks.</a:t>
            </a:r>
          </a:p>
          <a:p>
            <a:endParaRPr lang="en-US" dirty="0"/>
          </a:p>
          <a:p>
            <a:r>
              <a:rPr lang="en-US" dirty="0"/>
              <a:t>3. Distinction Between Therapeutic and Non-Therapeutic Research</a:t>
            </a:r>
          </a:p>
          <a:p>
            <a:endParaRPr lang="en-US" dirty="0"/>
          </a:p>
          <a:p>
            <a:r>
              <a:rPr lang="en-US" dirty="0"/>
              <a:t>Nuremberg Code: Did not differentiate between clinical (therapeutic) research on patients and non-therapeutic experiments.</a:t>
            </a:r>
          </a:p>
          <a:p>
            <a:endParaRPr lang="en-US" dirty="0"/>
          </a:p>
          <a:p>
            <a:r>
              <a:rPr lang="en-US" dirty="0"/>
              <a:t>Helsinki Declaration: Explicitly recognized this difference, permitting a degree of risk in therapeutic research if it could benefit the patient, while demanding stricter safeguards for non-therapeutic research.</a:t>
            </a:r>
          </a:p>
          <a:p>
            <a:endParaRPr lang="en-US" dirty="0"/>
          </a:p>
          <a:p>
            <a:r>
              <a:rPr lang="en-US" dirty="0"/>
              <a:t>4. Role of Physicians and Professional Duty</a:t>
            </a:r>
          </a:p>
          <a:p>
            <a:endParaRPr lang="en-US" dirty="0"/>
          </a:p>
          <a:p>
            <a:r>
              <a:rPr lang="en-US" dirty="0"/>
              <a:t>Nuremberg Code: Focused on universal principles of human rights and voluntariness, without reference to specific professions.</a:t>
            </a:r>
          </a:p>
          <a:p>
            <a:endParaRPr lang="en-US" dirty="0"/>
          </a:p>
          <a:p>
            <a:r>
              <a:rPr lang="en-US" dirty="0"/>
              <a:t>Helsinki Declaration: Framed research ethics within the medical profession, stressing the physician’s duty to prioritize the health, well-being, and rights of the patient/research subject above scientific interests.</a:t>
            </a:r>
          </a:p>
          <a:p>
            <a:endParaRPr lang="en-US" dirty="0"/>
          </a:p>
          <a:p>
            <a:r>
              <a:rPr lang="en-US" dirty="0"/>
              <a:t>5. Consent as a Process, Not Just a Statement</a:t>
            </a:r>
          </a:p>
          <a:p>
            <a:endParaRPr lang="en-US" dirty="0"/>
          </a:p>
          <a:p>
            <a:r>
              <a:rPr lang="en-US" dirty="0"/>
              <a:t>Nuremberg Code: Required voluntary informed consent as an absolute.</a:t>
            </a:r>
          </a:p>
          <a:p>
            <a:endParaRPr lang="en-US" dirty="0"/>
          </a:p>
          <a:p>
            <a:r>
              <a:rPr lang="en-US" dirty="0"/>
              <a:t>Helsinki Declaration: Retained informed consent but acknowledged circumstances (e.g., with incompetent patients or minors) where proxy consent could be obtained, provided safeguards were in place.</a:t>
            </a:r>
          </a:p>
          <a:p>
            <a:endParaRPr lang="en-US" dirty="0"/>
          </a:p>
          <a:p>
            <a:r>
              <a:rPr lang="en-US" dirty="0"/>
              <a:t>In summary: The Declaration of Helsinki broadened the ethical framework from a post-war safeguard against abuse (Nuremberg) into a systematic, professionalized, and institutionally enforced code for modern biomedical research. It introduced ethics committees, formalized risk–benefit considerations, distinguished types of research, and clarified physicians’ duties, shaping research governance for decades to follow.</a:t>
            </a:r>
          </a:p>
        </p:txBody>
      </p:sp>
      <p:sp>
        <p:nvSpPr>
          <p:cNvPr id="4" name="Slide Number Placeholder 3">
            <a:extLst>
              <a:ext uri="{FF2B5EF4-FFF2-40B4-BE49-F238E27FC236}">
                <a16:creationId xmlns:a16="http://schemas.microsoft.com/office/drawing/2014/main" id="{502C8296-1C2A-A385-128A-B180FF078DD5}"/>
              </a:ext>
            </a:extLst>
          </p:cNvPr>
          <p:cNvSpPr>
            <a:spLocks noGrp="1"/>
          </p:cNvSpPr>
          <p:nvPr>
            <p:ph type="sldNum" sz="quarter" idx="5"/>
          </p:nvPr>
        </p:nvSpPr>
        <p:spPr/>
        <p:txBody>
          <a:bodyPr/>
          <a:lstStyle/>
          <a:p>
            <a:fld id="{65D19866-B1DB-CF4C-94ED-FA9DEEF940D7}" type="slidenum">
              <a:rPr lang="en-US" smtClean="0"/>
              <a:t>15</a:t>
            </a:fld>
            <a:endParaRPr lang="en-US"/>
          </a:p>
        </p:txBody>
      </p:sp>
    </p:spTree>
    <p:extLst>
      <p:ext uri="{BB962C8B-B14F-4D97-AF65-F5344CB8AC3E}">
        <p14:creationId xmlns:p14="http://schemas.microsoft.com/office/powerpoint/2010/main" val="3827590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0A7B4-F7FD-1598-68E4-7692884E58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F5D9BA-B9EA-6585-F24E-052A677A84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B25FE6-537A-CAEC-2D45-0750A00E995B}"/>
              </a:ext>
            </a:extLst>
          </p:cNvPr>
          <p:cNvSpPr>
            <a:spLocks noGrp="1"/>
          </p:cNvSpPr>
          <p:nvPr>
            <p:ph type="body" idx="1"/>
          </p:nvPr>
        </p:nvSpPr>
        <p:spPr/>
        <p:txBody>
          <a:bodyPr/>
          <a:lstStyle/>
          <a:p>
            <a:r>
              <a:rPr lang="en-US" dirty="0"/>
              <a:t>The Belmont Report was completed in 1978 by the National Commission for the Protection of Human Subjects of Biomedical and Behavioral Research, which had been established by the U.S. Congress in 1974 in response to revelations of unethical studies, most infamously the Tuskegee Syphilis Study (1932–1972), where African American men were denied treatment in order to study disease progression. It was formally published in the Federal Register in April 1979, ensuring its principles would guide regulation and practice. The report identified three foundational ethical principles that continue to structure biomedical ethics: Respect for Persons (recognizing autonomy and protecting those with diminished autonomy), Beneficence (maximizing benefits while minimizing harm), and Justice (ensuring a fair distribution of the benefits and burdens of research). Serving as the ethical cornerstone of modern research oversight, the Belmont Report laid the foundation for Institutional Review Boards (IRBs), informed the U.S. “Common Rule,” and influenced international standards for research involving human subjects.</a:t>
            </a:r>
          </a:p>
        </p:txBody>
      </p:sp>
      <p:sp>
        <p:nvSpPr>
          <p:cNvPr id="4" name="Slide Number Placeholder 3">
            <a:extLst>
              <a:ext uri="{FF2B5EF4-FFF2-40B4-BE49-F238E27FC236}">
                <a16:creationId xmlns:a16="http://schemas.microsoft.com/office/drawing/2014/main" id="{4A0B25F4-D875-236D-1EB2-8C106371CBE1}"/>
              </a:ext>
            </a:extLst>
          </p:cNvPr>
          <p:cNvSpPr>
            <a:spLocks noGrp="1"/>
          </p:cNvSpPr>
          <p:nvPr>
            <p:ph type="sldNum" sz="quarter" idx="5"/>
          </p:nvPr>
        </p:nvSpPr>
        <p:spPr/>
        <p:txBody>
          <a:bodyPr/>
          <a:lstStyle/>
          <a:p>
            <a:fld id="{65D19866-B1DB-CF4C-94ED-FA9DEEF940D7}" type="slidenum">
              <a:rPr lang="en-US" smtClean="0"/>
              <a:t>16</a:t>
            </a:fld>
            <a:endParaRPr lang="en-US"/>
          </a:p>
        </p:txBody>
      </p:sp>
    </p:spTree>
    <p:extLst>
      <p:ext uri="{BB962C8B-B14F-4D97-AF65-F5344CB8AC3E}">
        <p14:creationId xmlns:p14="http://schemas.microsoft.com/office/powerpoint/2010/main" val="282938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D0798-52DD-3534-F60B-D34C78F70E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5C2E7A-C208-F970-DCF8-7DD988A9B6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9EB8CB-7052-D10A-5795-19D6CE693C82}"/>
              </a:ext>
            </a:extLst>
          </p:cNvPr>
          <p:cNvSpPr>
            <a:spLocks noGrp="1"/>
          </p:cNvSpPr>
          <p:nvPr>
            <p:ph type="body" idx="1"/>
          </p:nvPr>
        </p:nvSpPr>
        <p:spPr/>
        <p:txBody>
          <a:bodyPr/>
          <a:lstStyle/>
          <a:p>
            <a:r>
              <a:rPr lang="en-CA" dirty="0"/>
              <a:t>Beauchamp and Childress’s </a:t>
            </a:r>
            <a:r>
              <a:rPr lang="en-CA" i="1" dirty="0"/>
              <a:t>Principles of Biomedical Ethics</a:t>
            </a:r>
            <a:r>
              <a:rPr lang="en-CA" dirty="0"/>
              <a:t> emerged from the same historical and intellectual milieu as the </a:t>
            </a:r>
            <a:r>
              <a:rPr lang="en-CA" i="1" dirty="0"/>
              <a:t>Belmont Report</a:t>
            </a:r>
            <a:r>
              <a:rPr lang="en-CA" dirty="0"/>
              <a:t>, during a period when biomedical research faced a profound crisis of trust and legitimacy. The atrocities exposed at the Nuremberg Trials, followed by domestic scandals such as the Tuskegee Syphilis Study and unethical hospital research at </a:t>
            </a:r>
            <a:r>
              <a:rPr lang="en-CA" dirty="0" err="1"/>
              <a:t>Willowbrook</a:t>
            </a:r>
            <a:r>
              <a:rPr lang="en-CA" dirty="0"/>
              <a:t> and the Jewish Chronic Disease Hospital, revealed that the exploitation of vulnerable populations persisted well into the modern era. At the same time, civil rights, women’s rights, and patient advocacy movements challenged the paternalism of medicine, reframing ethical discourse around autonomy, informed consent, and human rights, while rapid clinical advances—such as organ transplantation, intensive care, and genetic testing—introduced unprecedented moral complexity. Within this context, Beauchamp and Childress belonged to a new generation of philosophers engaged in applied ethics, rejecting grand moral theories in favor of a flexible, principle-based framework that could guide moral reasoning in real-world contexts. Beauchamp, who served as a staff philosopher for the U.S. National Commission that authored the </a:t>
            </a:r>
            <a:r>
              <a:rPr lang="en-CA" i="1" dirty="0"/>
              <a:t>Belmont Report</a:t>
            </a:r>
            <a:r>
              <a:rPr lang="en-CA" dirty="0"/>
              <a:t>, helped translate its policy principles—Respect for Persons, Beneficence, and Justice—into a broader moral theory for all biomedical practice by adding Non-Maleficence and deepening their philosophical justification. In doing so, </a:t>
            </a:r>
            <a:r>
              <a:rPr lang="en-CA" i="1" dirty="0"/>
              <a:t>Principles of Biomedical Ethics</a:t>
            </a:r>
            <a:r>
              <a:rPr lang="en-CA" dirty="0"/>
              <a:t> transformed policy-driven ethical principles into a coherent and teachable moral framework, providing a shared ethical vocabulary that bridged philosophical reasoning, clinical practice, and regulatory oversight.</a:t>
            </a:r>
            <a:endParaRPr lang="en-US" dirty="0"/>
          </a:p>
        </p:txBody>
      </p:sp>
      <p:sp>
        <p:nvSpPr>
          <p:cNvPr id="4" name="Slide Number Placeholder 3">
            <a:extLst>
              <a:ext uri="{FF2B5EF4-FFF2-40B4-BE49-F238E27FC236}">
                <a16:creationId xmlns:a16="http://schemas.microsoft.com/office/drawing/2014/main" id="{3FB6C1A3-C140-A260-2C0C-A07A018B8928}"/>
              </a:ext>
            </a:extLst>
          </p:cNvPr>
          <p:cNvSpPr>
            <a:spLocks noGrp="1"/>
          </p:cNvSpPr>
          <p:nvPr>
            <p:ph type="sldNum" sz="quarter" idx="5"/>
          </p:nvPr>
        </p:nvSpPr>
        <p:spPr/>
        <p:txBody>
          <a:bodyPr/>
          <a:lstStyle/>
          <a:p>
            <a:fld id="{65D19866-B1DB-CF4C-94ED-FA9DEEF940D7}" type="slidenum">
              <a:rPr lang="en-US" smtClean="0"/>
              <a:t>17</a:t>
            </a:fld>
            <a:endParaRPr lang="en-US"/>
          </a:p>
        </p:txBody>
      </p:sp>
    </p:spTree>
    <p:extLst>
      <p:ext uri="{BB962C8B-B14F-4D97-AF65-F5344CB8AC3E}">
        <p14:creationId xmlns:p14="http://schemas.microsoft.com/office/powerpoint/2010/main" val="3738460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5BCB3-958E-1234-8521-C1B783FF03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B4E7A0-E134-2164-C422-2A4AAC3EC8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6D0D6B-3D3F-AFAA-3E77-5AB1B5106C0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30599FD-16AA-3A0F-FC05-D407BFCA384A}"/>
              </a:ext>
            </a:extLst>
          </p:cNvPr>
          <p:cNvSpPr>
            <a:spLocks noGrp="1"/>
          </p:cNvSpPr>
          <p:nvPr>
            <p:ph type="sldNum" sz="quarter" idx="5"/>
          </p:nvPr>
        </p:nvSpPr>
        <p:spPr/>
        <p:txBody>
          <a:bodyPr/>
          <a:lstStyle/>
          <a:p>
            <a:fld id="{65D19866-B1DB-CF4C-94ED-FA9DEEF940D7}" type="slidenum">
              <a:rPr lang="en-US" smtClean="0"/>
              <a:t>18</a:t>
            </a:fld>
            <a:endParaRPr lang="en-US"/>
          </a:p>
        </p:txBody>
      </p:sp>
    </p:spTree>
    <p:extLst>
      <p:ext uri="{BB962C8B-B14F-4D97-AF65-F5344CB8AC3E}">
        <p14:creationId xmlns:p14="http://schemas.microsoft.com/office/powerpoint/2010/main" val="349466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4E1AA-7DAC-9BD3-4BA0-BD44472AE2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DA1E76-BCE5-5637-5E7A-60271C3C55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D26C6B-6207-4575-027D-90611F21303B}"/>
              </a:ext>
            </a:extLst>
          </p:cNvPr>
          <p:cNvSpPr>
            <a:spLocks noGrp="1"/>
          </p:cNvSpPr>
          <p:nvPr>
            <p:ph type="body" idx="1"/>
          </p:nvPr>
        </p:nvSpPr>
        <p:spPr/>
        <p:txBody>
          <a:bodyPr/>
          <a:lstStyle/>
          <a:p>
            <a:r>
              <a:rPr lang="en-CA" dirty="0"/>
              <a:t>These four principles—</a:t>
            </a:r>
            <a:r>
              <a:rPr lang="en-CA" b="1" dirty="0"/>
              <a:t>beneficence, nonmaleficence, respect for autonomy, and justice</a:t>
            </a:r>
            <a:r>
              <a:rPr lang="en-CA" dirty="0"/>
              <a:t>—are widely recognized as the cornerstone of modern biomedical ethics, codified most prominently in the 1979 </a:t>
            </a:r>
            <a:r>
              <a:rPr lang="en-CA" i="1" dirty="0"/>
              <a:t>Belmont Report</a:t>
            </a:r>
            <a:r>
              <a:rPr lang="en-CA" dirty="0"/>
              <a:t> and later systematized in Beauchamp and Childress’s </a:t>
            </a:r>
            <a:r>
              <a:rPr lang="en-CA" i="1" dirty="0"/>
              <a:t>Principles of Biomedical Ethics</a:t>
            </a:r>
            <a:r>
              <a:rPr lang="en-CA" dirty="0"/>
              <a:t>. While their conceptual roots extend back to Hippocratic traditions and philosophical theories of morality, their articulation in the late twentieth century reflected a response to growing concerns about patient rights, medical paternalism, and abuses in research such as the Tuskegee Syphilis Study. Together, they provided a practical, mid-level framework for guiding ethical decision-making in healthcare and research, balancing professional duties to patients with broader societal concerns. Their influence has been profound: they underpin international guidelines such as the Declaration of Helsinki, inform the work of ethics committees worldwide, and remain central to contemporary debates about emerging technologies, end-of-life care, and equitable access to healthcare.</a:t>
            </a:r>
            <a:endParaRPr lang="en-US" dirty="0"/>
          </a:p>
        </p:txBody>
      </p:sp>
      <p:sp>
        <p:nvSpPr>
          <p:cNvPr id="4" name="Slide Number Placeholder 3">
            <a:extLst>
              <a:ext uri="{FF2B5EF4-FFF2-40B4-BE49-F238E27FC236}">
                <a16:creationId xmlns:a16="http://schemas.microsoft.com/office/drawing/2014/main" id="{E70A5C37-F709-6710-2EBA-06D3BB0CBAB2}"/>
              </a:ext>
            </a:extLst>
          </p:cNvPr>
          <p:cNvSpPr>
            <a:spLocks noGrp="1"/>
          </p:cNvSpPr>
          <p:nvPr>
            <p:ph type="sldNum" sz="quarter" idx="5"/>
          </p:nvPr>
        </p:nvSpPr>
        <p:spPr/>
        <p:txBody>
          <a:bodyPr/>
          <a:lstStyle/>
          <a:p>
            <a:fld id="{65D19866-B1DB-CF4C-94ED-FA9DEEF940D7}" type="slidenum">
              <a:rPr lang="en-US" smtClean="0"/>
              <a:t>19</a:t>
            </a:fld>
            <a:endParaRPr lang="en-US"/>
          </a:p>
        </p:txBody>
      </p:sp>
    </p:spTree>
    <p:extLst>
      <p:ext uri="{BB962C8B-B14F-4D97-AF65-F5344CB8AC3E}">
        <p14:creationId xmlns:p14="http://schemas.microsoft.com/office/powerpoint/2010/main" val="5519109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C3C49-BDB6-1100-26B7-EEE7A406B2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F11B30-A0C3-3CC7-2C3B-0C64DD00FE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F41B48-27D4-0B71-8550-79D14827C8C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9948503-AF44-E6A1-13C6-F3DE18B9887B}"/>
              </a:ext>
            </a:extLst>
          </p:cNvPr>
          <p:cNvSpPr>
            <a:spLocks noGrp="1"/>
          </p:cNvSpPr>
          <p:nvPr>
            <p:ph type="sldNum" sz="quarter" idx="5"/>
          </p:nvPr>
        </p:nvSpPr>
        <p:spPr/>
        <p:txBody>
          <a:bodyPr/>
          <a:lstStyle/>
          <a:p>
            <a:fld id="{65D19866-B1DB-CF4C-94ED-FA9DEEF940D7}" type="slidenum">
              <a:rPr lang="en-US" smtClean="0"/>
              <a:t>20</a:t>
            </a:fld>
            <a:endParaRPr lang="en-US"/>
          </a:p>
        </p:txBody>
      </p:sp>
    </p:spTree>
    <p:extLst>
      <p:ext uri="{BB962C8B-B14F-4D97-AF65-F5344CB8AC3E}">
        <p14:creationId xmlns:p14="http://schemas.microsoft.com/office/powerpoint/2010/main" val="1831944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40DA7-A5D9-1FD0-1814-F465F43B7D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BAD290-C2EB-691A-F337-B7AB02AB44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09F196-20B2-4D06-6FC1-7CAA6CC9B7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B7008D2-98D3-9FB0-2909-3FC3D96353DF}"/>
              </a:ext>
            </a:extLst>
          </p:cNvPr>
          <p:cNvSpPr>
            <a:spLocks noGrp="1"/>
          </p:cNvSpPr>
          <p:nvPr>
            <p:ph type="sldNum" sz="quarter" idx="5"/>
          </p:nvPr>
        </p:nvSpPr>
        <p:spPr/>
        <p:txBody>
          <a:bodyPr/>
          <a:lstStyle/>
          <a:p>
            <a:fld id="{65D19866-B1DB-CF4C-94ED-FA9DEEF940D7}" type="slidenum">
              <a:rPr lang="en-US" smtClean="0"/>
              <a:t>22</a:t>
            </a:fld>
            <a:endParaRPr lang="en-US"/>
          </a:p>
        </p:txBody>
      </p:sp>
    </p:spTree>
    <p:extLst>
      <p:ext uri="{BB962C8B-B14F-4D97-AF65-F5344CB8AC3E}">
        <p14:creationId xmlns:p14="http://schemas.microsoft.com/office/powerpoint/2010/main" val="244129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23063-D9AB-17EF-BD16-8F103E4BB6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BE37FA-CADB-8CE4-FF04-015B1DACAD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B076D8-D4AA-5B87-DC7A-8DE56A3093AF}"/>
              </a:ext>
            </a:extLst>
          </p:cNvPr>
          <p:cNvSpPr>
            <a:spLocks noGrp="1"/>
          </p:cNvSpPr>
          <p:nvPr>
            <p:ph type="body" idx="1"/>
          </p:nvPr>
        </p:nvSpPr>
        <p:spPr/>
        <p:txBody>
          <a:bodyPr/>
          <a:lstStyle/>
          <a:p>
            <a:r>
              <a:rPr lang="en-CA" dirty="0"/>
              <a:t>The APA and CPA ethics codes share a </a:t>
            </a:r>
            <a:r>
              <a:rPr lang="en-CA" b="1" dirty="0"/>
              <a:t>strong overlap</a:t>
            </a:r>
            <a:r>
              <a:rPr lang="en-CA" dirty="0"/>
              <a:t> in foundational ethical values (respect, competence, integrity, avoiding harm, accountability). The differences are more </a:t>
            </a:r>
            <a:r>
              <a:rPr lang="en-CA" b="1" dirty="0"/>
              <a:t>nuanced</a:t>
            </a:r>
            <a:r>
              <a:rPr lang="en-CA" dirty="0"/>
              <a:t> than radical: language, framing, societal emphasis, decision-making processes, and regulatory contexts differ somewhat.</a:t>
            </a:r>
          </a:p>
          <a:p>
            <a:endParaRPr lang="en-CA" dirty="0"/>
          </a:p>
          <a:p>
            <a:r>
              <a:rPr lang="en-CA" dirty="0"/>
              <a:t>The CPA code invites a </a:t>
            </a:r>
            <a:r>
              <a:rPr lang="en-CA" b="1" dirty="0"/>
              <a:t>broader societal perspective</a:t>
            </a:r>
            <a:r>
              <a:rPr lang="en-CA" dirty="0"/>
              <a:t> and emphasises </a:t>
            </a:r>
            <a:r>
              <a:rPr lang="en-CA" b="1" dirty="0"/>
              <a:t>responsibility beyond the individual client</a:t>
            </a:r>
            <a:r>
              <a:rPr lang="en-CA" dirty="0"/>
              <a:t> (for example, implications of research/diagnostics for society).</a:t>
            </a:r>
            <a:endParaRPr lang="en-US" dirty="0"/>
          </a:p>
        </p:txBody>
      </p:sp>
      <p:sp>
        <p:nvSpPr>
          <p:cNvPr id="4" name="Slide Number Placeholder 3">
            <a:extLst>
              <a:ext uri="{FF2B5EF4-FFF2-40B4-BE49-F238E27FC236}">
                <a16:creationId xmlns:a16="http://schemas.microsoft.com/office/drawing/2014/main" id="{C0CAE8DA-5DFE-7009-857F-D9D773486FEE}"/>
              </a:ext>
            </a:extLst>
          </p:cNvPr>
          <p:cNvSpPr>
            <a:spLocks noGrp="1"/>
          </p:cNvSpPr>
          <p:nvPr>
            <p:ph type="sldNum" sz="quarter" idx="5"/>
          </p:nvPr>
        </p:nvSpPr>
        <p:spPr/>
        <p:txBody>
          <a:bodyPr/>
          <a:lstStyle/>
          <a:p>
            <a:fld id="{65D19866-B1DB-CF4C-94ED-FA9DEEF940D7}" type="slidenum">
              <a:rPr lang="en-US" smtClean="0"/>
              <a:t>23</a:t>
            </a:fld>
            <a:endParaRPr lang="en-US"/>
          </a:p>
        </p:txBody>
      </p:sp>
    </p:spTree>
    <p:extLst>
      <p:ext uri="{BB962C8B-B14F-4D97-AF65-F5344CB8AC3E}">
        <p14:creationId xmlns:p14="http://schemas.microsoft.com/office/powerpoint/2010/main" val="10317769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7E14D-EFB5-7DB0-E5FE-D42E14D7ED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114960-414D-5D90-DA64-5C911FF063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E70B32-5ED5-23BE-821C-580342337B4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D6D0A83-D69B-2218-BEAB-C7902DB5AB46}"/>
              </a:ext>
            </a:extLst>
          </p:cNvPr>
          <p:cNvSpPr>
            <a:spLocks noGrp="1"/>
          </p:cNvSpPr>
          <p:nvPr>
            <p:ph type="sldNum" sz="quarter" idx="5"/>
          </p:nvPr>
        </p:nvSpPr>
        <p:spPr/>
        <p:txBody>
          <a:bodyPr/>
          <a:lstStyle/>
          <a:p>
            <a:fld id="{65D19866-B1DB-CF4C-94ED-FA9DEEF940D7}" type="slidenum">
              <a:rPr lang="en-US" smtClean="0"/>
              <a:t>24</a:t>
            </a:fld>
            <a:endParaRPr lang="en-US"/>
          </a:p>
        </p:txBody>
      </p:sp>
    </p:spTree>
    <p:extLst>
      <p:ext uri="{BB962C8B-B14F-4D97-AF65-F5344CB8AC3E}">
        <p14:creationId xmlns:p14="http://schemas.microsoft.com/office/powerpoint/2010/main" val="1940209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19866-B1DB-CF4C-94ED-FA9DEEF940D7}" type="slidenum">
              <a:rPr lang="en-US" smtClean="0"/>
              <a:t>2</a:t>
            </a:fld>
            <a:endParaRPr lang="en-US"/>
          </a:p>
        </p:txBody>
      </p:sp>
    </p:spTree>
    <p:extLst>
      <p:ext uri="{BB962C8B-B14F-4D97-AF65-F5344CB8AC3E}">
        <p14:creationId xmlns:p14="http://schemas.microsoft.com/office/powerpoint/2010/main" val="12763234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EC71D-3A07-0DBC-BE9F-253A4B4029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AE3AE9-C53F-E4F3-35E6-9EB21BC4EB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8FB06F-FECA-88B0-7021-1DC4A2CD98D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3F5655B-3D73-69D2-5957-694414471C23}"/>
              </a:ext>
            </a:extLst>
          </p:cNvPr>
          <p:cNvSpPr>
            <a:spLocks noGrp="1"/>
          </p:cNvSpPr>
          <p:nvPr>
            <p:ph type="sldNum" sz="quarter" idx="5"/>
          </p:nvPr>
        </p:nvSpPr>
        <p:spPr/>
        <p:txBody>
          <a:bodyPr/>
          <a:lstStyle/>
          <a:p>
            <a:fld id="{65D19866-B1DB-CF4C-94ED-FA9DEEF940D7}" type="slidenum">
              <a:rPr lang="en-US" smtClean="0"/>
              <a:t>25</a:t>
            </a:fld>
            <a:endParaRPr lang="en-US"/>
          </a:p>
        </p:txBody>
      </p:sp>
    </p:spTree>
    <p:extLst>
      <p:ext uri="{BB962C8B-B14F-4D97-AF65-F5344CB8AC3E}">
        <p14:creationId xmlns:p14="http://schemas.microsoft.com/office/powerpoint/2010/main" val="15146703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371C4-A69B-E958-3094-C8C48E1C09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2DF64C-F339-BC84-F3C9-F369C392FB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A3B05B-D98F-671E-041D-368AC9006F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0BBF36-23D2-F8EB-C329-F98FF7E1607E}"/>
              </a:ext>
            </a:extLst>
          </p:cNvPr>
          <p:cNvSpPr>
            <a:spLocks noGrp="1"/>
          </p:cNvSpPr>
          <p:nvPr>
            <p:ph type="sldNum" sz="quarter" idx="5"/>
          </p:nvPr>
        </p:nvSpPr>
        <p:spPr/>
        <p:txBody>
          <a:bodyPr/>
          <a:lstStyle/>
          <a:p>
            <a:fld id="{65D19866-B1DB-CF4C-94ED-FA9DEEF940D7}" type="slidenum">
              <a:rPr lang="en-US" smtClean="0"/>
              <a:t>26</a:t>
            </a:fld>
            <a:endParaRPr lang="en-US"/>
          </a:p>
        </p:txBody>
      </p:sp>
    </p:spTree>
    <p:extLst>
      <p:ext uri="{BB962C8B-B14F-4D97-AF65-F5344CB8AC3E}">
        <p14:creationId xmlns:p14="http://schemas.microsoft.com/office/powerpoint/2010/main" val="23851811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D3E5C-3D4B-8531-5F87-85616563B7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769C62-D5D2-5BFC-01B7-0C984E5BBE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085734-1075-4807-61A0-255650B7779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BB55257-B259-3752-6EAB-FE3C569221D2}"/>
              </a:ext>
            </a:extLst>
          </p:cNvPr>
          <p:cNvSpPr>
            <a:spLocks noGrp="1"/>
          </p:cNvSpPr>
          <p:nvPr>
            <p:ph type="sldNum" sz="quarter" idx="5"/>
          </p:nvPr>
        </p:nvSpPr>
        <p:spPr/>
        <p:txBody>
          <a:bodyPr/>
          <a:lstStyle/>
          <a:p>
            <a:fld id="{65D19866-B1DB-CF4C-94ED-FA9DEEF940D7}" type="slidenum">
              <a:rPr lang="en-US" smtClean="0"/>
              <a:t>27</a:t>
            </a:fld>
            <a:endParaRPr lang="en-US"/>
          </a:p>
        </p:txBody>
      </p:sp>
    </p:spTree>
    <p:extLst>
      <p:ext uri="{BB962C8B-B14F-4D97-AF65-F5344CB8AC3E}">
        <p14:creationId xmlns:p14="http://schemas.microsoft.com/office/powerpoint/2010/main" val="12538404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7B1D7-5A36-3E9F-3B79-22AF10AC66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704752-9063-8912-E8CE-4A17E1B178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E6652B-6BE6-88CC-856F-29792241C4D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6CBE6F0-A27E-EFF2-661E-BEEF309ED5B2}"/>
              </a:ext>
            </a:extLst>
          </p:cNvPr>
          <p:cNvSpPr>
            <a:spLocks noGrp="1"/>
          </p:cNvSpPr>
          <p:nvPr>
            <p:ph type="sldNum" sz="quarter" idx="5"/>
          </p:nvPr>
        </p:nvSpPr>
        <p:spPr/>
        <p:txBody>
          <a:bodyPr/>
          <a:lstStyle/>
          <a:p>
            <a:fld id="{65D19866-B1DB-CF4C-94ED-FA9DEEF940D7}" type="slidenum">
              <a:rPr lang="en-US" smtClean="0"/>
              <a:t>29</a:t>
            </a:fld>
            <a:endParaRPr lang="en-US"/>
          </a:p>
        </p:txBody>
      </p:sp>
    </p:spTree>
    <p:extLst>
      <p:ext uri="{BB962C8B-B14F-4D97-AF65-F5344CB8AC3E}">
        <p14:creationId xmlns:p14="http://schemas.microsoft.com/office/powerpoint/2010/main" val="13514753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19866-B1DB-CF4C-94ED-FA9DEEF940D7}" type="slidenum">
              <a:rPr lang="en-US" smtClean="0"/>
              <a:t>31</a:t>
            </a:fld>
            <a:endParaRPr lang="en-US"/>
          </a:p>
        </p:txBody>
      </p:sp>
    </p:spTree>
    <p:extLst>
      <p:ext uri="{BB962C8B-B14F-4D97-AF65-F5344CB8AC3E}">
        <p14:creationId xmlns:p14="http://schemas.microsoft.com/office/powerpoint/2010/main" val="19060513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7CDE5-280D-D7A2-9576-A574BFC7EB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7F8E3F-72F4-1CC9-BDF4-02477B0BDB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EC34B7-1E1C-A063-37F9-4DEBE4ED4B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D6B46C8-9089-0BEB-6E1D-2271F6A1121C}"/>
              </a:ext>
            </a:extLst>
          </p:cNvPr>
          <p:cNvSpPr>
            <a:spLocks noGrp="1"/>
          </p:cNvSpPr>
          <p:nvPr>
            <p:ph type="sldNum" sz="quarter" idx="5"/>
          </p:nvPr>
        </p:nvSpPr>
        <p:spPr/>
        <p:txBody>
          <a:bodyPr/>
          <a:lstStyle/>
          <a:p>
            <a:fld id="{65D19866-B1DB-CF4C-94ED-FA9DEEF940D7}" type="slidenum">
              <a:rPr lang="en-US" smtClean="0"/>
              <a:t>32</a:t>
            </a:fld>
            <a:endParaRPr lang="en-US"/>
          </a:p>
        </p:txBody>
      </p:sp>
    </p:spTree>
    <p:extLst>
      <p:ext uri="{BB962C8B-B14F-4D97-AF65-F5344CB8AC3E}">
        <p14:creationId xmlns:p14="http://schemas.microsoft.com/office/powerpoint/2010/main" val="7251622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10FF3-1D8C-CCEB-BB4B-AB47BB9F93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C8C352-56FF-1DBE-AA3F-4F7DE74BC2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5C286F-C3A2-3865-7D26-4A2CB5FB1C5B}"/>
              </a:ext>
            </a:extLst>
          </p:cNvPr>
          <p:cNvSpPr>
            <a:spLocks noGrp="1"/>
          </p:cNvSpPr>
          <p:nvPr>
            <p:ph type="body" idx="1"/>
          </p:nvPr>
        </p:nvSpPr>
        <p:spPr/>
        <p:txBody>
          <a:bodyPr/>
          <a:lstStyle/>
          <a:p>
            <a:r>
              <a:rPr lang="en-US" b="1" dirty="0"/>
              <a:t>10.10 Terminating Therapy</a:t>
            </a:r>
          </a:p>
          <a:p>
            <a:r>
              <a:rPr lang="en-US" dirty="0"/>
              <a:t>(a) Psychologists terminate therapy when it becomes reasonably clear that the client/patient no longer needs the service, is not likely to benefit, or is being harmed by continued service.</a:t>
            </a:r>
          </a:p>
          <a:p>
            <a:r>
              <a:rPr lang="en-US" dirty="0"/>
              <a:t>(b) Psychologists may terminate therapy when threatened or otherwise endangered by the client/patient or another person with whom the client/patient has a relationship.</a:t>
            </a:r>
          </a:p>
          <a:p>
            <a:r>
              <a:rPr lang="en-US" dirty="0"/>
              <a:t>(c) Except where precluded by the actions of clients/patients or third-party payors, prior to termination psychologists provide pretermination counseling and suggest alternative service providers as appropriate.</a:t>
            </a:r>
          </a:p>
        </p:txBody>
      </p:sp>
      <p:sp>
        <p:nvSpPr>
          <p:cNvPr id="4" name="Slide Number Placeholder 3">
            <a:extLst>
              <a:ext uri="{FF2B5EF4-FFF2-40B4-BE49-F238E27FC236}">
                <a16:creationId xmlns:a16="http://schemas.microsoft.com/office/drawing/2014/main" id="{AA0A0F89-87C7-3A28-A603-D66919DE8E9A}"/>
              </a:ext>
            </a:extLst>
          </p:cNvPr>
          <p:cNvSpPr>
            <a:spLocks noGrp="1"/>
          </p:cNvSpPr>
          <p:nvPr>
            <p:ph type="sldNum" sz="quarter" idx="5"/>
          </p:nvPr>
        </p:nvSpPr>
        <p:spPr/>
        <p:txBody>
          <a:bodyPr/>
          <a:lstStyle/>
          <a:p>
            <a:fld id="{65D19866-B1DB-CF4C-94ED-FA9DEEF940D7}" type="slidenum">
              <a:rPr lang="en-US" smtClean="0"/>
              <a:t>33</a:t>
            </a:fld>
            <a:endParaRPr lang="en-US"/>
          </a:p>
        </p:txBody>
      </p:sp>
    </p:spTree>
    <p:extLst>
      <p:ext uri="{BB962C8B-B14F-4D97-AF65-F5344CB8AC3E}">
        <p14:creationId xmlns:p14="http://schemas.microsoft.com/office/powerpoint/2010/main" val="37139401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8B650-CD82-C50F-C43F-F1941719C4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ADB5DB-FDCE-FC7D-2CEF-8CB7857F85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4913EB-4703-3A05-3044-CC2182FD4080}"/>
              </a:ext>
            </a:extLst>
          </p:cNvPr>
          <p:cNvSpPr>
            <a:spLocks noGrp="1"/>
          </p:cNvSpPr>
          <p:nvPr>
            <p:ph type="body" idx="1"/>
          </p:nvPr>
        </p:nvSpPr>
        <p:spPr/>
        <p:txBody>
          <a:bodyPr/>
          <a:lstStyle/>
          <a:p>
            <a:pPr fontAlgn="base"/>
            <a:r>
              <a:rPr lang="en-CA" sz="1200" b="1" i="0" u="none" strike="noStrike" kern="1200" dirty="0">
                <a:solidFill>
                  <a:schemeClr val="tx1"/>
                </a:solidFill>
                <a:effectLst/>
                <a:latin typeface="+mn-lt"/>
                <a:ea typeface="+mn-ea"/>
                <a:cs typeface="+mn-cs"/>
              </a:rPr>
              <a:t>3.04 Avoiding Harm</a:t>
            </a:r>
            <a:br>
              <a:rPr lang="en-CA" sz="1200" b="0" i="0" u="none" strike="noStrike" kern="1200" dirty="0">
                <a:solidFill>
                  <a:schemeClr val="tx1"/>
                </a:solidFill>
                <a:effectLst/>
                <a:latin typeface="+mn-lt"/>
                <a:ea typeface="+mn-ea"/>
                <a:cs typeface="+mn-cs"/>
              </a:rPr>
            </a:br>
            <a:r>
              <a:rPr lang="en-CA" sz="1200" b="0" i="0" u="none" strike="noStrike" kern="1200" dirty="0">
                <a:solidFill>
                  <a:schemeClr val="tx1"/>
                </a:solidFill>
                <a:effectLst/>
                <a:latin typeface="+mn-lt"/>
                <a:ea typeface="+mn-ea"/>
                <a:cs typeface="+mn-cs"/>
              </a:rPr>
              <a:t>(a) Psychologists take reasonable steps to avoid harming their clients/patients, students, supervisees, research participants, organizational clients, and others with whom they work, and to minimize harm where it is foreseeable and unavoidable. </a:t>
            </a:r>
          </a:p>
          <a:p>
            <a:pPr fontAlgn="base"/>
            <a:r>
              <a:rPr lang="en-CA" sz="1200" b="0" i="0" u="none" strike="noStrike" kern="1200" dirty="0">
                <a:solidFill>
                  <a:schemeClr val="tx1"/>
                </a:solidFill>
                <a:effectLst/>
                <a:latin typeface="+mn-lt"/>
                <a:ea typeface="+mn-ea"/>
                <a:cs typeface="+mn-cs"/>
              </a:rPr>
              <a:t>(b) Psychologists do not participate in, facilitate, assist, or otherwise engage in torture, defined as any act by which severe pain or suffering, whether physical or mental, is intentionally inflicted on a person, or in any other cruel, inhuman, or degrading behavior that violates 3.04(a).</a:t>
            </a:r>
          </a:p>
          <a:p>
            <a:endParaRPr lang="en-US" dirty="0"/>
          </a:p>
        </p:txBody>
      </p:sp>
      <p:sp>
        <p:nvSpPr>
          <p:cNvPr id="4" name="Slide Number Placeholder 3">
            <a:extLst>
              <a:ext uri="{FF2B5EF4-FFF2-40B4-BE49-F238E27FC236}">
                <a16:creationId xmlns:a16="http://schemas.microsoft.com/office/drawing/2014/main" id="{B11CBFD8-501B-DC83-5AE8-DEEA9736999C}"/>
              </a:ext>
            </a:extLst>
          </p:cNvPr>
          <p:cNvSpPr>
            <a:spLocks noGrp="1"/>
          </p:cNvSpPr>
          <p:nvPr>
            <p:ph type="sldNum" sz="quarter" idx="5"/>
          </p:nvPr>
        </p:nvSpPr>
        <p:spPr/>
        <p:txBody>
          <a:bodyPr/>
          <a:lstStyle/>
          <a:p>
            <a:fld id="{65D19866-B1DB-CF4C-94ED-FA9DEEF940D7}" type="slidenum">
              <a:rPr lang="en-US" smtClean="0"/>
              <a:t>34</a:t>
            </a:fld>
            <a:endParaRPr lang="en-US"/>
          </a:p>
        </p:txBody>
      </p:sp>
    </p:spTree>
    <p:extLst>
      <p:ext uri="{BB962C8B-B14F-4D97-AF65-F5344CB8AC3E}">
        <p14:creationId xmlns:p14="http://schemas.microsoft.com/office/powerpoint/2010/main" val="42046581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DCAF2-8A1E-7553-2879-8D49B177AC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AE0E5F-89D6-4C10-1A36-359CF768E6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A91A9D-250B-7ECF-5CF8-E41A22459CDE}"/>
              </a:ext>
            </a:extLst>
          </p:cNvPr>
          <p:cNvSpPr>
            <a:spLocks noGrp="1"/>
          </p:cNvSpPr>
          <p:nvPr>
            <p:ph type="body" idx="1"/>
          </p:nvPr>
        </p:nvSpPr>
        <p:spPr/>
        <p:txBody>
          <a:bodyPr/>
          <a:lstStyle/>
          <a:p>
            <a:pPr fontAlgn="base"/>
            <a:r>
              <a:rPr lang="en-CA" sz="1200" b="1" i="0" u="none" strike="noStrike" kern="1200" dirty="0">
                <a:solidFill>
                  <a:schemeClr val="tx1"/>
                </a:solidFill>
                <a:effectLst/>
                <a:latin typeface="+mn-lt"/>
                <a:ea typeface="+mn-ea"/>
                <a:cs typeface="+mn-cs"/>
              </a:rPr>
              <a:t>3.10 Informed Consent</a:t>
            </a:r>
            <a:br>
              <a:rPr lang="en-CA" sz="1200" b="0" i="0" u="none" strike="noStrike" kern="1200" dirty="0">
                <a:solidFill>
                  <a:schemeClr val="tx1"/>
                </a:solidFill>
                <a:effectLst/>
                <a:latin typeface="+mn-lt"/>
                <a:ea typeface="+mn-ea"/>
                <a:cs typeface="+mn-cs"/>
              </a:rPr>
            </a:br>
            <a:r>
              <a:rPr lang="en-CA" sz="1200" b="0" i="0" u="none" strike="noStrike" kern="1200" dirty="0">
                <a:solidFill>
                  <a:schemeClr val="tx1"/>
                </a:solidFill>
                <a:effectLst/>
                <a:latin typeface="+mn-lt"/>
                <a:ea typeface="+mn-ea"/>
                <a:cs typeface="+mn-cs"/>
              </a:rPr>
              <a:t>(a) When psychologists conduct research or provide assessment, therapy, counseling, or consulting services in person or via electronic transmission or other forms of communication, they obtain the informed consent of the individual or individuals using language that is reasonably understandable to that person or persons except when conducting such activities without consent is mandated by law or governmental regulation or as otherwise provided in this Ethics Code. (See also Standards </a:t>
            </a:r>
            <a:r>
              <a:rPr lang="en-CA" sz="1200" b="0" i="0" u="sng" strike="noStrike" kern="1200" dirty="0">
                <a:solidFill>
                  <a:schemeClr val="tx1"/>
                </a:solidFill>
                <a:effectLst/>
                <a:latin typeface="+mn-lt"/>
                <a:ea typeface="+mn-ea"/>
                <a:cs typeface="+mn-cs"/>
                <a:hlinkClick r:id="rId3"/>
              </a:rPr>
              <a:t>8.02, Informed Consent to Research</a:t>
            </a:r>
            <a:r>
              <a:rPr lang="en-CA" sz="1200" b="0" i="0" u="none" strike="noStrike" kern="1200" dirty="0">
                <a:solidFill>
                  <a:schemeClr val="tx1"/>
                </a:solidFill>
                <a:effectLst/>
                <a:latin typeface="+mn-lt"/>
                <a:ea typeface="+mn-ea"/>
                <a:cs typeface="+mn-cs"/>
              </a:rPr>
              <a:t> ; </a:t>
            </a:r>
            <a:r>
              <a:rPr lang="en-CA" sz="1200" b="0" i="0" u="sng" strike="noStrike" kern="1200" dirty="0">
                <a:solidFill>
                  <a:schemeClr val="tx1"/>
                </a:solidFill>
                <a:effectLst/>
                <a:latin typeface="+mn-lt"/>
                <a:ea typeface="+mn-ea"/>
                <a:cs typeface="+mn-cs"/>
                <a:hlinkClick r:id="rId4"/>
              </a:rPr>
              <a:t>9.03, Informed Consent in Assessments</a:t>
            </a:r>
            <a:r>
              <a:rPr lang="en-CA" sz="1200" b="0" i="0" u="none" strike="noStrike" kern="1200" dirty="0">
                <a:solidFill>
                  <a:schemeClr val="tx1"/>
                </a:solidFill>
                <a:effectLst/>
                <a:latin typeface="+mn-lt"/>
                <a:ea typeface="+mn-ea"/>
                <a:cs typeface="+mn-cs"/>
              </a:rPr>
              <a:t> ; and </a:t>
            </a:r>
            <a:r>
              <a:rPr lang="en-CA" sz="1200" b="0" i="0" u="sng" strike="noStrike" kern="1200" dirty="0">
                <a:solidFill>
                  <a:schemeClr val="tx1"/>
                </a:solidFill>
                <a:effectLst/>
                <a:latin typeface="+mn-lt"/>
                <a:ea typeface="+mn-ea"/>
                <a:cs typeface="+mn-cs"/>
                <a:hlinkClick r:id="rId5"/>
              </a:rPr>
              <a:t>10.01, Informed Consent to Therapy</a:t>
            </a:r>
            <a:r>
              <a:rPr lang="en-CA" sz="1200" b="0" i="0" u="none" strike="noStrike" kern="1200" dirty="0">
                <a:solidFill>
                  <a:schemeClr val="tx1"/>
                </a:solidFill>
                <a:effectLst/>
                <a:latin typeface="+mn-lt"/>
                <a:ea typeface="+mn-ea"/>
                <a:cs typeface="+mn-cs"/>
              </a:rPr>
              <a:t>.)</a:t>
            </a:r>
          </a:p>
          <a:p>
            <a:pPr fontAlgn="base"/>
            <a:r>
              <a:rPr lang="en-CA" sz="1200" b="0" i="0" u="none" strike="noStrike" kern="1200" dirty="0">
                <a:solidFill>
                  <a:schemeClr val="tx1"/>
                </a:solidFill>
                <a:effectLst/>
                <a:latin typeface="+mn-lt"/>
                <a:ea typeface="+mn-ea"/>
                <a:cs typeface="+mn-cs"/>
              </a:rPr>
              <a:t>(b) For persons who are legally incapable of giving informed consent, psychologists nevertheless (1) provide an appropriate explanation, (2) seek the individual's assent, (3) consider such persons' preferences and best interests, and (4) obtain appropriate permission from a legally authorized person, if such substitute consent is permitted or required by law. When consent by a legally authorized person is not permitted or required by law, psychologists take reasonable steps to protect the individual's rights and welfare.</a:t>
            </a:r>
          </a:p>
          <a:p>
            <a:pPr fontAlgn="base"/>
            <a:r>
              <a:rPr lang="en-CA" sz="1200" b="0" i="0" u="none" strike="noStrike" kern="1200" dirty="0">
                <a:solidFill>
                  <a:schemeClr val="tx1"/>
                </a:solidFill>
                <a:effectLst/>
                <a:latin typeface="+mn-lt"/>
                <a:ea typeface="+mn-ea"/>
                <a:cs typeface="+mn-cs"/>
              </a:rPr>
              <a:t>(c) When psychological services are court ordered or otherwise mandated, psychologists inform the individual of the nature of the anticipated services, including whether the services are court ordered or mandated and any limits of confidentiality, before proceeding.</a:t>
            </a:r>
          </a:p>
          <a:p>
            <a:pPr fontAlgn="base"/>
            <a:r>
              <a:rPr lang="en-CA" sz="1200" b="0" i="0" u="none" strike="noStrike" kern="1200" dirty="0">
                <a:solidFill>
                  <a:schemeClr val="tx1"/>
                </a:solidFill>
                <a:effectLst/>
                <a:latin typeface="+mn-lt"/>
                <a:ea typeface="+mn-ea"/>
                <a:cs typeface="+mn-cs"/>
              </a:rPr>
              <a:t>(d) Psychologists appropriately document written or oral consent, permission, and assent. (See also Standards </a:t>
            </a:r>
            <a:r>
              <a:rPr lang="en-CA" sz="1200" b="0" i="0" u="sng" strike="noStrike" kern="1200" dirty="0">
                <a:solidFill>
                  <a:schemeClr val="tx1"/>
                </a:solidFill>
                <a:effectLst/>
                <a:latin typeface="+mn-lt"/>
                <a:ea typeface="+mn-ea"/>
                <a:cs typeface="+mn-cs"/>
                <a:hlinkClick r:id="rId3"/>
              </a:rPr>
              <a:t>8.02, Informed Consent to Research</a:t>
            </a:r>
            <a:r>
              <a:rPr lang="en-CA" sz="1200" b="0" i="0" u="none" strike="noStrike" kern="1200" dirty="0">
                <a:solidFill>
                  <a:schemeClr val="tx1"/>
                </a:solidFill>
                <a:effectLst/>
                <a:latin typeface="+mn-lt"/>
                <a:ea typeface="+mn-ea"/>
                <a:cs typeface="+mn-cs"/>
              </a:rPr>
              <a:t> ; </a:t>
            </a:r>
            <a:r>
              <a:rPr lang="en-CA" sz="1200" b="0" i="0" u="sng" strike="noStrike" kern="1200" dirty="0">
                <a:solidFill>
                  <a:schemeClr val="tx1"/>
                </a:solidFill>
                <a:effectLst/>
                <a:latin typeface="+mn-lt"/>
                <a:ea typeface="+mn-ea"/>
                <a:cs typeface="+mn-cs"/>
                <a:hlinkClick r:id="rId4"/>
              </a:rPr>
              <a:t>9.03, Informed Consent in Assessments</a:t>
            </a:r>
            <a:r>
              <a:rPr lang="en-CA" sz="1200" b="0" i="0" u="none" strike="noStrike" kern="1200" dirty="0">
                <a:solidFill>
                  <a:schemeClr val="tx1"/>
                </a:solidFill>
                <a:effectLst/>
                <a:latin typeface="+mn-lt"/>
                <a:ea typeface="+mn-ea"/>
                <a:cs typeface="+mn-cs"/>
              </a:rPr>
              <a:t> ; and </a:t>
            </a:r>
            <a:r>
              <a:rPr lang="en-CA" sz="1200" b="0" i="0" u="sng" strike="noStrike" kern="1200" dirty="0">
                <a:solidFill>
                  <a:schemeClr val="tx1"/>
                </a:solidFill>
                <a:effectLst/>
                <a:latin typeface="+mn-lt"/>
                <a:ea typeface="+mn-ea"/>
                <a:cs typeface="+mn-cs"/>
                <a:hlinkClick r:id="rId5"/>
              </a:rPr>
              <a:t>10.01, Informed Consent to Therapy</a:t>
            </a:r>
            <a:r>
              <a:rPr lang="en-CA" sz="1200" b="0" i="0" u="none" strike="noStrike" kern="1200" dirty="0">
                <a:solidFill>
                  <a:schemeClr val="tx1"/>
                </a:solidFill>
                <a:effectLst/>
                <a:latin typeface="+mn-lt"/>
                <a:ea typeface="+mn-ea"/>
                <a:cs typeface="+mn-cs"/>
              </a:rPr>
              <a:t>.)</a:t>
            </a:r>
          </a:p>
          <a:p>
            <a:endParaRPr lang="en-US" dirty="0"/>
          </a:p>
        </p:txBody>
      </p:sp>
      <p:sp>
        <p:nvSpPr>
          <p:cNvPr id="4" name="Slide Number Placeholder 3">
            <a:extLst>
              <a:ext uri="{FF2B5EF4-FFF2-40B4-BE49-F238E27FC236}">
                <a16:creationId xmlns:a16="http://schemas.microsoft.com/office/drawing/2014/main" id="{976234F8-35A0-E214-A605-6A0F4B3149F8}"/>
              </a:ext>
            </a:extLst>
          </p:cNvPr>
          <p:cNvSpPr>
            <a:spLocks noGrp="1"/>
          </p:cNvSpPr>
          <p:nvPr>
            <p:ph type="sldNum" sz="quarter" idx="5"/>
          </p:nvPr>
        </p:nvSpPr>
        <p:spPr/>
        <p:txBody>
          <a:bodyPr/>
          <a:lstStyle/>
          <a:p>
            <a:fld id="{65D19866-B1DB-CF4C-94ED-FA9DEEF940D7}" type="slidenum">
              <a:rPr lang="en-US" smtClean="0"/>
              <a:t>35</a:t>
            </a:fld>
            <a:endParaRPr lang="en-US"/>
          </a:p>
        </p:txBody>
      </p:sp>
    </p:spTree>
    <p:extLst>
      <p:ext uri="{BB962C8B-B14F-4D97-AF65-F5344CB8AC3E}">
        <p14:creationId xmlns:p14="http://schemas.microsoft.com/office/powerpoint/2010/main" val="25083457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5DEE6-978E-381C-C06F-FD5AA0E022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43A7B8-2F3B-5570-5FD0-A07F6F787A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36289A-E115-8089-5B68-E9E185D8384E}"/>
              </a:ext>
            </a:extLst>
          </p:cNvPr>
          <p:cNvSpPr>
            <a:spLocks noGrp="1"/>
          </p:cNvSpPr>
          <p:nvPr>
            <p:ph type="body" idx="1"/>
          </p:nvPr>
        </p:nvSpPr>
        <p:spPr/>
        <p:txBody>
          <a:bodyPr/>
          <a:lstStyle/>
          <a:p>
            <a:r>
              <a:rPr lang="en-US" b="1" dirty="0"/>
              <a:t>Relevance to PCL Assessments:</a:t>
            </a:r>
          </a:p>
          <a:p>
            <a:endParaRPr lang="en-US" dirty="0"/>
          </a:p>
          <a:p>
            <a:r>
              <a:rPr lang="en-US" dirty="0"/>
              <a:t>Because these evaluations often entail harm (e.g., harsher sentencing) and lack personal benefit, genuine informed consent is rarely achievable.</a:t>
            </a:r>
          </a:p>
          <a:p>
            <a:endParaRPr lang="en-US" dirty="0"/>
          </a:p>
          <a:p>
            <a:r>
              <a:rPr lang="en-US" dirty="0"/>
              <a:t>In legally mandated cases, psychologists must still ensure their actions align with ethical obligations — or refuse participation if autonomy cannot be respected.</a:t>
            </a:r>
          </a:p>
          <a:p>
            <a:endParaRPr lang="en-US" dirty="0"/>
          </a:p>
          <a:p>
            <a:endParaRPr lang="en-US" dirty="0"/>
          </a:p>
        </p:txBody>
      </p:sp>
      <p:sp>
        <p:nvSpPr>
          <p:cNvPr id="4" name="Slide Number Placeholder 3">
            <a:extLst>
              <a:ext uri="{FF2B5EF4-FFF2-40B4-BE49-F238E27FC236}">
                <a16:creationId xmlns:a16="http://schemas.microsoft.com/office/drawing/2014/main" id="{F5A492FD-3BC2-FB07-25B6-712F2EEC721B}"/>
              </a:ext>
            </a:extLst>
          </p:cNvPr>
          <p:cNvSpPr>
            <a:spLocks noGrp="1"/>
          </p:cNvSpPr>
          <p:nvPr>
            <p:ph type="sldNum" sz="quarter" idx="5"/>
          </p:nvPr>
        </p:nvSpPr>
        <p:spPr/>
        <p:txBody>
          <a:bodyPr/>
          <a:lstStyle/>
          <a:p>
            <a:fld id="{65D19866-B1DB-CF4C-94ED-FA9DEEF940D7}" type="slidenum">
              <a:rPr lang="en-US" smtClean="0"/>
              <a:t>36</a:t>
            </a:fld>
            <a:endParaRPr lang="en-US"/>
          </a:p>
        </p:txBody>
      </p:sp>
    </p:spTree>
    <p:extLst>
      <p:ext uri="{BB962C8B-B14F-4D97-AF65-F5344CB8AC3E}">
        <p14:creationId xmlns:p14="http://schemas.microsoft.com/office/powerpoint/2010/main" val="3631509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58694-CDDF-EF0B-2864-E0A0FC1600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05F72F-8818-BFB1-0E07-9D5F40A887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9B296F-DDF6-35E9-5ABC-B36128F65A7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46E7262-B6F0-346A-8B81-A36BE4A9B07A}"/>
              </a:ext>
            </a:extLst>
          </p:cNvPr>
          <p:cNvSpPr>
            <a:spLocks noGrp="1"/>
          </p:cNvSpPr>
          <p:nvPr>
            <p:ph type="sldNum" sz="quarter" idx="5"/>
          </p:nvPr>
        </p:nvSpPr>
        <p:spPr/>
        <p:txBody>
          <a:bodyPr/>
          <a:lstStyle/>
          <a:p>
            <a:fld id="{65D19866-B1DB-CF4C-94ED-FA9DEEF940D7}" type="slidenum">
              <a:rPr lang="en-US" smtClean="0"/>
              <a:t>7</a:t>
            </a:fld>
            <a:endParaRPr lang="en-US"/>
          </a:p>
        </p:txBody>
      </p:sp>
    </p:spTree>
    <p:extLst>
      <p:ext uri="{BB962C8B-B14F-4D97-AF65-F5344CB8AC3E}">
        <p14:creationId xmlns:p14="http://schemas.microsoft.com/office/powerpoint/2010/main" val="23263252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B5440-D57B-89F2-18A1-7BEC207986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E9FE41-8B75-2D29-234E-035F005526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E77972-5ABF-D81D-A70A-840C7144A054}"/>
              </a:ext>
            </a:extLst>
          </p:cNvPr>
          <p:cNvSpPr>
            <a:spLocks noGrp="1"/>
          </p:cNvSpPr>
          <p:nvPr>
            <p:ph type="body" idx="1"/>
          </p:nvPr>
        </p:nvSpPr>
        <p:spPr/>
        <p:txBody>
          <a:bodyPr/>
          <a:lstStyle/>
          <a:p>
            <a:r>
              <a:rPr lang="en-CA" sz="1200" b="1" i="0" u="none" strike="noStrike" kern="1200" dirty="0">
                <a:solidFill>
                  <a:schemeClr val="tx1"/>
                </a:solidFill>
                <a:effectLst/>
                <a:latin typeface="+mn-lt"/>
                <a:ea typeface="+mn-ea"/>
                <a:cs typeface="+mn-cs"/>
              </a:rPr>
              <a:t>3.01 Unfair Discrimination</a:t>
            </a:r>
            <a:br>
              <a:rPr lang="en-CA" sz="1200" b="1" i="0" u="none" strike="noStrike" kern="1200" dirty="0">
                <a:solidFill>
                  <a:schemeClr val="tx1"/>
                </a:solidFill>
                <a:effectLst/>
                <a:latin typeface="+mn-lt"/>
                <a:ea typeface="+mn-ea"/>
                <a:cs typeface="+mn-cs"/>
              </a:rPr>
            </a:br>
            <a:r>
              <a:rPr lang="en-CA" sz="1200" b="0" i="0" u="none" strike="noStrike" kern="1200" dirty="0">
                <a:solidFill>
                  <a:schemeClr val="tx1"/>
                </a:solidFill>
                <a:effectLst/>
                <a:latin typeface="+mn-lt"/>
                <a:ea typeface="+mn-ea"/>
                <a:cs typeface="+mn-cs"/>
              </a:rPr>
              <a:t>In their work-related activities, psychologists do not engage in unfair discrimination based on age, gender, gender identity, race, ethnicity, culture, national origin, religion, sexual orientation, disability, socioeconomic status, or any basis proscribed by law.</a:t>
            </a:r>
            <a:br>
              <a:rPr lang="en-CA" sz="1200" b="0" i="0" u="none" strike="noStrike" kern="1200" dirty="0">
                <a:solidFill>
                  <a:schemeClr val="tx1"/>
                </a:solidFill>
                <a:effectLst/>
                <a:latin typeface="+mn-lt"/>
                <a:ea typeface="+mn-ea"/>
                <a:cs typeface="+mn-cs"/>
              </a:rPr>
            </a:br>
            <a:endParaRPr lang="en-CA" sz="1200" b="0" i="0" u="none" strike="noStrike" kern="1200" dirty="0">
              <a:solidFill>
                <a:schemeClr val="tx1"/>
              </a:solidFill>
              <a:effectLst/>
              <a:latin typeface="+mn-lt"/>
              <a:ea typeface="+mn-ea"/>
              <a:cs typeface="+mn-cs"/>
            </a:endParaRPr>
          </a:p>
          <a:p>
            <a:pPr fontAlgn="base"/>
            <a:r>
              <a:rPr lang="en-CA" sz="1200" b="1" i="0" u="none" strike="noStrike" kern="1200" dirty="0">
                <a:solidFill>
                  <a:schemeClr val="tx1"/>
                </a:solidFill>
                <a:effectLst/>
                <a:latin typeface="+mn-lt"/>
                <a:ea typeface="+mn-ea"/>
                <a:cs typeface="+mn-cs"/>
              </a:rPr>
              <a:t>9.02 Use of Assessments</a:t>
            </a:r>
            <a:br>
              <a:rPr lang="en-CA" sz="1200" b="1" i="0" u="none" strike="noStrike" kern="1200" dirty="0">
                <a:solidFill>
                  <a:schemeClr val="tx1"/>
                </a:solidFill>
                <a:effectLst/>
                <a:latin typeface="+mn-lt"/>
                <a:ea typeface="+mn-ea"/>
                <a:cs typeface="+mn-cs"/>
              </a:rPr>
            </a:br>
            <a:r>
              <a:rPr lang="en-CA" sz="1200" b="0" i="0" u="none" strike="noStrike" kern="1200" dirty="0">
                <a:solidFill>
                  <a:schemeClr val="tx1"/>
                </a:solidFill>
                <a:effectLst/>
                <a:latin typeface="+mn-lt"/>
                <a:ea typeface="+mn-ea"/>
                <a:cs typeface="+mn-cs"/>
              </a:rPr>
              <a:t>(a) Psychologists administer, adapt, score, interpret, or use assessment techniques, interviews, tests, or instruments in a manner and for purposes that are appropriate in light of the research on or evidence of the usefulness and proper application of the techniques.</a:t>
            </a:r>
          </a:p>
          <a:p>
            <a:pPr fontAlgn="base"/>
            <a:r>
              <a:rPr lang="en-CA" sz="1200" b="0" i="0" u="none" strike="noStrike" kern="1200" dirty="0">
                <a:solidFill>
                  <a:schemeClr val="tx1"/>
                </a:solidFill>
                <a:effectLst/>
                <a:latin typeface="+mn-lt"/>
                <a:ea typeface="+mn-ea"/>
                <a:cs typeface="+mn-cs"/>
              </a:rPr>
              <a:t>(b) Psychologists use assessment instruments whose validity and reliability have been established for use with members of the population tested. When such validity or reliability has not been established, psychologists describe the strengths and limitations of test results and interpretation.</a:t>
            </a:r>
          </a:p>
          <a:p>
            <a:pPr fontAlgn="base"/>
            <a:r>
              <a:rPr lang="en-CA" sz="1200" b="0" i="0" u="none" strike="noStrike" kern="1200" dirty="0">
                <a:solidFill>
                  <a:schemeClr val="tx1"/>
                </a:solidFill>
                <a:effectLst/>
                <a:latin typeface="+mn-lt"/>
                <a:ea typeface="+mn-ea"/>
                <a:cs typeface="+mn-cs"/>
              </a:rPr>
              <a:t>(c) Psychologists use assessment methods that are appropriate to an individual's language preference and competence, unless the use of an alternative language is relevant to the assessment issues.</a:t>
            </a:r>
          </a:p>
          <a:p>
            <a:endParaRPr lang="en-US" dirty="0"/>
          </a:p>
        </p:txBody>
      </p:sp>
      <p:sp>
        <p:nvSpPr>
          <p:cNvPr id="4" name="Slide Number Placeholder 3">
            <a:extLst>
              <a:ext uri="{FF2B5EF4-FFF2-40B4-BE49-F238E27FC236}">
                <a16:creationId xmlns:a16="http://schemas.microsoft.com/office/drawing/2014/main" id="{BFC4BC28-2684-C503-B463-8D8BE37D4B7B}"/>
              </a:ext>
            </a:extLst>
          </p:cNvPr>
          <p:cNvSpPr>
            <a:spLocks noGrp="1"/>
          </p:cNvSpPr>
          <p:nvPr>
            <p:ph type="sldNum" sz="quarter" idx="5"/>
          </p:nvPr>
        </p:nvSpPr>
        <p:spPr/>
        <p:txBody>
          <a:bodyPr/>
          <a:lstStyle/>
          <a:p>
            <a:fld id="{65D19866-B1DB-CF4C-94ED-FA9DEEF940D7}" type="slidenum">
              <a:rPr lang="en-US" smtClean="0"/>
              <a:t>37</a:t>
            </a:fld>
            <a:endParaRPr lang="en-US"/>
          </a:p>
        </p:txBody>
      </p:sp>
    </p:spTree>
    <p:extLst>
      <p:ext uri="{BB962C8B-B14F-4D97-AF65-F5344CB8AC3E}">
        <p14:creationId xmlns:p14="http://schemas.microsoft.com/office/powerpoint/2010/main" val="17154707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19866-B1DB-CF4C-94ED-FA9DEEF940D7}" type="slidenum">
              <a:rPr lang="en-US" smtClean="0"/>
              <a:t>38</a:t>
            </a:fld>
            <a:endParaRPr lang="en-US"/>
          </a:p>
        </p:txBody>
      </p:sp>
    </p:spTree>
    <p:extLst>
      <p:ext uri="{BB962C8B-B14F-4D97-AF65-F5344CB8AC3E}">
        <p14:creationId xmlns:p14="http://schemas.microsoft.com/office/powerpoint/2010/main" val="9147811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D31EC-E9C2-6749-F4C9-61235BD1DD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0BA1DF-15EF-82FF-7574-FB4444C9B29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35BE472-FF01-917C-A29D-F43843B969E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8D66338-6E9B-AB3D-1C73-154A7BAB6D31}"/>
              </a:ext>
            </a:extLst>
          </p:cNvPr>
          <p:cNvSpPr>
            <a:spLocks noGrp="1"/>
          </p:cNvSpPr>
          <p:nvPr>
            <p:ph type="sldNum" sz="quarter" idx="5"/>
          </p:nvPr>
        </p:nvSpPr>
        <p:spPr/>
        <p:txBody>
          <a:bodyPr/>
          <a:lstStyle/>
          <a:p>
            <a:fld id="{65D19866-B1DB-CF4C-94ED-FA9DEEF940D7}" type="slidenum">
              <a:rPr lang="en-US" smtClean="0"/>
              <a:t>39</a:t>
            </a:fld>
            <a:endParaRPr lang="en-US"/>
          </a:p>
        </p:txBody>
      </p:sp>
    </p:spTree>
    <p:extLst>
      <p:ext uri="{BB962C8B-B14F-4D97-AF65-F5344CB8AC3E}">
        <p14:creationId xmlns:p14="http://schemas.microsoft.com/office/powerpoint/2010/main" val="26974944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F63B7-CF32-3CE0-A317-D7DD94D1CB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0C05C5-13ED-53AD-BDE3-914B76C8F83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3349CCF-F048-76DF-B351-851F68B00EB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A4CEBAB-190E-AF92-7DCA-548F8706EAE3}"/>
              </a:ext>
            </a:extLst>
          </p:cNvPr>
          <p:cNvSpPr>
            <a:spLocks noGrp="1"/>
          </p:cNvSpPr>
          <p:nvPr>
            <p:ph type="sldNum" sz="quarter" idx="5"/>
          </p:nvPr>
        </p:nvSpPr>
        <p:spPr/>
        <p:txBody>
          <a:bodyPr/>
          <a:lstStyle/>
          <a:p>
            <a:fld id="{65D19866-B1DB-CF4C-94ED-FA9DEEF940D7}" type="slidenum">
              <a:rPr lang="en-US" smtClean="0"/>
              <a:t>40</a:t>
            </a:fld>
            <a:endParaRPr lang="en-US"/>
          </a:p>
        </p:txBody>
      </p:sp>
    </p:spTree>
    <p:extLst>
      <p:ext uri="{BB962C8B-B14F-4D97-AF65-F5344CB8AC3E}">
        <p14:creationId xmlns:p14="http://schemas.microsoft.com/office/powerpoint/2010/main" val="9723585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0470D-AC61-F7D4-D1EE-DBB9D1984A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B5E3B4-37BB-1326-6FA5-8C2C6748BC5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27DE695-086C-CAAA-A147-A9C50FF015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F72D878-2DFB-0C94-3235-299006EFE4CD}"/>
              </a:ext>
            </a:extLst>
          </p:cNvPr>
          <p:cNvSpPr>
            <a:spLocks noGrp="1"/>
          </p:cNvSpPr>
          <p:nvPr>
            <p:ph type="sldNum" sz="quarter" idx="5"/>
          </p:nvPr>
        </p:nvSpPr>
        <p:spPr/>
        <p:txBody>
          <a:bodyPr/>
          <a:lstStyle/>
          <a:p>
            <a:fld id="{65D19866-B1DB-CF4C-94ED-FA9DEEF940D7}" type="slidenum">
              <a:rPr lang="en-US" smtClean="0"/>
              <a:t>41</a:t>
            </a:fld>
            <a:endParaRPr lang="en-US"/>
          </a:p>
        </p:txBody>
      </p:sp>
    </p:spTree>
    <p:extLst>
      <p:ext uri="{BB962C8B-B14F-4D97-AF65-F5344CB8AC3E}">
        <p14:creationId xmlns:p14="http://schemas.microsoft.com/office/powerpoint/2010/main" val="29400700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AE185-5987-1277-584F-321B1C21B9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3C3C37-A6F6-E3E1-2C52-3E13D55301C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83EDA16-0C7B-23C7-7DC3-3C47CB7A971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517AFA-4FF6-AC87-FFCD-4F63288AE9E1}"/>
              </a:ext>
            </a:extLst>
          </p:cNvPr>
          <p:cNvSpPr>
            <a:spLocks noGrp="1"/>
          </p:cNvSpPr>
          <p:nvPr>
            <p:ph type="sldNum" sz="quarter" idx="5"/>
          </p:nvPr>
        </p:nvSpPr>
        <p:spPr/>
        <p:txBody>
          <a:bodyPr/>
          <a:lstStyle/>
          <a:p>
            <a:fld id="{65D19866-B1DB-CF4C-94ED-FA9DEEF940D7}" type="slidenum">
              <a:rPr lang="en-US" smtClean="0"/>
              <a:t>42</a:t>
            </a:fld>
            <a:endParaRPr lang="en-US"/>
          </a:p>
        </p:txBody>
      </p:sp>
    </p:spTree>
    <p:extLst>
      <p:ext uri="{BB962C8B-B14F-4D97-AF65-F5344CB8AC3E}">
        <p14:creationId xmlns:p14="http://schemas.microsoft.com/office/powerpoint/2010/main" val="13030742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DEFE4-FBB2-7D3E-5896-7A108EF10B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1F7C7C-F07E-876C-412D-AB691617A2E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5675528-EA83-5083-3097-E82D1D9A3EF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199D688-D998-AB8E-DAA0-7A5D94871828}"/>
              </a:ext>
            </a:extLst>
          </p:cNvPr>
          <p:cNvSpPr>
            <a:spLocks noGrp="1"/>
          </p:cNvSpPr>
          <p:nvPr>
            <p:ph type="sldNum" sz="quarter" idx="5"/>
          </p:nvPr>
        </p:nvSpPr>
        <p:spPr/>
        <p:txBody>
          <a:bodyPr/>
          <a:lstStyle/>
          <a:p>
            <a:fld id="{65D19866-B1DB-CF4C-94ED-FA9DEEF940D7}" type="slidenum">
              <a:rPr lang="en-US" smtClean="0"/>
              <a:t>43</a:t>
            </a:fld>
            <a:endParaRPr lang="en-US"/>
          </a:p>
        </p:txBody>
      </p:sp>
    </p:spTree>
    <p:extLst>
      <p:ext uri="{BB962C8B-B14F-4D97-AF65-F5344CB8AC3E}">
        <p14:creationId xmlns:p14="http://schemas.microsoft.com/office/powerpoint/2010/main" val="8461597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19866-B1DB-CF4C-94ED-FA9DEEF940D7}" type="slidenum">
              <a:rPr lang="en-US" smtClean="0"/>
              <a:t>44</a:t>
            </a:fld>
            <a:endParaRPr lang="en-US"/>
          </a:p>
        </p:txBody>
      </p:sp>
    </p:spTree>
    <p:extLst>
      <p:ext uri="{BB962C8B-B14F-4D97-AF65-F5344CB8AC3E}">
        <p14:creationId xmlns:p14="http://schemas.microsoft.com/office/powerpoint/2010/main" val="3150145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19866-B1DB-CF4C-94ED-FA9DEEF940D7}" type="slidenum">
              <a:rPr lang="en-US" smtClean="0"/>
              <a:t>45</a:t>
            </a:fld>
            <a:endParaRPr lang="en-US"/>
          </a:p>
        </p:txBody>
      </p:sp>
    </p:spTree>
    <p:extLst>
      <p:ext uri="{BB962C8B-B14F-4D97-AF65-F5344CB8AC3E}">
        <p14:creationId xmlns:p14="http://schemas.microsoft.com/office/powerpoint/2010/main" val="1265954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765CB-3B89-77E3-5F25-1F8D53D769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F2A5E2-490D-D29E-DA4D-38F489D8DA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8FE159-ED22-91FC-A6F9-B2EE930708F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EA0C79-14D7-AE89-3B42-9DAF12376DE1}"/>
              </a:ext>
            </a:extLst>
          </p:cNvPr>
          <p:cNvSpPr>
            <a:spLocks noGrp="1"/>
          </p:cNvSpPr>
          <p:nvPr>
            <p:ph type="sldNum" sz="quarter" idx="5"/>
          </p:nvPr>
        </p:nvSpPr>
        <p:spPr/>
        <p:txBody>
          <a:bodyPr/>
          <a:lstStyle/>
          <a:p>
            <a:fld id="{65D19866-B1DB-CF4C-94ED-FA9DEEF940D7}" type="slidenum">
              <a:rPr lang="en-US" smtClean="0"/>
              <a:t>8</a:t>
            </a:fld>
            <a:endParaRPr lang="en-US"/>
          </a:p>
        </p:txBody>
      </p:sp>
    </p:spTree>
    <p:extLst>
      <p:ext uri="{BB962C8B-B14F-4D97-AF65-F5344CB8AC3E}">
        <p14:creationId xmlns:p14="http://schemas.microsoft.com/office/powerpoint/2010/main" val="1031633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C9815-A6C9-CDB8-D1C6-8ABEFAA58E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4E4D56-4934-B684-7940-7B2B35AA64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F5D123-8D07-9EF7-BAAB-45FD7C0E165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F560636-20D4-CF30-C747-47D3BD5FC351}"/>
              </a:ext>
            </a:extLst>
          </p:cNvPr>
          <p:cNvSpPr>
            <a:spLocks noGrp="1"/>
          </p:cNvSpPr>
          <p:nvPr>
            <p:ph type="sldNum" sz="quarter" idx="5"/>
          </p:nvPr>
        </p:nvSpPr>
        <p:spPr/>
        <p:txBody>
          <a:bodyPr/>
          <a:lstStyle/>
          <a:p>
            <a:fld id="{65D19866-B1DB-CF4C-94ED-FA9DEEF940D7}" type="slidenum">
              <a:rPr lang="en-US" smtClean="0"/>
              <a:t>9</a:t>
            </a:fld>
            <a:endParaRPr lang="en-US"/>
          </a:p>
        </p:txBody>
      </p:sp>
    </p:spTree>
    <p:extLst>
      <p:ext uri="{BB962C8B-B14F-4D97-AF65-F5344CB8AC3E}">
        <p14:creationId xmlns:p14="http://schemas.microsoft.com/office/powerpoint/2010/main" val="4192503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DD449-B176-9E1B-3D2A-697FEA54E6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B8EAFA-0988-EE5B-8C52-643AB41A72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7D3493-D6DC-A21C-A9D1-9F289FD6C8E2}"/>
              </a:ext>
            </a:extLst>
          </p:cNvPr>
          <p:cNvSpPr>
            <a:spLocks noGrp="1"/>
          </p:cNvSpPr>
          <p:nvPr>
            <p:ph type="body" idx="1"/>
          </p:nvPr>
        </p:nvSpPr>
        <p:spPr/>
        <p:txBody>
          <a:bodyPr/>
          <a:lstStyle/>
          <a:p>
            <a:r>
              <a:rPr lang="en-US" b="1" dirty="0"/>
              <a:t>Nazi Medical Experiments (1939–1945)</a:t>
            </a:r>
          </a:p>
          <a:p>
            <a:r>
              <a:rPr lang="en-US" dirty="0"/>
              <a:t>During the Second World War, Nazi physicians subjected prisoners in concentration camps to non-consensual and often fatal experiments under the pretense of advancing racial science and military medicine. Victims were exposed to freezing conditions, deliberate infection with diseases, sterilization procedures, and toxic substances. These experiments caused immense suffering and were conducted without regard for human dignity or survival.</a:t>
            </a:r>
          </a:p>
          <a:p>
            <a:endParaRPr lang="en-US" dirty="0"/>
          </a:p>
          <a:p>
            <a:r>
              <a:rPr lang="en-US" b="1" dirty="0"/>
              <a:t>Tuskegee Syphilis Study (1932–1972)</a:t>
            </a:r>
          </a:p>
          <a:p>
            <a:r>
              <a:rPr lang="en-US" dirty="0"/>
              <a:t>In the United States, the Tuskegee Study involved hundreds of African American men who were misled into believing they were receiving treatment for syphilis when, in fact, care was deliberately withheld to observe the natural progression of the disease. Even after penicillin became a proven cure, participants were denied access, leading to unnecessary deaths and transmission of the illness to families. The study epitomizes systemic racism and profound violations of medical ethics.</a:t>
            </a:r>
          </a:p>
          <a:p>
            <a:endParaRPr lang="en-US" dirty="0"/>
          </a:p>
          <a:p>
            <a:r>
              <a:rPr lang="en-US" b="1" dirty="0"/>
              <a:t>Unit 731 in Manchuria (1932–1945)</a:t>
            </a:r>
          </a:p>
          <a:p>
            <a:r>
              <a:rPr lang="en-US" dirty="0"/>
              <a:t>In Japanese-occupied Manchuria, Unit 731 operated as a covert biological warfare research facility. Prisoners of war and civilians were subjected to horrific experiments, including deliberate infection with plague, anthrax, and cholera, as well as vivisection without anesthesia. The unit also tested chemical and biological weapons directly on human subjects. These atrocities highlight the destructive potential of science employed in the service of militarism and imperial expansion.</a:t>
            </a:r>
          </a:p>
        </p:txBody>
      </p:sp>
      <p:sp>
        <p:nvSpPr>
          <p:cNvPr id="4" name="Slide Number Placeholder 3">
            <a:extLst>
              <a:ext uri="{FF2B5EF4-FFF2-40B4-BE49-F238E27FC236}">
                <a16:creationId xmlns:a16="http://schemas.microsoft.com/office/drawing/2014/main" id="{8915CE73-9CA7-866E-B3D3-E8AD7C778BF4}"/>
              </a:ext>
            </a:extLst>
          </p:cNvPr>
          <p:cNvSpPr>
            <a:spLocks noGrp="1"/>
          </p:cNvSpPr>
          <p:nvPr>
            <p:ph type="sldNum" sz="quarter" idx="5"/>
          </p:nvPr>
        </p:nvSpPr>
        <p:spPr/>
        <p:txBody>
          <a:bodyPr/>
          <a:lstStyle/>
          <a:p>
            <a:fld id="{65D19866-B1DB-CF4C-94ED-FA9DEEF940D7}" type="slidenum">
              <a:rPr lang="en-US" smtClean="0"/>
              <a:t>10</a:t>
            </a:fld>
            <a:endParaRPr lang="en-US"/>
          </a:p>
        </p:txBody>
      </p:sp>
    </p:spTree>
    <p:extLst>
      <p:ext uri="{BB962C8B-B14F-4D97-AF65-F5344CB8AC3E}">
        <p14:creationId xmlns:p14="http://schemas.microsoft.com/office/powerpoint/2010/main" val="1635916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B4574-8552-E976-AE81-27D7DF8540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A41801-8D04-596F-FD6B-AA92698C4F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062C5F-E4E5-1359-00DE-135EC257833B}"/>
              </a:ext>
            </a:extLst>
          </p:cNvPr>
          <p:cNvSpPr>
            <a:spLocks noGrp="1"/>
          </p:cNvSpPr>
          <p:nvPr>
            <p:ph type="body" idx="1"/>
          </p:nvPr>
        </p:nvSpPr>
        <p:spPr/>
        <p:txBody>
          <a:bodyPr/>
          <a:lstStyle/>
          <a:p>
            <a:r>
              <a:rPr lang="en-US" dirty="0"/>
              <a:t>Participants were lied to; told that they were enrolled in an experimental treatment where in reality they were given placebo. Early into the experiment it became widely known that penicillin could effectively cure syphilis. However, experimenters withheld this treatment.</a:t>
            </a:r>
          </a:p>
        </p:txBody>
      </p:sp>
      <p:sp>
        <p:nvSpPr>
          <p:cNvPr id="4" name="Slide Number Placeholder 3">
            <a:extLst>
              <a:ext uri="{FF2B5EF4-FFF2-40B4-BE49-F238E27FC236}">
                <a16:creationId xmlns:a16="http://schemas.microsoft.com/office/drawing/2014/main" id="{BCD23290-FAD4-0053-E0CC-877C06465C2B}"/>
              </a:ext>
            </a:extLst>
          </p:cNvPr>
          <p:cNvSpPr>
            <a:spLocks noGrp="1"/>
          </p:cNvSpPr>
          <p:nvPr>
            <p:ph type="sldNum" sz="quarter" idx="5"/>
          </p:nvPr>
        </p:nvSpPr>
        <p:spPr/>
        <p:txBody>
          <a:bodyPr/>
          <a:lstStyle/>
          <a:p>
            <a:fld id="{65D19866-B1DB-CF4C-94ED-FA9DEEF940D7}" type="slidenum">
              <a:rPr lang="en-US" smtClean="0"/>
              <a:t>11</a:t>
            </a:fld>
            <a:endParaRPr lang="en-US"/>
          </a:p>
        </p:txBody>
      </p:sp>
    </p:spTree>
    <p:extLst>
      <p:ext uri="{BB962C8B-B14F-4D97-AF65-F5344CB8AC3E}">
        <p14:creationId xmlns:p14="http://schemas.microsoft.com/office/powerpoint/2010/main" val="2024791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727B9-EED2-3B1C-0340-D774ECA325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4AD8E0-B4D1-CCE2-0EA5-67C96BA9B9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EEABA6-96D7-6E2C-820B-A5B8F0A7B326}"/>
              </a:ext>
            </a:extLst>
          </p:cNvPr>
          <p:cNvSpPr>
            <a:spLocks noGrp="1"/>
          </p:cNvSpPr>
          <p:nvPr>
            <p:ph type="body" idx="1"/>
          </p:nvPr>
        </p:nvSpPr>
        <p:spPr/>
        <p:txBody>
          <a:bodyPr/>
          <a:lstStyle/>
          <a:p>
            <a:r>
              <a:rPr lang="en-CA" dirty="0"/>
              <a:t>Lead defendant was </a:t>
            </a:r>
            <a:r>
              <a:rPr lang="en-CA" b="1" dirty="0"/>
              <a:t>Dr. Karl Brandt</a:t>
            </a:r>
            <a:r>
              <a:rPr lang="en-CA" dirty="0"/>
              <a:t>, Adolf Hitler’s personal physician and the Reich Commissioner for Health and Sanitation. </a:t>
            </a:r>
          </a:p>
          <a:p>
            <a:endParaRPr lang="en-CA" b="1" dirty="0"/>
          </a:p>
          <a:p>
            <a:r>
              <a:rPr lang="en-CA" b="1" dirty="0"/>
              <a:t>United States v. Brandt (1946–1947)</a:t>
            </a:r>
            <a:r>
              <a:rPr lang="en-CA" dirty="0"/>
              <a:t>, commonly referred to as the </a:t>
            </a:r>
            <a:r>
              <a:rPr lang="en-CA" i="1" dirty="0"/>
              <a:t>Doctors’ Trial</a:t>
            </a:r>
            <a:r>
              <a:rPr lang="en-CA" dirty="0"/>
              <a:t>, was the first of the twelve subsequent Nuremberg trials conducted by the U.S. military after the Second World War. It prosecuted 23 German physicians and administrators for their roles in organizing and carrying out inhumane medical experiments on concentration camp prisoners and other victims under the Nazi regime. The defendants were charged with war crimes and crimes against humanity, including conducting lethal experiments without consent, performing sterilizations, and developing euthanasia programs. The tribunal resulted in 16 convictions, 7 death sentences, and established legal precedents that directly informed the creation of the </a:t>
            </a:r>
            <a:r>
              <a:rPr lang="en-CA" b="1" dirty="0"/>
              <a:t>Nuremberg Code</a:t>
            </a:r>
            <a:r>
              <a:rPr lang="en-CA" dirty="0"/>
              <a:t>, which emphasized the necessity of voluntary informed consent and the protection of research subjects from unnecessary harm.</a:t>
            </a:r>
            <a:endParaRPr lang="en-US" dirty="0"/>
          </a:p>
        </p:txBody>
      </p:sp>
      <p:sp>
        <p:nvSpPr>
          <p:cNvPr id="4" name="Slide Number Placeholder 3">
            <a:extLst>
              <a:ext uri="{FF2B5EF4-FFF2-40B4-BE49-F238E27FC236}">
                <a16:creationId xmlns:a16="http://schemas.microsoft.com/office/drawing/2014/main" id="{39914845-1F9A-FCAF-4EA3-A2E6A1BDA8BE}"/>
              </a:ext>
            </a:extLst>
          </p:cNvPr>
          <p:cNvSpPr>
            <a:spLocks noGrp="1"/>
          </p:cNvSpPr>
          <p:nvPr>
            <p:ph type="sldNum" sz="quarter" idx="5"/>
          </p:nvPr>
        </p:nvSpPr>
        <p:spPr/>
        <p:txBody>
          <a:bodyPr/>
          <a:lstStyle/>
          <a:p>
            <a:fld id="{65D19866-B1DB-CF4C-94ED-FA9DEEF940D7}" type="slidenum">
              <a:rPr lang="en-US" smtClean="0"/>
              <a:t>12</a:t>
            </a:fld>
            <a:endParaRPr lang="en-US"/>
          </a:p>
        </p:txBody>
      </p:sp>
    </p:spTree>
    <p:extLst>
      <p:ext uri="{BB962C8B-B14F-4D97-AF65-F5344CB8AC3E}">
        <p14:creationId xmlns:p14="http://schemas.microsoft.com/office/powerpoint/2010/main" val="1111432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D750E-7BD5-A474-35A0-35B612E8DD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429E41-BDA0-F9CC-F0A8-B746258A7E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D15F88-41E6-CBDE-45FA-FF07E5142F6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E84A477-F4D8-02AD-4C4C-5BD7292938C4}"/>
              </a:ext>
            </a:extLst>
          </p:cNvPr>
          <p:cNvSpPr>
            <a:spLocks noGrp="1"/>
          </p:cNvSpPr>
          <p:nvPr>
            <p:ph type="sldNum" sz="quarter" idx="5"/>
          </p:nvPr>
        </p:nvSpPr>
        <p:spPr/>
        <p:txBody>
          <a:bodyPr/>
          <a:lstStyle/>
          <a:p>
            <a:fld id="{65D19866-B1DB-CF4C-94ED-FA9DEEF940D7}" type="slidenum">
              <a:rPr lang="en-US" smtClean="0"/>
              <a:t>13</a:t>
            </a:fld>
            <a:endParaRPr lang="en-US"/>
          </a:p>
        </p:txBody>
      </p:sp>
    </p:spTree>
    <p:extLst>
      <p:ext uri="{BB962C8B-B14F-4D97-AF65-F5344CB8AC3E}">
        <p14:creationId xmlns:p14="http://schemas.microsoft.com/office/powerpoint/2010/main" val="2418847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F0A77D8-880D-9A4A-BC2F-BE093F2CCBD3}"/>
              </a:ext>
            </a:extLst>
          </p:cNvPr>
          <p:cNvSpPr>
            <a:spLocks noGrp="1"/>
          </p:cNvSpPr>
          <p:nvPr>
            <p:ph type="subTitle" idx="1"/>
          </p:nvPr>
        </p:nvSpPr>
        <p:spPr>
          <a:xfrm>
            <a:off x="82550" y="1116495"/>
            <a:ext cx="12026900" cy="5604979"/>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729ACF-B9D5-DE4F-9139-B542E5005862}"/>
              </a:ext>
            </a:extLst>
          </p:cNvPr>
          <p:cNvSpPr>
            <a:spLocks noGrp="1"/>
          </p:cNvSpPr>
          <p:nvPr>
            <p:ph type="dt" sz="half" idx="10"/>
          </p:nvPr>
        </p:nvSpPr>
        <p:spPr/>
        <p:txBody>
          <a:bodyPr/>
          <a:lstStyle/>
          <a:p>
            <a:fld id="{A35F186B-76DC-C141-878F-6EDA71454245}" type="datetime1">
              <a:rPr lang="en-CA" smtClean="0"/>
              <a:t>2025-12-10</a:t>
            </a:fld>
            <a:endParaRPr lang="en-US"/>
          </a:p>
        </p:txBody>
      </p:sp>
      <p:sp>
        <p:nvSpPr>
          <p:cNvPr id="5" name="Footer Placeholder 4">
            <a:extLst>
              <a:ext uri="{FF2B5EF4-FFF2-40B4-BE49-F238E27FC236}">
                <a16:creationId xmlns:a16="http://schemas.microsoft.com/office/drawing/2014/main" id="{C6B209AA-FB7A-584B-9549-D2EF922EAB27}"/>
              </a:ext>
            </a:extLst>
          </p:cNvPr>
          <p:cNvSpPr>
            <a:spLocks noGrp="1"/>
          </p:cNvSpPr>
          <p:nvPr>
            <p:ph type="ftr" sz="quarter" idx="11"/>
          </p:nvPr>
        </p:nvSpPr>
        <p:spPr/>
        <p:txBody>
          <a:bodyPr/>
          <a:lstStyle/>
          <a:p>
            <a:endParaRPr lang="en-US"/>
          </a:p>
        </p:txBody>
      </p:sp>
      <p:sp>
        <p:nvSpPr>
          <p:cNvPr id="7" name="Title Placeholder 1">
            <a:extLst>
              <a:ext uri="{FF2B5EF4-FFF2-40B4-BE49-F238E27FC236}">
                <a16:creationId xmlns:a16="http://schemas.microsoft.com/office/drawing/2014/main" id="{B5904B50-9C14-FA41-9011-F5CAE949C5E8}"/>
              </a:ext>
            </a:extLst>
          </p:cNvPr>
          <p:cNvSpPr>
            <a:spLocks noGrp="1"/>
          </p:cNvSpPr>
          <p:nvPr>
            <p:ph type="title"/>
          </p:nvPr>
        </p:nvSpPr>
        <p:spPr>
          <a:xfrm>
            <a:off x="95802" y="463893"/>
            <a:ext cx="12000396" cy="597040"/>
          </a:xfrm>
          <a:prstGeom prst="rect">
            <a:avLst/>
          </a:prstGeom>
        </p:spPr>
        <p:txBody>
          <a:bodyPr vert="horz" lIns="91440" tIns="45720" rIns="91440" bIns="45720" rtlCol="0" anchor="b">
            <a:noAutofit/>
          </a:bodyPr>
          <a:lstStyle/>
          <a:p>
            <a:r>
              <a:rPr lang="en-US"/>
              <a:t>Click to edit Master title style</a:t>
            </a:r>
          </a:p>
        </p:txBody>
      </p:sp>
      <p:sp>
        <p:nvSpPr>
          <p:cNvPr id="2" name="Slide Number Placeholder 5">
            <a:extLst>
              <a:ext uri="{FF2B5EF4-FFF2-40B4-BE49-F238E27FC236}">
                <a16:creationId xmlns:a16="http://schemas.microsoft.com/office/drawing/2014/main" id="{3F716B21-267A-E095-1F2A-D57563CA8A37}"/>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2183283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7CA37-AB29-B943-9C55-07D2F9E512F7}"/>
              </a:ext>
            </a:extLst>
          </p:cNvPr>
          <p:cNvSpPr>
            <a:spLocks noGrp="1"/>
          </p:cNvSpPr>
          <p:nvPr>
            <p:ph type="title"/>
          </p:nvPr>
        </p:nvSpPr>
        <p:spPr>
          <a:xfrm>
            <a:off x="82550" y="109950"/>
            <a:ext cx="12026900" cy="74481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8A33D-79EC-7940-B2A0-E532BEE27A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7D5E20-F049-8A4F-B40D-0D6736526B97}"/>
              </a:ext>
            </a:extLst>
          </p:cNvPr>
          <p:cNvSpPr>
            <a:spLocks noGrp="1"/>
          </p:cNvSpPr>
          <p:nvPr>
            <p:ph type="dt" sz="half" idx="10"/>
          </p:nvPr>
        </p:nvSpPr>
        <p:spPr/>
        <p:txBody>
          <a:bodyPr/>
          <a:lstStyle/>
          <a:p>
            <a:fld id="{E2D3B7EA-3ACB-5248-A8DF-E04B5FC6B233}" type="datetime1">
              <a:rPr lang="en-CA" smtClean="0"/>
              <a:t>2025-12-10</a:t>
            </a:fld>
            <a:endParaRPr lang="en-US"/>
          </a:p>
        </p:txBody>
      </p:sp>
      <p:sp>
        <p:nvSpPr>
          <p:cNvPr id="5" name="Footer Placeholder 4">
            <a:extLst>
              <a:ext uri="{FF2B5EF4-FFF2-40B4-BE49-F238E27FC236}">
                <a16:creationId xmlns:a16="http://schemas.microsoft.com/office/drawing/2014/main" id="{5F0C90B7-EAC5-1B4B-9788-C4A8CAC2B55B}"/>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421D92C0-F62C-5D6F-3CB6-2E332C983752}"/>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770440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4B8E86-9C47-0D4F-B28B-3A2E06F2C91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C23AB9-69AE-6E4D-B0C2-57CD4DA98F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D91C7B-BD21-3241-B6C5-739A8E29CAAE}"/>
              </a:ext>
            </a:extLst>
          </p:cNvPr>
          <p:cNvSpPr>
            <a:spLocks noGrp="1"/>
          </p:cNvSpPr>
          <p:nvPr>
            <p:ph type="dt" sz="half" idx="10"/>
          </p:nvPr>
        </p:nvSpPr>
        <p:spPr/>
        <p:txBody>
          <a:bodyPr/>
          <a:lstStyle/>
          <a:p>
            <a:fld id="{C88F9DC3-377C-B947-B7C8-2499D978C6B8}" type="datetime1">
              <a:rPr lang="en-CA" smtClean="0"/>
              <a:t>2025-12-10</a:t>
            </a:fld>
            <a:endParaRPr lang="en-US"/>
          </a:p>
        </p:txBody>
      </p:sp>
      <p:sp>
        <p:nvSpPr>
          <p:cNvPr id="5" name="Footer Placeholder 4">
            <a:extLst>
              <a:ext uri="{FF2B5EF4-FFF2-40B4-BE49-F238E27FC236}">
                <a16:creationId xmlns:a16="http://schemas.microsoft.com/office/drawing/2014/main" id="{DDC124E5-5010-AC46-991B-40034FB941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991FB2-35FC-D14E-A81B-58577ECF64BD}"/>
              </a:ext>
            </a:extLst>
          </p:cNvPr>
          <p:cNvSpPr>
            <a:spLocks noGrp="1"/>
          </p:cNvSpPr>
          <p:nvPr>
            <p:ph type="sldNum" sz="quarter" idx="12"/>
          </p:nvPr>
        </p:nvSpPr>
        <p:spPr>
          <a:xfrm>
            <a:off x="9424116" y="6537267"/>
            <a:ext cx="2743200" cy="365125"/>
          </a:xfrm>
          <a:prstGeom prst="rect">
            <a:avLst/>
          </a:prstGeom>
        </p:spPr>
        <p:txBody>
          <a:bodyPr/>
          <a:lstStyle/>
          <a:p>
            <a:fld id="{52DCE995-9B62-2245-A673-5C0F37C2ABD9}" type="slidenum">
              <a:rPr lang="en-US" smtClean="0"/>
              <a:t>‹#›</a:t>
            </a:fld>
            <a:endParaRPr lang="en-US"/>
          </a:p>
        </p:txBody>
      </p:sp>
    </p:spTree>
    <p:extLst>
      <p:ext uri="{BB962C8B-B14F-4D97-AF65-F5344CB8AC3E}">
        <p14:creationId xmlns:p14="http://schemas.microsoft.com/office/powerpoint/2010/main" val="1035250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 II">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143821A-A122-094C-BA11-56472877241A}"/>
              </a:ext>
            </a:extLst>
          </p:cNvPr>
          <p:cNvSpPr>
            <a:spLocks noGrp="1"/>
          </p:cNvSpPr>
          <p:nvPr>
            <p:ph type="dt" sz="half" idx="10"/>
          </p:nvPr>
        </p:nvSpPr>
        <p:spPr/>
        <p:txBody>
          <a:bodyPr/>
          <a:lstStyle/>
          <a:p>
            <a:fld id="{12223A68-8CFD-B34F-B54A-7D65F5A2A097}" type="datetime1">
              <a:rPr lang="en-CA" smtClean="0"/>
              <a:t>2025-12-10</a:t>
            </a:fld>
            <a:endParaRPr lang="en-US"/>
          </a:p>
        </p:txBody>
      </p:sp>
      <p:sp>
        <p:nvSpPr>
          <p:cNvPr id="4" name="Footer Placeholder 3">
            <a:extLst>
              <a:ext uri="{FF2B5EF4-FFF2-40B4-BE49-F238E27FC236}">
                <a16:creationId xmlns:a16="http://schemas.microsoft.com/office/drawing/2014/main" id="{9C2EDC89-03C8-7A4C-AE0B-1F76A06108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2C086E-0D1B-8441-876C-D4570AF6DAEA}"/>
              </a:ext>
            </a:extLst>
          </p:cNvPr>
          <p:cNvSpPr>
            <a:spLocks noGrp="1"/>
          </p:cNvSpPr>
          <p:nvPr>
            <p:ph type="sldNum" sz="quarter" idx="12"/>
          </p:nvPr>
        </p:nvSpPr>
        <p:spPr>
          <a:xfrm>
            <a:off x="9424116" y="6537267"/>
            <a:ext cx="2743200" cy="365125"/>
          </a:xfrm>
          <a:prstGeom prst="rect">
            <a:avLst/>
          </a:prstGeom>
        </p:spPr>
        <p:txBody>
          <a:bodyPr/>
          <a:lstStyle/>
          <a:p>
            <a:fld id="{52DCE995-9B62-2245-A673-5C0F37C2ABD9}" type="slidenum">
              <a:rPr lang="en-US" smtClean="0"/>
              <a:t>‹#›</a:t>
            </a:fld>
            <a:endParaRPr lang="en-US"/>
          </a:p>
        </p:txBody>
      </p:sp>
      <p:sp>
        <p:nvSpPr>
          <p:cNvPr id="6" name="Rectangle 5">
            <a:extLst>
              <a:ext uri="{FF2B5EF4-FFF2-40B4-BE49-F238E27FC236}">
                <a16:creationId xmlns:a16="http://schemas.microsoft.com/office/drawing/2014/main" id="{F494CD47-AB4E-8A46-84F9-8B77B960BC74}"/>
              </a:ext>
            </a:extLst>
          </p:cNvPr>
          <p:cNvSpPr/>
          <p:nvPr userDrawn="1"/>
        </p:nvSpPr>
        <p:spPr>
          <a:xfrm>
            <a:off x="-101048" y="0"/>
            <a:ext cx="123940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947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8041A-58AB-3648-ADD1-E74C85A86AAE}"/>
              </a:ext>
            </a:extLst>
          </p:cNvPr>
          <p:cNvSpPr>
            <a:spLocks noGrp="1"/>
          </p:cNvSpPr>
          <p:nvPr>
            <p:ph type="title"/>
          </p:nvPr>
        </p:nvSpPr>
        <p:spPr>
          <a:xfrm>
            <a:off x="89176" y="431729"/>
            <a:ext cx="12026900" cy="74481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6E501D-3D78-CA44-B4EA-BC5176D659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33BF-D68D-4E4E-B961-5890B1B99DF2}"/>
              </a:ext>
            </a:extLst>
          </p:cNvPr>
          <p:cNvSpPr>
            <a:spLocks noGrp="1"/>
          </p:cNvSpPr>
          <p:nvPr>
            <p:ph type="dt" sz="half" idx="10"/>
          </p:nvPr>
        </p:nvSpPr>
        <p:spPr/>
        <p:txBody>
          <a:bodyPr/>
          <a:lstStyle/>
          <a:p>
            <a:fld id="{F44F1264-DFC5-C844-A8A4-CD6CC01D6B74}" type="datetime1">
              <a:rPr lang="en-CA" smtClean="0"/>
              <a:t>2025-12-10</a:t>
            </a:fld>
            <a:endParaRPr lang="en-US"/>
          </a:p>
        </p:txBody>
      </p:sp>
      <p:sp>
        <p:nvSpPr>
          <p:cNvPr id="5" name="Footer Placeholder 4">
            <a:extLst>
              <a:ext uri="{FF2B5EF4-FFF2-40B4-BE49-F238E27FC236}">
                <a16:creationId xmlns:a16="http://schemas.microsoft.com/office/drawing/2014/main" id="{61D81728-2A43-E64E-9EB3-0550A3D98A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AE67C4-BCCD-3B4E-B1A6-328A085F9C44}"/>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3577310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F2331-BB4A-4A44-A409-5C009A75C4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C0C4FF-D6DB-3644-A847-C1E080F83A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899479-CA10-7348-BFCB-CB14DA0E4347}"/>
              </a:ext>
            </a:extLst>
          </p:cNvPr>
          <p:cNvSpPr>
            <a:spLocks noGrp="1"/>
          </p:cNvSpPr>
          <p:nvPr>
            <p:ph type="dt" sz="half" idx="10"/>
          </p:nvPr>
        </p:nvSpPr>
        <p:spPr/>
        <p:txBody>
          <a:bodyPr/>
          <a:lstStyle/>
          <a:p>
            <a:fld id="{8E5B73D9-A6E7-FF4B-A84E-6B5E1DD29820}" type="datetime1">
              <a:rPr lang="en-CA" smtClean="0"/>
              <a:t>2025-12-10</a:t>
            </a:fld>
            <a:endParaRPr lang="en-US"/>
          </a:p>
        </p:txBody>
      </p:sp>
      <p:sp>
        <p:nvSpPr>
          <p:cNvPr id="5" name="Footer Placeholder 4">
            <a:extLst>
              <a:ext uri="{FF2B5EF4-FFF2-40B4-BE49-F238E27FC236}">
                <a16:creationId xmlns:a16="http://schemas.microsoft.com/office/drawing/2014/main" id="{69559E3C-9013-CA48-A76B-0961FBEEF7BA}"/>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2321653E-AA1A-3E6F-C65C-B629618BD30E}"/>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2375326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7547E-F5C0-AC45-A821-A240703DBDC2}"/>
              </a:ext>
            </a:extLst>
          </p:cNvPr>
          <p:cNvSpPr>
            <a:spLocks noGrp="1"/>
          </p:cNvSpPr>
          <p:nvPr>
            <p:ph type="title"/>
          </p:nvPr>
        </p:nvSpPr>
        <p:spPr>
          <a:xfrm>
            <a:off x="82550" y="109950"/>
            <a:ext cx="12026900" cy="74481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ABAD47-DD52-FB4D-9C36-06951802E7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466DF5-2135-AC4A-A3FD-2B3E11D7E9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58F072-52A3-0941-A15E-82A1F98FEB0C}"/>
              </a:ext>
            </a:extLst>
          </p:cNvPr>
          <p:cNvSpPr>
            <a:spLocks noGrp="1"/>
          </p:cNvSpPr>
          <p:nvPr>
            <p:ph type="dt" sz="half" idx="10"/>
          </p:nvPr>
        </p:nvSpPr>
        <p:spPr/>
        <p:txBody>
          <a:bodyPr/>
          <a:lstStyle/>
          <a:p>
            <a:fld id="{48713F25-9163-9340-A246-BD7425BE7261}" type="datetime1">
              <a:rPr lang="en-CA" smtClean="0"/>
              <a:t>2025-12-10</a:t>
            </a:fld>
            <a:endParaRPr lang="en-US"/>
          </a:p>
        </p:txBody>
      </p:sp>
      <p:sp>
        <p:nvSpPr>
          <p:cNvPr id="6" name="Footer Placeholder 5">
            <a:extLst>
              <a:ext uri="{FF2B5EF4-FFF2-40B4-BE49-F238E27FC236}">
                <a16:creationId xmlns:a16="http://schemas.microsoft.com/office/drawing/2014/main" id="{BC696A86-4113-7142-AFDC-CB1C49ED9331}"/>
              </a:ext>
            </a:extLst>
          </p:cNvPr>
          <p:cNvSpPr>
            <a:spLocks noGrp="1"/>
          </p:cNvSpPr>
          <p:nvPr>
            <p:ph type="ftr" sz="quarter" idx="11"/>
          </p:nvPr>
        </p:nvSpPr>
        <p:spPr/>
        <p:txBody>
          <a:bodyPr/>
          <a:lstStyle/>
          <a:p>
            <a:endParaRPr lang="en-US"/>
          </a:p>
        </p:txBody>
      </p:sp>
      <p:sp>
        <p:nvSpPr>
          <p:cNvPr id="8" name="Slide Number Placeholder 5">
            <a:extLst>
              <a:ext uri="{FF2B5EF4-FFF2-40B4-BE49-F238E27FC236}">
                <a16:creationId xmlns:a16="http://schemas.microsoft.com/office/drawing/2014/main" id="{CFF1CE8F-1C7D-FB32-9CEC-6105B90EAB10}"/>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7316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78BDE-54E1-9944-851C-1EAC99F5E4A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D048123-469B-1540-AE2D-1511B2F7D2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BE5838-FF15-0A4D-8761-EEB3CDCD5C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33A9E2-3250-CC48-A191-718887A481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8D0877-8A97-D14C-9584-F81B77B6F7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475DF2-971C-D947-896B-F7267774C920}"/>
              </a:ext>
            </a:extLst>
          </p:cNvPr>
          <p:cNvSpPr>
            <a:spLocks noGrp="1"/>
          </p:cNvSpPr>
          <p:nvPr>
            <p:ph type="dt" sz="half" idx="10"/>
          </p:nvPr>
        </p:nvSpPr>
        <p:spPr/>
        <p:txBody>
          <a:bodyPr/>
          <a:lstStyle/>
          <a:p>
            <a:fld id="{46AE1DA7-850D-404C-AA28-E6902ACA5607}" type="datetime1">
              <a:rPr lang="en-CA" smtClean="0"/>
              <a:t>2025-12-10</a:t>
            </a:fld>
            <a:endParaRPr lang="en-US"/>
          </a:p>
        </p:txBody>
      </p:sp>
      <p:sp>
        <p:nvSpPr>
          <p:cNvPr id="8" name="Footer Placeholder 7">
            <a:extLst>
              <a:ext uri="{FF2B5EF4-FFF2-40B4-BE49-F238E27FC236}">
                <a16:creationId xmlns:a16="http://schemas.microsoft.com/office/drawing/2014/main" id="{0F27338E-482A-FE4D-8B78-65DB7A8E2904}"/>
              </a:ext>
            </a:extLst>
          </p:cNvPr>
          <p:cNvSpPr>
            <a:spLocks noGrp="1"/>
          </p:cNvSpPr>
          <p:nvPr>
            <p:ph type="ftr" sz="quarter" idx="11"/>
          </p:nvPr>
        </p:nvSpPr>
        <p:spPr/>
        <p:txBody>
          <a:bodyPr/>
          <a:lstStyle/>
          <a:p>
            <a:endParaRPr lang="en-US"/>
          </a:p>
        </p:txBody>
      </p:sp>
      <p:sp>
        <p:nvSpPr>
          <p:cNvPr id="10" name="Slide Number Placeholder 5">
            <a:extLst>
              <a:ext uri="{FF2B5EF4-FFF2-40B4-BE49-F238E27FC236}">
                <a16:creationId xmlns:a16="http://schemas.microsoft.com/office/drawing/2014/main" id="{2D71506E-1F9F-B759-EC9F-E73139122E16}"/>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3761794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286C7-624D-5348-9995-AF9DC705B6FA}"/>
              </a:ext>
            </a:extLst>
          </p:cNvPr>
          <p:cNvSpPr>
            <a:spLocks noGrp="1"/>
          </p:cNvSpPr>
          <p:nvPr>
            <p:ph type="title"/>
          </p:nvPr>
        </p:nvSpPr>
        <p:spPr>
          <a:xfrm>
            <a:off x="82550" y="424275"/>
            <a:ext cx="12026900" cy="74481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283139C-E551-084B-A27F-1C79A3D37D5A}"/>
              </a:ext>
            </a:extLst>
          </p:cNvPr>
          <p:cNvSpPr>
            <a:spLocks noGrp="1"/>
          </p:cNvSpPr>
          <p:nvPr>
            <p:ph type="dt" sz="half" idx="10"/>
          </p:nvPr>
        </p:nvSpPr>
        <p:spPr/>
        <p:txBody>
          <a:bodyPr/>
          <a:lstStyle/>
          <a:p>
            <a:fld id="{A468C5F9-B6B5-A540-876E-FCEE96722264}" type="datetime1">
              <a:rPr lang="en-CA" smtClean="0"/>
              <a:t>2025-12-10</a:t>
            </a:fld>
            <a:endParaRPr lang="en-US"/>
          </a:p>
        </p:txBody>
      </p:sp>
      <p:sp>
        <p:nvSpPr>
          <p:cNvPr id="4" name="Footer Placeholder 3">
            <a:extLst>
              <a:ext uri="{FF2B5EF4-FFF2-40B4-BE49-F238E27FC236}">
                <a16:creationId xmlns:a16="http://schemas.microsoft.com/office/drawing/2014/main" id="{F7096AA6-60D1-4347-9D0E-4276FEAF1D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D88659-8FAF-61C2-0BA9-7F8B451EE4DB}"/>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2991747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8ACDA4-5555-4A40-99F8-F327330104B5}"/>
              </a:ext>
            </a:extLst>
          </p:cNvPr>
          <p:cNvSpPr>
            <a:spLocks noGrp="1"/>
          </p:cNvSpPr>
          <p:nvPr>
            <p:ph type="dt" sz="half" idx="10"/>
          </p:nvPr>
        </p:nvSpPr>
        <p:spPr/>
        <p:txBody>
          <a:bodyPr/>
          <a:lstStyle/>
          <a:p>
            <a:fld id="{4DD564FF-A1AA-8343-981A-4609B71F2A47}" type="datetime1">
              <a:rPr lang="en-CA" smtClean="0"/>
              <a:t>2025-12-10</a:t>
            </a:fld>
            <a:endParaRPr lang="en-US"/>
          </a:p>
        </p:txBody>
      </p:sp>
      <p:sp>
        <p:nvSpPr>
          <p:cNvPr id="3" name="Footer Placeholder 2">
            <a:extLst>
              <a:ext uri="{FF2B5EF4-FFF2-40B4-BE49-F238E27FC236}">
                <a16:creationId xmlns:a16="http://schemas.microsoft.com/office/drawing/2014/main" id="{82C7B35C-2099-6B43-9F6D-B8F6794DB004}"/>
              </a:ext>
            </a:extLst>
          </p:cNvPr>
          <p:cNvSpPr>
            <a:spLocks noGrp="1"/>
          </p:cNvSpPr>
          <p:nvPr>
            <p:ph type="ftr" sz="quarter" idx="11"/>
          </p:nvPr>
        </p:nvSpPr>
        <p:spPr/>
        <p:txBody>
          <a:bodyPr/>
          <a:lstStyle/>
          <a:p>
            <a:endParaRPr lang="en-US"/>
          </a:p>
        </p:txBody>
      </p:sp>
      <p:sp>
        <p:nvSpPr>
          <p:cNvPr id="5" name="Slide Number Placeholder 5">
            <a:extLst>
              <a:ext uri="{FF2B5EF4-FFF2-40B4-BE49-F238E27FC236}">
                <a16:creationId xmlns:a16="http://schemas.microsoft.com/office/drawing/2014/main" id="{72482645-F77D-8C49-AFE7-DF1FEAE03878}"/>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2111958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66176-1306-8745-B33A-014111DA1EC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678C28-A285-9A46-9C07-58687599CF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004C46-EC03-9D44-B531-469467CA10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2A77DD-6FCE-594E-B057-1AD94C74CB17}"/>
              </a:ext>
            </a:extLst>
          </p:cNvPr>
          <p:cNvSpPr>
            <a:spLocks noGrp="1"/>
          </p:cNvSpPr>
          <p:nvPr>
            <p:ph type="dt" sz="half" idx="10"/>
          </p:nvPr>
        </p:nvSpPr>
        <p:spPr/>
        <p:txBody>
          <a:bodyPr/>
          <a:lstStyle/>
          <a:p>
            <a:fld id="{6870EEA1-8428-FB44-B813-0262D8C64DDB}" type="datetime1">
              <a:rPr lang="en-CA" smtClean="0"/>
              <a:t>2025-12-10</a:t>
            </a:fld>
            <a:endParaRPr lang="en-US"/>
          </a:p>
        </p:txBody>
      </p:sp>
      <p:sp>
        <p:nvSpPr>
          <p:cNvPr id="6" name="Footer Placeholder 5">
            <a:extLst>
              <a:ext uri="{FF2B5EF4-FFF2-40B4-BE49-F238E27FC236}">
                <a16:creationId xmlns:a16="http://schemas.microsoft.com/office/drawing/2014/main" id="{39A11901-6157-394B-AD74-152AEA6448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857C9B-3C04-F347-9A44-EEF20BEB314F}"/>
              </a:ext>
            </a:extLst>
          </p:cNvPr>
          <p:cNvSpPr>
            <a:spLocks noGrp="1"/>
          </p:cNvSpPr>
          <p:nvPr>
            <p:ph type="sldNum" sz="quarter" idx="12"/>
          </p:nvPr>
        </p:nvSpPr>
        <p:spPr>
          <a:xfrm>
            <a:off x="9424116" y="6537267"/>
            <a:ext cx="2743200" cy="365125"/>
          </a:xfrm>
          <a:prstGeom prst="rect">
            <a:avLst/>
          </a:prstGeom>
        </p:spPr>
        <p:txBody>
          <a:bodyPr/>
          <a:lstStyle/>
          <a:p>
            <a:fld id="{52DCE995-9B62-2245-A673-5C0F37C2ABD9}" type="slidenum">
              <a:rPr lang="en-US" smtClean="0"/>
              <a:t>‹#›</a:t>
            </a:fld>
            <a:endParaRPr lang="en-US"/>
          </a:p>
        </p:txBody>
      </p:sp>
    </p:spTree>
    <p:extLst>
      <p:ext uri="{BB962C8B-B14F-4D97-AF65-F5344CB8AC3E}">
        <p14:creationId xmlns:p14="http://schemas.microsoft.com/office/powerpoint/2010/main" val="1986022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80CA4-8600-1448-AD8E-47FA23726BA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DF1174-C25A-994A-94E7-E283480380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6ABB4F-16BB-E444-B4F0-F08CDDD0A0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9A64A0-D627-F741-99EC-3848399A8EB9}"/>
              </a:ext>
            </a:extLst>
          </p:cNvPr>
          <p:cNvSpPr>
            <a:spLocks noGrp="1"/>
          </p:cNvSpPr>
          <p:nvPr>
            <p:ph type="dt" sz="half" idx="10"/>
          </p:nvPr>
        </p:nvSpPr>
        <p:spPr/>
        <p:txBody>
          <a:bodyPr/>
          <a:lstStyle/>
          <a:p>
            <a:fld id="{64177366-2106-0340-9FB7-CE7F6FBD2452}" type="datetime1">
              <a:rPr lang="en-CA" smtClean="0"/>
              <a:t>2025-12-10</a:t>
            </a:fld>
            <a:endParaRPr lang="en-US"/>
          </a:p>
        </p:txBody>
      </p:sp>
      <p:sp>
        <p:nvSpPr>
          <p:cNvPr id="6" name="Footer Placeholder 5">
            <a:extLst>
              <a:ext uri="{FF2B5EF4-FFF2-40B4-BE49-F238E27FC236}">
                <a16:creationId xmlns:a16="http://schemas.microsoft.com/office/drawing/2014/main" id="{86EB9FBE-A9A5-C740-B135-98CFA640B5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A614A6-AE59-8D47-83C4-6E9F2402A27D}"/>
              </a:ext>
            </a:extLst>
          </p:cNvPr>
          <p:cNvSpPr>
            <a:spLocks noGrp="1"/>
          </p:cNvSpPr>
          <p:nvPr>
            <p:ph type="sldNum" sz="quarter" idx="12"/>
          </p:nvPr>
        </p:nvSpPr>
        <p:spPr>
          <a:xfrm>
            <a:off x="9424116" y="6537267"/>
            <a:ext cx="2743200" cy="365125"/>
          </a:xfrm>
          <a:prstGeom prst="rect">
            <a:avLst/>
          </a:prstGeom>
        </p:spPr>
        <p:txBody>
          <a:bodyPr/>
          <a:lstStyle/>
          <a:p>
            <a:fld id="{52DCE995-9B62-2245-A673-5C0F37C2ABD9}" type="slidenum">
              <a:rPr lang="en-US" smtClean="0"/>
              <a:t>‹#›</a:t>
            </a:fld>
            <a:endParaRPr lang="en-US"/>
          </a:p>
        </p:txBody>
      </p:sp>
    </p:spTree>
    <p:extLst>
      <p:ext uri="{BB962C8B-B14F-4D97-AF65-F5344CB8AC3E}">
        <p14:creationId xmlns:p14="http://schemas.microsoft.com/office/powerpoint/2010/main" val="2227416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descr="A white face made of paper&#10;&#10;AI-generated content may be incorrect.">
            <a:extLst>
              <a:ext uri="{FF2B5EF4-FFF2-40B4-BE49-F238E27FC236}">
                <a16:creationId xmlns:a16="http://schemas.microsoft.com/office/drawing/2014/main" id="{6787E7D1-5040-9104-5438-4FF49939CF1F}"/>
              </a:ext>
            </a:extLst>
          </p:cNvPr>
          <p:cNvPicPr>
            <a:picLocks noChangeAspect="1"/>
          </p:cNvPicPr>
          <p:nvPr userDrawn="1"/>
        </p:nvPicPr>
        <p:blipFill>
          <a:blip r:embed="rId14" cstate="hqprint">
            <a:extLst>
              <a:ext uri="{28A0092B-C50C-407E-A947-70E740481C1C}">
                <a14:useLocalDpi xmlns:a14="http://schemas.microsoft.com/office/drawing/2010/main"/>
              </a:ext>
            </a:extLst>
          </a:blip>
          <a:srcRect/>
          <a:stretch>
            <a:fillRect/>
          </a:stretch>
        </p:blipFill>
        <p:spPr>
          <a:xfrm>
            <a:off x="3314" y="0"/>
            <a:ext cx="12188686" cy="6856764"/>
          </a:xfrm>
          <a:prstGeom prst="rect">
            <a:avLst/>
          </a:prstGeom>
        </p:spPr>
      </p:pic>
      <p:sp>
        <p:nvSpPr>
          <p:cNvPr id="7" name="Rectangle 6">
            <a:extLst>
              <a:ext uri="{FF2B5EF4-FFF2-40B4-BE49-F238E27FC236}">
                <a16:creationId xmlns:a16="http://schemas.microsoft.com/office/drawing/2014/main" id="{41A7D961-CE99-A94A-9D5C-C9382B67036B}"/>
              </a:ext>
            </a:extLst>
          </p:cNvPr>
          <p:cNvSpPr/>
          <p:nvPr userDrawn="1"/>
        </p:nvSpPr>
        <p:spPr>
          <a:xfrm>
            <a:off x="-6628" y="-13034"/>
            <a:ext cx="12198627" cy="6871033"/>
          </a:xfrm>
          <a:prstGeom prst="rect">
            <a:avLst/>
          </a:prstGeom>
          <a:gradFill flip="none" rotWithShape="1">
            <a:gsLst>
              <a:gs pos="0">
                <a:schemeClr val="bg1"/>
              </a:gs>
              <a:gs pos="38000">
                <a:schemeClr val="bg1">
                  <a:alpha val="90000"/>
                </a:schemeClr>
              </a:gs>
              <a:gs pos="88000">
                <a:schemeClr val="bg1">
                  <a:alpha val="47000"/>
                </a:schemeClr>
              </a:gs>
              <a:gs pos="97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543C060-4EBD-2C4B-99FF-628F5FF28BBA}"/>
              </a:ext>
            </a:extLst>
          </p:cNvPr>
          <p:cNvSpPr>
            <a:spLocks noGrp="1"/>
          </p:cNvSpPr>
          <p:nvPr>
            <p:ph type="body" idx="1"/>
          </p:nvPr>
        </p:nvSpPr>
        <p:spPr>
          <a:xfrm>
            <a:off x="82550" y="1054719"/>
            <a:ext cx="12020274" cy="56667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AD2C-40F9-E847-A4C0-3F398CEF4B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7929FF-7124-E042-97BA-BAA0B08AB06A}" type="datetime1">
              <a:rPr lang="en-CA" smtClean="0"/>
              <a:t>2025-12-10</a:t>
            </a:fld>
            <a:endParaRPr lang="en-US"/>
          </a:p>
        </p:txBody>
      </p:sp>
      <p:sp>
        <p:nvSpPr>
          <p:cNvPr id="5" name="Footer Placeholder 4">
            <a:extLst>
              <a:ext uri="{FF2B5EF4-FFF2-40B4-BE49-F238E27FC236}">
                <a16:creationId xmlns:a16="http://schemas.microsoft.com/office/drawing/2014/main" id="{11110F45-EDF1-4941-A828-8D8F00527A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0" name="Rectangle 9">
            <a:extLst>
              <a:ext uri="{FF2B5EF4-FFF2-40B4-BE49-F238E27FC236}">
                <a16:creationId xmlns:a16="http://schemas.microsoft.com/office/drawing/2014/main" id="{BE98C23F-4063-4C40-B276-191CBF2ADA3F}"/>
              </a:ext>
            </a:extLst>
          </p:cNvPr>
          <p:cNvSpPr/>
          <p:nvPr userDrawn="1"/>
        </p:nvSpPr>
        <p:spPr>
          <a:xfrm>
            <a:off x="0" y="538096"/>
            <a:ext cx="12191999" cy="4854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1041A80-A4D9-2C4D-A08B-A8066B4CCDB5}"/>
              </a:ext>
            </a:extLst>
          </p:cNvPr>
          <p:cNvSpPr>
            <a:spLocks noGrp="1"/>
          </p:cNvSpPr>
          <p:nvPr>
            <p:ph type="title"/>
          </p:nvPr>
        </p:nvSpPr>
        <p:spPr>
          <a:xfrm>
            <a:off x="92489" y="572712"/>
            <a:ext cx="12000396" cy="469928"/>
          </a:xfrm>
          <a:prstGeom prst="rect">
            <a:avLst/>
          </a:prstGeom>
        </p:spPr>
        <p:txBody>
          <a:bodyPr vert="horz" lIns="91440" tIns="45720" rIns="91440" bIns="45720" rtlCol="0" anchor="ctr">
            <a:noAutofit/>
          </a:bodyPr>
          <a:lstStyle/>
          <a:p>
            <a:r>
              <a:rPr lang="en-US"/>
              <a:t>Click to edit Master title style</a:t>
            </a:r>
          </a:p>
        </p:txBody>
      </p:sp>
      <p:sp>
        <p:nvSpPr>
          <p:cNvPr id="11" name="TextBox 10">
            <a:extLst>
              <a:ext uri="{FF2B5EF4-FFF2-40B4-BE49-F238E27FC236}">
                <a16:creationId xmlns:a16="http://schemas.microsoft.com/office/drawing/2014/main" id="{FB2EC0E8-5BE0-D649-BED1-DB25059096F9}"/>
              </a:ext>
            </a:extLst>
          </p:cNvPr>
          <p:cNvSpPr txBox="1"/>
          <p:nvPr userDrawn="1"/>
        </p:nvSpPr>
        <p:spPr>
          <a:xfrm>
            <a:off x="-3313" y="1236"/>
            <a:ext cx="12191999" cy="477054"/>
          </a:xfrm>
          <a:prstGeom prst="rect">
            <a:avLst/>
          </a:prstGeom>
          <a:noFill/>
        </p:spPr>
        <p:txBody>
          <a:bodyPr wrap="square" rtlCol="0">
            <a:spAutoFit/>
          </a:bodyPr>
          <a:lstStyle/>
          <a:p>
            <a:pPr algn="ctr"/>
            <a:r>
              <a:rPr lang="en-US" sz="2500" baseline="0" dirty="0">
                <a:solidFill>
                  <a:schemeClr val="bg1">
                    <a:lumMod val="75000"/>
                  </a:schemeClr>
                </a:solidFill>
                <a:latin typeface="Agency FB" panose="020B0503020202020204" pitchFamily="34" charset="77"/>
              </a:rPr>
              <a:t>– Module 9 –</a:t>
            </a:r>
          </a:p>
        </p:txBody>
      </p:sp>
      <p:sp>
        <p:nvSpPr>
          <p:cNvPr id="12" name="TextBox 11">
            <a:extLst>
              <a:ext uri="{FF2B5EF4-FFF2-40B4-BE49-F238E27FC236}">
                <a16:creationId xmlns:a16="http://schemas.microsoft.com/office/drawing/2014/main" id="{09E667FF-7B95-C849-98DC-394220EC195C}"/>
              </a:ext>
            </a:extLst>
          </p:cNvPr>
          <p:cNvSpPr txBox="1"/>
          <p:nvPr userDrawn="1"/>
        </p:nvSpPr>
        <p:spPr>
          <a:xfrm>
            <a:off x="10553699" y="6501333"/>
            <a:ext cx="1638301" cy="338554"/>
          </a:xfrm>
          <a:prstGeom prst="rect">
            <a:avLst/>
          </a:prstGeom>
          <a:noFill/>
        </p:spPr>
        <p:txBody>
          <a:bodyPr wrap="square" rtlCol="0">
            <a:spAutoFit/>
          </a:bodyPr>
          <a:lstStyle/>
          <a:p>
            <a:r>
              <a:rPr lang="en-US" sz="800" baseline="0">
                <a:solidFill>
                  <a:schemeClr val="bg1">
                    <a:lumMod val="50000"/>
                  </a:schemeClr>
                </a:solidFill>
              </a:rPr>
              <a:t>© Rasmus Rosenberg Larsen (2025) Licensed under CC BY 4.0</a:t>
            </a:r>
          </a:p>
        </p:txBody>
      </p:sp>
      <p:sp>
        <p:nvSpPr>
          <p:cNvPr id="16" name="Slide Number Placeholder 5">
            <a:extLst>
              <a:ext uri="{FF2B5EF4-FFF2-40B4-BE49-F238E27FC236}">
                <a16:creationId xmlns:a16="http://schemas.microsoft.com/office/drawing/2014/main" id="{0EB69D91-C192-B44A-7930-06DC329BA1FA}"/>
              </a:ext>
            </a:extLst>
          </p:cNvPr>
          <p:cNvSpPr>
            <a:spLocks noGrp="1"/>
          </p:cNvSpPr>
          <p:nvPr>
            <p:ph type="sldNum" sz="quarter" idx="4"/>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1484551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914400" rtl="0" eaLnBrk="1" latinLnBrk="0" hangingPunct="1">
        <a:lnSpc>
          <a:spcPct val="90000"/>
        </a:lnSpc>
        <a:spcBef>
          <a:spcPct val="0"/>
        </a:spcBef>
        <a:buNone/>
        <a:defRPr sz="3000" b="1" i="0" kern="1200">
          <a:solidFill>
            <a:srgbClr val="61A2A7"/>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1" userDrawn="1">
          <p15:clr>
            <a:srgbClr val="F26B43"/>
          </p15:clr>
        </p15:guide>
        <p15:guide id="2" pos="52" userDrawn="1">
          <p15:clr>
            <a:srgbClr val="F26B43"/>
          </p15:clr>
        </p15:guide>
        <p15:guide id="3" orient="horz" pos="4269" userDrawn="1">
          <p15:clr>
            <a:srgbClr val="F26B43"/>
          </p15:clr>
        </p15:guide>
        <p15:guide id="4" pos="762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hyperlink" Target="https://en.wikipedia.org/wiki/Manhattan_Project" TargetMode="External"/><Relationship Id="rId3" Type="http://schemas.openxmlformats.org/officeDocument/2006/relationships/hyperlink" Target="https://www.niehs.nih.gov/research/resources/bioethics/timeline" TargetMode="External"/><Relationship Id="rId7" Type="http://schemas.openxmlformats.org/officeDocument/2006/relationships/hyperlink" Target="https://en.wikipedia.org/wiki/Piltdown_Man"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en.wikipedia.org/wiki/Unit_731" TargetMode="External"/><Relationship Id="rId5" Type="http://schemas.openxmlformats.org/officeDocument/2006/relationships/hyperlink" Target="https://en.wikipedia.org/wiki/Tuskegee_Syphilis_Study" TargetMode="External"/><Relationship Id="rId4" Type="http://schemas.openxmlformats.org/officeDocument/2006/relationships/hyperlink" Target="https://en.wikipedia.org/wiki/Nazi_human_experimentation"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hyperlink" Target="https://www.cdc.gov/tuskegee/about/index.html" TargetMode="External"/><Relationship Id="rId7"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hyperlink" Target="https://www.youtube.com/watch?v=ZV7RzS8QRXE" TargetMode="External"/><Relationship Id="rId4" Type="http://schemas.openxmlformats.org/officeDocument/2006/relationships/hyperlink" Target="https://www.youtube.com/watch?v=afwK2CVpc9E"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en.wikipedia.org/wiki/Nuremberg_Code"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en.wikipedia.org/wiki/Subsequent_Nuremberg_trials" TargetMode="External"/><Relationship Id="rId4" Type="http://schemas.openxmlformats.org/officeDocument/2006/relationships/hyperlink" Target="https://en.wikipedia.org/wiki/Doctors%27_Tria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wma.net/what-we-do/medical-ethics/declaration-of-helsinki/doh-jun1964/"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jamanetwork.com/journals/jama/fullarticle/2825289?guestAccessKey=ffb0d957-c087-4061-a22b-e1d9a2c07fbc&amp;utm_source=twitter&amp;utm_medium=social_jama&amp;utm_term=15014165025&amp;utm_campaign=article_alert&amp;linkId=627555211" TargetMode="External"/><Relationship Id="rId4" Type="http://schemas.openxmlformats.org/officeDocument/2006/relationships/hyperlink" Target="https://www.wma.net/"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wma.net/what-we-do/medical-ethics/declaration-of-helsinki/doh-jun1964/"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en.wikipedia.org/wiki/Nuremberg_Code"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en.wikipedia.org/wiki/Belmont_Report"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en.wikipedia.org/wiki/Tuskegee_Syphilis_Study" TargetMode="External"/><Relationship Id="rId4" Type="http://schemas.openxmlformats.org/officeDocument/2006/relationships/hyperlink" Target="https://en.wikipedia.org/wiki/National_Research_Act"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global.oup.com/ushe/product/principles-of-biomedical-ethics-9780190640873?cc=ca&amp;lang=en&amp;"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hyperlink" Target="https://librarysearch.library.utoronto.ca/permalink/01UTORONTO_INST/k9bh95/alma991106117704906196" TargetMode="Externa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apa.org/ethics/code/"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hyperlink" Target="chrome-extension://efaidnbmnnnibpcajpcglclefindmkaj/https:/cpa.ca/docs/File/Ethics/CPA_Code_2017_4thEd.pdf?utm_source=chatgpt.com"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apa.org/ethics/code/"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9.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19.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hyperlink" Target="https://www-sciencedirect-com.myaccess.library.utoronto.ca/science/article/pii/S2352552516000177?via%3Dihub"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hyperlink" Target="https://www.ncbi.nlm.nih.gov/pmc/articles/PMC5514178/"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4.jpg"/><Relationship Id="rId3" Type="http://schemas.openxmlformats.org/officeDocument/2006/relationships/image" Target="../media/image27.png"/><Relationship Id="rId7" Type="http://schemas.openxmlformats.org/officeDocument/2006/relationships/image" Target="../media/image30.png"/><Relationship Id="rId12" Type="http://schemas.microsoft.com/office/2007/relationships/hdphoto" Target="../media/hdphoto5.wdp"/><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32.png"/><Relationship Id="rId4" Type="http://schemas.openxmlformats.org/officeDocument/2006/relationships/image" Target="../media/image28.svg"/><Relationship Id="rId9" Type="http://schemas.openxmlformats.org/officeDocument/2006/relationships/image" Target="../media/image3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en.wikipedia.org/wiki/Hippocratic_Oath"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en.wikipedia.org/wiki/United_States_Bill_of_Rights"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www.justice.gc.ca/eng/csj-sjc/rfc-dlc/ccrf-ccdl/"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apa.org/independent-review"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jaapl.org/content/jaapl/25/3/233.full.pdf"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scicomm.plos.org/2018/05/01/recognizing-spin-in-the-scientific-literature/"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www.apa.org/" TargetMode="External"/><Relationship Id="rId4" Type="http://schemas.openxmlformats.org/officeDocument/2006/relationships/hyperlink" Target="https://cpa.ca/"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scicomm.plos.org/2018/05/01/recognizing-spin-in-the-scientific-literature/" TargetMode="External"/><Relationship Id="rId7" Type="http://schemas.openxmlformats.org/officeDocument/2006/relationships/image" Target="../media/image8.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01D37D-54F8-E8BC-7566-25B587887CF1}"/>
              </a:ext>
            </a:extLst>
          </p:cNvPr>
          <p:cNvSpPr/>
          <p:nvPr/>
        </p:nvSpPr>
        <p:spPr>
          <a:xfrm>
            <a:off x="-101600" y="0"/>
            <a:ext cx="8247557" cy="6858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87FFB370-BC54-3D40-9398-22C4771A9261}"/>
              </a:ext>
            </a:extLst>
          </p:cNvPr>
          <p:cNvSpPr txBox="1"/>
          <p:nvPr/>
        </p:nvSpPr>
        <p:spPr>
          <a:xfrm>
            <a:off x="8509674" y="6213759"/>
            <a:ext cx="3438762" cy="461665"/>
          </a:xfrm>
          <a:prstGeom prst="rect">
            <a:avLst/>
          </a:prstGeom>
          <a:noFill/>
        </p:spPr>
        <p:txBody>
          <a:bodyPr wrap="none" rtlCol="0">
            <a:spAutoFit/>
          </a:bodyPr>
          <a:lstStyle/>
          <a:p>
            <a:pPr algn="ctr"/>
            <a:r>
              <a:rPr lang="en-US" sz="1200">
                <a:latin typeface="Courier New" panose="02070309020205020404" pitchFamily="49" charset="0"/>
                <a:cs typeface="Courier New" panose="02070309020205020404" pitchFamily="49" charset="0"/>
              </a:rPr>
              <a:t>Copyright © Rasmus Rosenberg Larsen</a:t>
            </a:r>
          </a:p>
          <a:p>
            <a:pPr algn="ctr"/>
            <a:r>
              <a:rPr lang="en-US" sz="1200">
                <a:latin typeface="Courier New" panose="02070309020205020404" pitchFamily="49" charset="0"/>
                <a:cs typeface="Courier New" panose="02070309020205020404" pitchFamily="49" charset="0"/>
              </a:rPr>
              <a:t>Licensed under CC BY 4.0.</a:t>
            </a:r>
          </a:p>
        </p:txBody>
      </p:sp>
      <p:sp>
        <p:nvSpPr>
          <p:cNvPr id="8" name="TextBox 7">
            <a:extLst>
              <a:ext uri="{FF2B5EF4-FFF2-40B4-BE49-F238E27FC236}">
                <a16:creationId xmlns:a16="http://schemas.microsoft.com/office/drawing/2014/main" id="{7826370F-0C5C-273E-CACD-279B12CA5406}"/>
              </a:ext>
            </a:extLst>
          </p:cNvPr>
          <p:cNvSpPr txBox="1"/>
          <p:nvPr/>
        </p:nvSpPr>
        <p:spPr>
          <a:xfrm>
            <a:off x="34549" y="176315"/>
            <a:ext cx="7975260" cy="3170099"/>
          </a:xfrm>
          <a:prstGeom prst="rect">
            <a:avLst/>
          </a:prstGeom>
          <a:noFill/>
        </p:spPr>
        <p:txBody>
          <a:bodyPr wrap="none" rtlCol="0">
            <a:spAutoFit/>
          </a:bodyPr>
          <a:lstStyle/>
          <a:p>
            <a:pPr algn="ctr"/>
            <a:r>
              <a:rPr lang="en-US" sz="4800" b="1" dirty="0">
                <a:solidFill>
                  <a:schemeClr val="bg1"/>
                </a:solidFill>
                <a:latin typeface="Agency FB" panose="020B0503020202020204" pitchFamily="34" charset="77"/>
                <a:ea typeface="Helvetica Neue Condensed" panose="02000503000000020004" pitchFamily="2" charset="0"/>
                <a:cs typeface="Helvetica Neue Condensed" panose="02000503000000020004" pitchFamily="2" charset="0"/>
              </a:rPr>
              <a:t>Psychopathy and Crime</a:t>
            </a:r>
          </a:p>
          <a:p>
            <a:pPr algn="ctr"/>
            <a:r>
              <a:rPr lang="en-US" sz="2800" i="1" dirty="0">
                <a:solidFill>
                  <a:schemeClr val="bg1"/>
                </a:solidFill>
                <a:latin typeface="Agency FB" panose="020B0503020202020204" pitchFamily="34" charset="77"/>
                <a:ea typeface="Helvetica Neue Condensed" panose="02000503000000020004" pitchFamily="2" charset="0"/>
                <a:cs typeface="Helvetica Neue Condensed" panose="02000503000000020004" pitchFamily="2" charset="0"/>
              </a:rPr>
              <a:t>The Science, Ethics, and Legal Influence of a Controversial Diagnosis </a:t>
            </a:r>
            <a:endParaRPr lang="en-US" sz="1200" dirty="0">
              <a:solidFill>
                <a:schemeClr val="bg1"/>
              </a:solidFill>
              <a:latin typeface="Agency FB" panose="020B0503020202020204" pitchFamily="34" charset="77"/>
              <a:ea typeface="HELVETICA NEUE CONDENSED" panose="02000503000000020004" pitchFamily="2" charset="0"/>
              <a:cs typeface="HELVETICA NEUE CONDENSED" panose="02000503000000020004" pitchFamily="2" charset="0"/>
            </a:endParaRPr>
          </a:p>
          <a:p>
            <a:pPr algn="ctr"/>
            <a:endParaRPr lang="en-CA" sz="2800" dirty="0">
              <a:solidFill>
                <a:schemeClr val="bg1"/>
              </a:solidFill>
              <a:latin typeface="Agency FB" panose="020B0503020202020204" pitchFamily="34" charset="77"/>
              <a:ea typeface="Garamond" charset="0"/>
              <a:cs typeface="Garamond" charset="0"/>
            </a:endParaRPr>
          </a:p>
          <a:p>
            <a:pPr algn="ctr"/>
            <a:r>
              <a:rPr lang="en-CA" sz="2800" dirty="0">
                <a:solidFill>
                  <a:schemeClr val="bg1"/>
                </a:solidFill>
                <a:latin typeface="Agency FB" panose="020B0503020202020204" pitchFamily="34" charset="77"/>
                <a:ea typeface="Garamond" charset="0"/>
                <a:cs typeface="Garamond" charset="0"/>
              </a:rPr>
              <a:t>Module 9</a:t>
            </a:r>
          </a:p>
          <a:p>
            <a:pPr algn="ctr"/>
            <a:r>
              <a:rPr lang="en-CA" sz="4000" b="1" dirty="0">
                <a:solidFill>
                  <a:srgbClr val="61A2A7"/>
                </a:solidFill>
                <a:latin typeface="Agency FB" panose="020B0503020202020204" pitchFamily="34" charset="77"/>
                <a:ea typeface="Garamond" charset="0"/>
                <a:cs typeface="Garamond" charset="0"/>
              </a:rPr>
              <a:t>Psychopathy and Ethics</a:t>
            </a:r>
          </a:p>
          <a:p>
            <a:pPr algn="ctr"/>
            <a:r>
              <a:rPr lang="en-CA" sz="2800" b="1" i="1" dirty="0">
                <a:solidFill>
                  <a:srgbClr val="61A2A7"/>
                </a:solidFill>
                <a:latin typeface="Agency FB" panose="020B0503020202020204" pitchFamily="34" charset="77"/>
                <a:ea typeface="Garamond" charset="0"/>
                <a:cs typeface="Garamond" charset="0"/>
              </a:rPr>
              <a:t>Are psychopathy assessments ethical?</a:t>
            </a:r>
            <a:endParaRPr lang="en-US" dirty="0"/>
          </a:p>
        </p:txBody>
      </p:sp>
      <p:pic>
        <p:nvPicPr>
          <p:cNvPr id="17" name="Picture 16" descr="A white face with black text&#10;&#10;AI-generated content may be incorrect.">
            <a:extLst>
              <a:ext uri="{FF2B5EF4-FFF2-40B4-BE49-F238E27FC236}">
                <a16:creationId xmlns:a16="http://schemas.microsoft.com/office/drawing/2014/main" id="{8A4E2315-491B-351A-2B9B-6BB851025DA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833289" y="1485476"/>
            <a:ext cx="2902074" cy="4353111"/>
          </a:xfrm>
          <a:prstGeom prst="rect">
            <a:avLst/>
          </a:prstGeom>
          <a:ln>
            <a:solidFill>
              <a:schemeClr val="tx1"/>
            </a:solidFill>
          </a:ln>
          <a:effectLst>
            <a:outerShdw blurRad="50800" dist="104313" dir="2700000" algn="tl" rotWithShape="0">
              <a:prstClr val="black">
                <a:alpha val="40000"/>
              </a:prstClr>
            </a:outerShdw>
          </a:effectLst>
        </p:spPr>
      </p:pic>
      <p:cxnSp>
        <p:nvCxnSpPr>
          <p:cNvPr id="22" name="Straight Connector 21">
            <a:extLst>
              <a:ext uri="{FF2B5EF4-FFF2-40B4-BE49-F238E27FC236}">
                <a16:creationId xmlns:a16="http://schemas.microsoft.com/office/drawing/2014/main" id="{CDC06796-999F-2A70-5EEB-5DDE8C9EA380}"/>
              </a:ext>
            </a:extLst>
          </p:cNvPr>
          <p:cNvCxnSpPr>
            <a:cxnSpLocks/>
          </p:cNvCxnSpPr>
          <p:nvPr/>
        </p:nvCxnSpPr>
        <p:spPr>
          <a:xfrm>
            <a:off x="578763" y="3662031"/>
            <a:ext cx="688682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8426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348AB9-D7DA-3094-B46D-FFD6DB471F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F44DEC-A77C-E39C-F088-5FF35366E85F}"/>
              </a:ext>
            </a:extLst>
          </p:cNvPr>
          <p:cNvSpPr>
            <a:spLocks noGrp="1"/>
          </p:cNvSpPr>
          <p:nvPr>
            <p:ph type="title"/>
          </p:nvPr>
        </p:nvSpPr>
        <p:spPr/>
        <p:txBody>
          <a:bodyPr/>
          <a:lstStyle/>
          <a:p>
            <a:r>
              <a:rPr lang="en-US" dirty="0"/>
              <a:t>Research and Professional Ethics:</a:t>
            </a:r>
          </a:p>
        </p:txBody>
      </p:sp>
      <p:sp>
        <p:nvSpPr>
          <p:cNvPr id="3" name="Content Placeholder 2">
            <a:extLst>
              <a:ext uri="{FF2B5EF4-FFF2-40B4-BE49-F238E27FC236}">
                <a16:creationId xmlns:a16="http://schemas.microsoft.com/office/drawing/2014/main" id="{88CA2A99-2BEE-3DFF-EC5A-B160052E6B29}"/>
              </a:ext>
            </a:extLst>
          </p:cNvPr>
          <p:cNvSpPr>
            <a:spLocks noGrp="1"/>
          </p:cNvSpPr>
          <p:nvPr>
            <p:ph idx="1"/>
          </p:nvPr>
        </p:nvSpPr>
        <p:spPr/>
        <p:txBody>
          <a:bodyPr>
            <a:normAutofit/>
          </a:bodyPr>
          <a:lstStyle/>
          <a:p>
            <a:endParaRPr lang="en-US" dirty="0"/>
          </a:p>
          <a:p>
            <a:pPr algn="ctr"/>
            <a:r>
              <a:rPr lang="en-US" sz="3500" b="1" dirty="0"/>
              <a:t>History and Evolution</a:t>
            </a:r>
          </a:p>
          <a:p>
            <a:pPr algn="ctr"/>
            <a:r>
              <a:rPr lang="en-CA" sz="1600" i="1" dirty="0"/>
              <a:t> </a:t>
            </a:r>
          </a:p>
          <a:p>
            <a:pPr marL="457200" indent="-457200">
              <a:buFont typeface="Arial" panose="020B0604020202020204" pitchFamily="34" charset="0"/>
              <a:buChar char="•"/>
            </a:pPr>
            <a:r>
              <a:rPr lang="en-CA" dirty="0"/>
              <a:t>Professional ethics grew out of an international response to a variety of </a:t>
            </a:r>
            <a:r>
              <a:rPr lang="en-CA" dirty="0">
                <a:hlinkClick r:id="rId3"/>
              </a:rPr>
              <a:t>problematic behaviors</a:t>
            </a:r>
            <a:r>
              <a:rPr lang="en-CA" dirty="0"/>
              <a:t> by scientists, governments, and institutions. </a:t>
            </a:r>
          </a:p>
          <a:p>
            <a:pPr marL="457200" indent="-457200">
              <a:buFont typeface="Arial" panose="020B0604020202020204" pitchFamily="34" charset="0"/>
              <a:buChar char="•"/>
            </a:pPr>
            <a:r>
              <a:rPr lang="en-CA" dirty="0"/>
              <a:t>Most prominently perhaps were notorious cases of </a:t>
            </a:r>
            <a:r>
              <a:rPr lang="en-CA" dirty="0">
                <a:solidFill>
                  <a:srgbClr val="FF0000"/>
                </a:solidFill>
              </a:rPr>
              <a:t>physical abuse in human experimentation</a:t>
            </a:r>
            <a:r>
              <a:rPr lang="en-CA" dirty="0"/>
              <a:t>:</a:t>
            </a:r>
          </a:p>
          <a:p>
            <a:pPr marL="914400" lvl="1" indent="-457200">
              <a:buFont typeface="Arial" panose="020B0604020202020204" pitchFamily="34" charset="0"/>
              <a:buChar char="•"/>
            </a:pPr>
            <a:r>
              <a:rPr lang="en-CA" dirty="0"/>
              <a:t>The Nazi medical experiments, years 1939-45 (</a:t>
            </a:r>
            <a:r>
              <a:rPr lang="en-CA" dirty="0">
                <a:hlinkClick r:id="rId4"/>
              </a:rPr>
              <a:t>link</a:t>
            </a:r>
            <a:r>
              <a:rPr lang="en-CA" dirty="0"/>
              <a:t>)</a:t>
            </a:r>
          </a:p>
          <a:p>
            <a:pPr marL="914400" lvl="1" indent="-457200">
              <a:buFont typeface="Arial" panose="020B0604020202020204" pitchFamily="34" charset="0"/>
              <a:buChar char="•"/>
            </a:pPr>
            <a:r>
              <a:rPr lang="en-CA" dirty="0"/>
              <a:t>Tuskegee Syphilis Study, years 1932-1972 (</a:t>
            </a:r>
            <a:r>
              <a:rPr lang="en-CA" dirty="0">
                <a:hlinkClick r:id="rId5"/>
              </a:rPr>
              <a:t>link</a:t>
            </a:r>
            <a:r>
              <a:rPr lang="en-CA" dirty="0"/>
              <a:t>)</a:t>
            </a:r>
          </a:p>
          <a:p>
            <a:pPr marL="914400" lvl="1" indent="-457200">
              <a:buFont typeface="Arial" panose="020B0604020202020204" pitchFamily="34" charset="0"/>
              <a:buChar char="•"/>
            </a:pPr>
            <a:r>
              <a:rPr lang="en-CA" dirty="0"/>
              <a:t>Manchu Detachment or Unit 731, years 1932-1945 (</a:t>
            </a:r>
            <a:r>
              <a:rPr lang="en-CA" dirty="0">
                <a:hlinkClick r:id="rId6"/>
              </a:rPr>
              <a:t>link</a:t>
            </a:r>
            <a:r>
              <a:rPr lang="en-CA" dirty="0"/>
              <a:t>)</a:t>
            </a:r>
          </a:p>
          <a:p>
            <a:pPr marL="457200" indent="-457200">
              <a:buFont typeface="Arial" panose="020B0604020202020204" pitchFamily="34" charset="0"/>
              <a:buChar char="•"/>
            </a:pPr>
            <a:r>
              <a:rPr lang="en-CA" dirty="0"/>
              <a:t>Other events involved fraud (e.g., </a:t>
            </a:r>
            <a:r>
              <a:rPr lang="en-CA" dirty="0">
                <a:hlinkClick r:id="rId7"/>
              </a:rPr>
              <a:t>Piltdown man</a:t>
            </a:r>
            <a:r>
              <a:rPr lang="en-CA" dirty="0"/>
              <a:t>) and unchecked scientific advancement (e.g., </a:t>
            </a:r>
            <a:r>
              <a:rPr lang="en-CA" dirty="0">
                <a:hlinkClick r:id="rId8"/>
              </a:rPr>
              <a:t>development of atomic bomb</a:t>
            </a:r>
            <a:r>
              <a:rPr lang="en-CA" dirty="0"/>
              <a:t>).</a:t>
            </a:r>
          </a:p>
        </p:txBody>
      </p:sp>
    </p:spTree>
    <p:extLst>
      <p:ext uri="{BB962C8B-B14F-4D97-AF65-F5344CB8AC3E}">
        <p14:creationId xmlns:p14="http://schemas.microsoft.com/office/powerpoint/2010/main" val="75558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99542-DA56-2E51-BBE5-399EF48B3B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FE1DE8-7399-E2E1-5953-147C4CE4FBB1}"/>
              </a:ext>
            </a:extLst>
          </p:cNvPr>
          <p:cNvSpPr>
            <a:spLocks noGrp="1"/>
          </p:cNvSpPr>
          <p:nvPr>
            <p:ph type="title"/>
          </p:nvPr>
        </p:nvSpPr>
        <p:spPr/>
        <p:txBody>
          <a:bodyPr/>
          <a:lstStyle/>
          <a:p>
            <a:r>
              <a:rPr lang="en-US" dirty="0"/>
              <a:t>Research and Professional Ethics:</a:t>
            </a:r>
          </a:p>
        </p:txBody>
      </p:sp>
      <p:sp>
        <p:nvSpPr>
          <p:cNvPr id="3" name="Content Placeholder 2">
            <a:extLst>
              <a:ext uri="{FF2B5EF4-FFF2-40B4-BE49-F238E27FC236}">
                <a16:creationId xmlns:a16="http://schemas.microsoft.com/office/drawing/2014/main" id="{ED45C907-2594-197E-39A0-680E421A9802}"/>
              </a:ext>
            </a:extLst>
          </p:cNvPr>
          <p:cNvSpPr>
            <a:spLocks noGrp="1"/>
          </p:cNvSpPr>
          <p:nvPr>
            <p:ph idx="1"/>
          </p:nvPr>
        </p:nvSpPr>
        <p:spPr/>
        <p:txBody>
          <a:bodyPr>
            <a:normAutofit/>
          </a:bodyPr>
          <a:lstStyle/>
          <a:p>
            <a:endParaRPr lang="en-US" dirty="0"/>
          </a:p>
          <a:p>
            <a:pPr algn="ctr"/>
            <a:r>
              <a:rPr lang="en-US" sz="3500" b="1" dirty="0"/>
              <a:t>Abusive Human Experimentation</a:t>
            </a:r>
          </a:p>
          <a:p>
            <a:pPr algn="ctr"/>
            <a:r>
              <a:rPr lang="en-CA" sz="1600" i="1" dirty="0"/>
              <a:t> </a:t>
            </a:r>
          </a:p>
        </p:txBody>
      </p:sp>
      <p:sp>
        <p:nvSpPr>
          <p:cNvPr id="4" name="TextBox 3">
            <a:extLst>
              <a:ext uri="{FF2B5EF4-FFF2-40B4-BE49-F238E27FC236}">
                <a16:creationId xmlns:a16="http://schemas.microsoft.com/office/drawing/2014/main" id="{239F74E1-F089-5696-8FF5-68DBED346307}"/>
              </a:ext>
            </a:extLst>
          </p:cNvPr>
          <p:cNvSpPr txBox="1"/>
          <p:nvPr/>
        </p:nvSpPr>
        <p:spPr>
          <a:xfrm>
            <a:off x="225583" y="5141561"/>
            <a:ext cx="11549959" cy="1631216"/>
          </a:xfrm>
          <a:prstGeom prst="rect">
            <a:avLst/>
          </a:prstGeom>
          <a:noFill/>
          <a:ln>
            <a:solidFill>
              <a:schemeClr val="tx1"/>
            </a:solidFill>
          </a:ln>
        </p:spPr>
        <p:txBody>
          <a:bodyPr wrap="square" rtlCol="0">
            <a:spAutoFit/>
          </a:bodyPr>
          <a:lstStyle/>
          <a:p>
            <a:pPr algn="ctr"/>
            <a:r>
              <a:rPr lang="en-US" sz="2000" dirty="0">
                <a:latin typeface="Helvetica" pitchFamily="2" charset="0"/>
                <a:ea typeface="Garamond" charset="0"/>
                <a:cs typeface="Garamond" charset="0"/>
              </a:rPr>
              <a:t>The </a:t>
            </a:r>
            <a:r>
              <a:rPr lang="en-US" sz="2000" dirty="0">
                <a:latin typeface="Helvetica" pitchFamily="2" charset="0"/>
                <a:ea typeface="Garamond" charset="0"/>
                <a:cs typeface="Garamond" charset="0"/>
                <a:hlinkClick r:id="rId3"/>
              </a:rPr>
              <a:t>Tuskegee Syphilis Study</a:t>
            </a:r>
            <a:r>
              <a:rPr lang="en-US" sz="2000" dirty="0">
                <a:latin typeface="Helvetica" pitchFamily="2" charset="0"/>
                <a:ea typeface="Garamond" charset="0"/>
                <a:cs typeface="Garamond" charset="0"/>
              </a:rPr>
              <a:t> was a 40-year experiment where nearly 400 African-American men with syphilis in Alabama were misled and left untreated by U.S. government researchers, who wanted to observe the disease’s natural effects. Overall, effective treatment was knowingly withheld by participating doctors, leading to more than 100 deaths and sparking major reforms in research ethics oversight (</a:t>
            </a:r>
            <a:r>
              <a:rPr lang="en-US" sz="2000" dirty="0">
                <a:latin typeface="Helvetica" pitchFamily="2" charset="0"/>
                <a:ea typeface="Garamond" charset="0"/>
                <a:cs typeface="Garamond" charset="0"/>
                <a:hlinkClick r:id="rId4"/>
              </a:rPr>
              <a:t>link</a:t>
            </a:r>
            <a:r>
              <a:rPr lang="en-US" sz="2000" dirty="0">
                <a:latin typeface="Helvetica" pitchFamily="2" charset="0"/>
                <a:ea typeface="Garamond" charset="0"/>
                <a:cs typeface="Garamond" charset="0"/>
              </a:rPr>
              <a:t>, </a:t>
            </a:r>
            <a:r>
              <a:rPr lang="en-US" sz="2000" dirty="0">
                <a:latin typeface="Helvetica" pitchFamily="2" charset="0"/>
                <a:ea typeface="Garamond" charset="0"/>
                <a:cs typeface="Garamond" charset="0"/>
                <a:hlinkClick r:id="rId5"/>
              </a:rPr>
              <a:t>link</a:t>
            </a:r>
            <a:r>
              <a:rPr lang="en-US" sz="2000" dirty="0">
                <a:latin typeface="Helvetica" pitchFamily="2" charset="0"/>
                <a:ea typeface="Garamond" charset="0"/>
                <a:cs typeface="Garamond" charset="0"/>
              </a:rPr>
              <a:t>).</a:t>
            </a:r>
            <a:endParaRPr lang="en-US" dirty="0">
              <a:latin typeface="Helvetica" pitchFamily="2" charset="0"/>
              <a:ea typeface="Garamond" charset="0"/>
              <a:cs typeface="Garamond" charset="0"/>
            </a:endParaRPr>
          </a:p>
        </p:txBody>
      </p:sp>
      <p:pic>
        <p:nvPicPr>
          <p:cNvPr id="1028" name="Picture 4" descr="Tuskegee Syphilis Study - Wikipedia">
            <a:extLst>
              <a:ext uri="{FF2B5EF4-FFF2-40B4-BE49-F238E27FC236}">
                <a16:creationId xmlns:a16="http://schemas.microsoft.com/office/drawing/2014/main" id="{F3FC505B-B427-4846-E1ED-4A9E097B11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08729" y="2357457"/>
            <a:ext cx="3735340" cy="2689445"/>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descr="Study underlines role of past injustices in medical mistrust ...">
            <a:extLst>
              <a:ext uri="{FF2B5EF4-FFF2-40B4-BE49-F238E27FC236}">
                <a16:creationId xmlns:a16="http://schemas.microsoft.com/office/drawing/2014/main" id="{7D2F7DD3-C19F-2379-5C65-1B1C47D387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5584" y="2357457"/>
            <a:ext cx="3585926" cy="2689445"/>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From Tuskegee to COVID-19: Why African Americans do not ...">
            <a:extLst>
              <a:ext uri="{FF2B5EF4-FFF2-40B4-BE49-F238E27FC236}">
                <a16:creationId xmlns:a16="http://schemas.microsoft.com/office/drawing/2014/main" id="{4BB480DE-E24A-4C8C-6EE3-F5CF6D033DE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41374" y="2357457"/>
            <a:ext cx="4034168" cy="2689445"/>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35337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F757A-BED5-DB32-8449-C6446E89EC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EEA5E6-3A1B-878C-9D65-64BF74DA012E}"/>
              </a:ext>
            </a:extLst>
          </p:cNvPr>
          <p:cNvSpPr>
            <a:spLocks noGrp="1"/>
          </p:cNvSpPr>
          <p:nvPr>
            <p:ph type="title"/>
          </p:nvPr>
        </p:nvSpPr>
        <p:spPr/>
        <p:txBody>
          <a:bodyPr/>
          <a:lstStyle/>
          <a:p>
            <a:r>
              <a:rPr lang="en-US" dirty="0"/>
              <a:t>Research and Professional Ethics:</a:t>
            </a:r>
          </a:p>
        </p:txBody>
      </p:sp>
      <p:sp>
        <p:nvSpPr>
          <p:cNvPr id="3" name="Content Placeholder 2">
            <a:extLst>
              <a:ext uri="{FF2B5EF4-FFF2-40B4-BE49-F238E27FC236}">
                <a16:creationId xmlns:a16="http://schemas.microsoft.com/office/drawing/2014/main" id="{497278E3-7E82-1E88-146C-0623C16D392F}"/>
              </a:ext>
            </a:extLst>
          </p:cNvPr>
          <p:cNvSpPr>
            <a:spLocks noGrp="1"/>
          </p:cNvSpPr>
          <p:nvPr>
            <p:ph idx="1"/>
          </p:nvPr>
        </p:nvSpPr>
        <p:spPr>
          <a:xfrm>
            <a:off x="82550" y="1054718"/>
            <a:ext cx="12020274" cy="5803281"/>
          </a:xfrm>
        </p:spPr>
        <p:txBody>
          <a:bodyPr>
            <a:normAutofit fontScale="92500" lnSpcReduction="10000"/>
          </a:bodyPr>
          <a:lstStyle/>
          <a:p>
            <a:endParaRPr lang="en-US" dirty="0"/>
          </a:p>
          <a:p>
            <a:pPr algn="ctr"/>
            <a:r>
              <a:rPr lang="en-US" sz="3500" b="1" dirty="0"/>
              <a:t>The Nuremberg Code of 1947</a:t>
            </a:r>
          </a:p>
          <a:p>
            <a:pPr algn="ctr"/>
            <a:r>
              <a:rPr lang="en-CA" sz="1600" i="1" dirty="0"/>
              <a:t>The outcome of a US-military court ruling in 1947  </a:t>
            </a:r>
            <a:endParaRPr lang="en-CA" i="1" dirty="0"/>
          </a:p>
          <a:p>
            <a:pPr marL="457200" indent="-457200">
              <a:buFont typeface="Arial" panose="020B0604020202020204" pitchFamily="34" charset="0"/>
              <a:buChar char="•"/>
            </a:pPr>
            <a:r>
              <a:rPr lang="en-CA" sz="3000" dirty="0"/>
              <a:t>The </a:t>
            </a:r>
            <a:r>
              <a:rPr lang="en-CA" sz="3000" dirty="0">
                <a:hlinkClick r:id="rId3"/>
              </a:rPr>
              <a:t>Nuremberg Code (1947)</a:t>
            </a:r>
            <a:r>
              <a:rPr lang="en-CA" sz="3000" dirty="0"/>
              <a:t> is a foundational set of </a:t>
            </a:r>
            <a:r>
              <a:rPr lang="en-CA" sz="3000" dirty="0">
                <a:solidFill>
                  <a:srgbClr val="FF0000"/>
                </a:solidFill>
              </a:rPr>
              <a:t>ten principles for ethical medical research </a:t>
            </a:r>
            <a:r>
              <a:rPr lang="en-CA" sz="3000" dirty="0"/>
              <a:t>involving human subjects.</a:t>
            </a:r>
          </a:p>
          <a:p>
            <a:pPr marL="457200" indent="-457200">
              <a:buFont typeface="Arial" panose="020B0604020202020204" pitchFamily="34" charset="0"/>
              <a:buChar char="•"/>
            </a:pPr>
            <a:r>
              <a:rPr lang="en-CA" sz="3000" dirty="0"/>
              <a:t>The code came out of </a:t>
            </a:r>
            <a:r>
              <a:rPr lang="en-CA" sz="3000" i="1" dirty="0">
                <a:hlinkClick r:id="rId4"/>
              </a:rPr>
              <a:t>U.S. v. Brandt</a:t>
            </a:r>
            <a:r>
              <a:rPr lang="en-CA" sz="3000" i="1" dirty="0"/>
              <a:t> </a:t>
            </a:r>
            <a:r>
              <a:rPr lang="en-CA" sz="3000" dirty="0"/>
              <a:t>(1946-1947), the first of 12 “</a:t>
            </a:r>
            <a:r>
              <a:rPr lang="en-CA" sz="3000" dirty="0">
                <a:hlinkClick r:id="rId5"/>
              </a:rPr>
              <a:t>subsequent</a:t>
            </a:r>
            <a:r>
              <a:rPr lang="en-CA" sz="3000" dirty="0"/>
              <a:t>” Nuremberg trials in the response to Nazi war crimes. </a:t>
            </a:r>
          </a:p>
          <a:p>
            <a:pPr marL="457200" indent="-457200">
              <a:buFont typeface="Arial" panose="020B0604020202020204" pitchFamily="34" charset="0"/>
              <a:buChar char="•"/>
            </a:pPr>
            <a:r>
              <a:rPr lang="en-CA" sz="3000" dirty="0"/>
              <a:t>Includes codified requirements for medical research/practice, such as: </a:t>
            </a:r>
          </a:p>
          <a:p>
            <a:pPr marL="914400" lvl="1" indent="-457200">
              <a:buFont typeface="Arial" panose="020B0604020202020204" pitchFamily="34" charset="0"/>
              <a:buChar char="•"/>
            </a:pPr>
            <a:r>
              <a:rPr lang="en-CA" dirty="0"/>
              <a:t>Voluntary informed consent</a:t>
            </a:r>
          </a:p>
          <a:p>
            <a:pPr marL="914400" lvl="1" indent="-457200">
              <a:buFont typeface="Arial" panose="020B0604020202020204" pitchFamily="34" charset="0"/>
              <a:buChar char="•"/>
            </a:pPr>
            <a:r>
              <a:rPr lang="en-CA" dirty="0"/>
              <a:t>Scientifically valid basis for research </a:t>
            </a:r>
          </a:p>
          <a:p>
            <a:pPr marL="914400" lvl="1" indent="-457200">
              <a:buFont typeface="Arial" panose="020B0604020202020204" pitchFamily="34" charset="0"/>
              <a:buChar char="•"/>
            </a:pPr>
            <a:r>
              <a:rPr lang="en-CA" dirty="0"/>
              <a:t>Minimization of risk and suffering </a:t>
            </a:r>
          </a:p>
          <a:p>
            <a:pPr marL="914400" lvl="1" indent="-457200">
              <a:buFont typeface="Arial" panose="020B0604020202020204" pitchFamily="34" charset="0"/>
              <a:buChar char="•"/>
            </a:pPr>
            <a:r>
              <a:rPr lang="en-CA" dirty="0"/>
              <a:t>The right of participants to withdraw at any time</a:t>
            </a:r>
          </a:p>
          <a:p>
            <a:pPr marL="457200" indent="-457200">
              <a:buFont typeface="Arial" panose="020B0604020202020204" pitchFamily="34" charset="0"/>
              <a:buChar char="•"/>
            </a:pPr>
            <a:r>
              <a:rPr lang="en-CA" sz="3000" dirty="0"/>
              <a:t>These principles have had lasting influence and formed the groundwork for later </a:t>
            </a:r>
            <a:r>
              <a:rPr lang="en-CA" sz="3000" dirty="0">
                <a:solidFill>
                  <a:srgbClr val="FF0000"/>
                </a:solidFill>
              </a:rPr>
              <a:t>ethical codes</a:t>
            </a:r>
            <a:r>
              <a:rPr lang="en-CA" sz="3000" dirty="0"/>
              <a:t> in research and professional work.</a:t>
            </a:r>
          </a:p>
        </p:txBody>
      </p:sp>
    </p:spTree>
    <p:extLst>
      <p:ext uri="{BB962C8B-B14F-4D97-AF65-F5344CB8AC3E}">
        <p14:creationId xmlns:p14="http://schemas.microsoft.com/office/powerpoint/2010/main" val="28779601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9031B-647C-D328-C62E-0C43908E77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C1EDCB-D84E-E5B6-FCFA-1A384C5BE180}"/>
              </a:ext>
            </a:extLst>
          </p:cNvPr>
          <p:cNvSpPr>
            <a:spLocks noGrp="1"/>
          </p:cNvSpPr>
          <p:nvPr>
            <p:ph type="title"/>
          </p:nvPr>
        </p:nvSpPr>
        <p:spPr/>
        <p:txBody>
          <a:bodyPr/>
          <a:lstStyle/>
          <a:p>
            <a:r>
              <a:rPr lang="en-US" dirty="0"/>
              <a:t>Research and Professional Ethics:</a:t>
            </a:r>
          </a:p>
        </p:txBody>
      </p:sp>
      <p:sp>
        <p:nvSpPr>
          <p:cNvPr id="3" name="Content Placeholder 2">
            <a:extLst>
              <a:ext uri="{FF2B5EF4-FFF2-40B4-BE49-F238E27FC236}">
                <a16:creationId xmlns:a16="http://schemas.microsoft.com/office/drawing/2014/main" id="{AD35FBD0-9328-EA37-7A38-CCB6944B3A80}"/>
              </a:ext>
            </a:extLst>
          </p:cNvPr>
          <p:cNvSpPr>
            <a:spLocks noGrp="1"/>
          </p:cNvSpPr>
          <p:nvPr>
            <p:ph idx="1"/>
          </p:nvPr>
        </p:nvSpPr>
        <p:spPr/>
        <p:txBody>
          <a:bodyPr>
            <a:normAutofit/>
          </a:bodyPr>
          <a:lstStyle/>
          <a:p>
            <a:endParaRPr lang="en-US" dirty="0"/>
          </a:p>
          <a:p>
            <a:pPr algn="ctr"/>
            <a:r>
              <a:rPr lang="en-US" sz="3500" b="1" dirty="0"/>
              <a:t> </a:t>
            </a:r>
          </a:p>
          <a:p>
            <a:pPr algn="ctr"/>
            <a:r>
              <a:rPr lang="en-CA" sz="1600" i="1" dirty="0"/>
              <a:t> </a:t>
            </a:r>
            <a:endParaRPr lang="en-CA" dirty="0"/>
          </a:p>
        </p:txBody>
      </p:sp>
      <p:pic>
        <p:nvPicPr>
          <p:cNvPr id="2052" name="Picture 4" descr="Happy Friday! Todays Clinical Research 101 topic is the Nuremberg Code! In  1947, at the end of World War 2, the Allies held a trial against the  representatives of Nazi occupied Germany.">
            <a:extLst>
              <a:ext uri="{FF2B5EF4-FFF2-40B4-BE49-F238E27FC236}">
                <a16:creationId xmlns:a16="http://schemas.microsoft.com/office/drawing/2014/main" id="{50E3217B-5E1D-7BDA-E87F-BBE6DC2C73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781" b="43719"/>
          <a:stretch>
            <a:fillRect/>
          </a:stretch>
        </p:blipFill>
        <p:spPr bwMode="auto">
          <a:xfrm>
            <a:off x="883831" y="1681487"/>
            <a:ext cx="4896960" cy="48300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4" name="Picture 6" descr="Happy Friday! Todays Clinical Research 101 topic is the Nuremberg Code! In  1947, at the end of World War 2, the Allies held a trial against the  representatives of Nazi occupied Germany.">
            <a:extLst>
              <a:ext uri="{FF2B5EF4-FFF2-40B4-BE49-F238E27FC236}">
                <a16:creationId xmlns:a16="http://schemas.microsoft.com/office/drawing/2014/main" id="{21335D38-B7C0-BFE2-E04E-BA2A0F708B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6140" b="4715"/>
          <a:stretch>
            <a:fillRect/>
          </a:stretch>
        </p:blipFill>
        <p:spPr bwMode="auto">
          <a:xfrm>
            <a:off x="6258963" y="1681486"/>
            <a:ext cx="4941314" cy="483006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124F7BB-7407-0B42-19E4-08A187DA699A}"/>
              </a:ext>
            </a:extLst>
          </p:cNvPr>
          <p:cNvSpPr txBox="1"/>
          <p:nvPr/>
        </p:nvSpPr>
        <p:spPr>
          <a:xfrm>
            <a:off x="883831" y="1176542"/>
            <a:ext cx="10316446" cy="461665"/>
          </a:xfrm>
          <a:prstGeom prst="rect">
            <a:avLst/>
          </a:prstGeom>
          <a:solidFill>
            <a:schemeClr val="bg1"/>
          </a:solidFill>
          <a:ln>
            <a:solidFill>
              <a:schemeClr val="tx1"/>
            </a:solidFill>
          </a:ln>
        </p:spPr>
        <p:txBody>
          <a:bodyPr wrap="square" rtlCol="0">
            <a:spAutoFit/>
          </a:bodyPr>
          <a:lstStyle/>
          <a:p>
            <a:pPr algn="ctr"/>
            <a:r>
              <a:rPr lang="en-US" sz="2400" b="1" dirty="0">
                <a:latin typeface="Helvetica Neue" panose="02000503000000020004" pitchFamily="2" charset="0"/>
                <a:ea typeface="Helvetica Neue" panose="02000503000000020004" pitchFamily="2" charset="0"/>
                <a:cs typeface="Helvetica Neue" panose="02000503000000020004" pitchFamily="2" charset="0"/>
              </a:rPr>
              <a:t>The Nuremberg Code of 1947</a:t>
            </a:r>
          </a:p>
        </p:txBody>
      </p:sp>
    </p:spTree>
    <p:extLst>
      <p:ext uri="{BB962C8B-B14F-4D97-AF65-F5344CB8AC3E}">
        <p14:creationId xmlns:p14="http://schemas.microsoft.com/office/powerpoint/2010/main" val="839979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DA7AB-766E-96B1-5494-1F763B8872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3E683B-C731-63CA-0FCA-4B2CE4C2782E}"/>
              </a:ext>
            </a:extLst>
          </p:cNvPr>
          <p:cNvSpPr>
            <a:spLocks noGrp="1"/>
          </p:cNvSpPr>
          <p:nvPr>
            <p:ph type="title"/>
          </p:nvPr>
        </p:nvSpPr>
        <p:spPr/>
        <p:txBody>
          <a:bodyPr/>
          <a:lstStyle/>
          <a:p>
            <a:r>
              <a:rPr lang="en-US" dirty="0"/>
              <a:t>Research and Professional Ethics:</a:t>
            </a:r>
          </a:p>
        </p:txBody>
      </p:sp>
      <p:sp>
        <p:nvSpPr>
          <p:cNvPr id="3" name="Content Placeholder 2">
            <a:extLst>
              <a:ext uri="{FF2B5EF4-FFF2-40B4-BE49-F238E27FC236}">
                <a16:creationId xmlns:a16="http://schemas.microsoft.com/office/drawing/2014/main" id="{7728CEF7-0A87-4439-49E9-FBE47472EB51}"/>
              </a:ext>
            </a:extLst>
          </p:cNvPr>
          <p:cNvSpPr>
            <a:spLocks noGrp="1"/>
          </p:cNvSpPr>
          <p:nvPr>
            <p:ph idx="1"/>
          </p:nvPr>
        </p:nvSpPr>
        <p:spPr/>
        <p:txBody>
          <a:bodyPr>
            <a:normAutofit/>
          </a:bodyPr>
          <a:lstStyle/>
          <a:p>
            <a:endParaRPr lang="en-US" dirty="0"/>
          </a:p>
          <a:p>
            <a:pPr algn="ctr"/>
            <a:r>
              <a:rPr lang="en-US" sz="3500" b="1" dirty="0"/>
              <a:t>The Declaration of Helsinki (1964)</a:t>
            </a:r>
          </a:p>
          <a:p>
            <a:pPr algn="ctr"/>
            <a:r>
              <a:rPr lang="en-CA" sz="1600" i="1" dirty="0"/>
              <a:t>  Adopted by the 18</a:t>
            </a:r>
            <a:r>
              <a:rPr lang="en-CA" sz="1600" i="1" baseline="30000" dirty="0"/>
              <a:t>th</a:t>
            </a:r>
            <a:r>
              <a:rPr lang="en-CA" sz="1600" i="1" dirty="0"/>
              <a:t> World Medical Assembly, Helsinki, Finland, June 1964</a:t>
            </a:r>
            <a:endParaRPr lang="en-CA" dirty="0"/>
          </a:p>
          <a:p>
            <a:pPr marL="457200" indent="-457200">
              <a:buFont typeface="Arial" panose="020B0604020202020204" pitchFamily="34" charset="0"/>
              <a:buChar char="•"/>
            </a:pPr>
            <a:r>
              <a:rPr lang="en-CA" dirty="0"/>
              <a:t>The </a:t>
            </a:r>
            <a:r>
              <a:rPr lang="en-CA" dirty="0">
                <a:hlinkClick r:id="rId3"/>
              </a:rPr>
              <a:t>Declaration of Helsinki (1964)</a:t>
            </a:r>
            <a:r>
              <a:rPr lang="en-CA" dirty="0"/>
              <a:t>, issued by the </a:t>
            </a:r>
            <a:r>
              <a:rPr lang="en-CA" i="1" dirty="0">
                <a:hlinkClick r:id="rId4"/>
              </a:rPr>
              <a:t>World Medical Association</a:t>
            </a:r>
            <a:r>
              <a:rPr lang="en-CA" dirty="0"/>
              <a:t>, </a:t>
            </a:r>
            <a:r>
              <a:rPr lang="en-CA" dirty="0">
                <a:solidFill>
                  <a:srgbClr val="FF0000"/>
                </a:solidFill>
              </a:rPr>
              <a:t>expanded</a:t>
            </a:r>
            <a:r>
              <a:rPr lang="en-CA" dirty="0"/>
              <a:t> on the Nuremberg Code.</a:t>
            </a:r>
          </a:p>
          <a:p>
            <a:pPr marL="457200" indent="-457200">
              <a:buFont typeface="Arial" panose="020B0604020202020204" pitchFamily="34" charset="0"/>
              <a:buChar char="•"/>
            </a:pPr>
            <a:r>
              <a:rPr lang="en-CA" dirty="0"/>
              <a:t>Established more detailed guidance for ethical research with humans.</a:t>
            </a:r>
          </a:p>
          <a:p>
            <a:pPr marL="914400" lvl="1" indent="-457200">
              <a:buFont typeface="Arial" panose="020B0604020202020204" pitchFamily="34" charset="0"/>
              <a:buChar char="•"/>
            </a:pPr>
            <a:r>
              <a:rPr lang="en-CA" dirty="0"/>
              <a:t>Respect for individuals, their </a:t>
            </a:r>
            <a:r>
              <a:rPr lang="en-CA" i="1" dirty="0"/>
              <a:t>right</a:t>
            </a:r>
            <a:r>
              <a:rPr lang="en-CA" dirty="0"/>
              <a:t> to make informed decisions</a:t>
            </a:r>
          </a:p>
          <a:p>
            <a:pPr marL="914400" lvl="1" indent="-457200">
              <a:buFont typeface="Arial" panose="020B0604020202020204" pitchFamily="34" charset="0"/>
              <a:buChar char="•"/>
            </a:pPr>
            <a:r>
              <a:rPr lang="en-CA" dirty="0"/>
              <a:t>Independent ethical review</a:t>
            </a:r>
          </a:p>
          <a:p>
            <a:pPr marL="914400" lvl="1" indent="-457200">
              <a:buFont typeface="Arial" panose="020B0604020202020204" pitchFamily="34" charset="0"/>
              <a:buChar char="•"/>
            </a:pPr>
            <a:r>
              <a:rPr lang="en-CA" dirty="0"/>
              <a:t>Additional protections for vulnerable populations</a:t>
            </a:r>
          </a:p>
          <a:p>
            <a:pPr marL="457200" indent="-457200">
              <a:buFont typeface="Arial" panose="020B0604020202020204" pitchFamily="34" charset="0"/>
              <a:buChar char="•"/>
            </a:pPr>
            <a:r>
              <a:rPr lang="en-CA" dirty="0"/>
              <a:t>The Helsinki Declaration has been </a:t>
            </a:r>
            <a:r>
              <a:rPr lang="en-CA" dirty="0">
                <a:hlinkClick r:id="rId5"/>
              </a:rPr>
              <a:t>revised multiple times</a:t>
            </a:r>
            <a:r>
              <a:rPr lang="en-CA" dirty="0"/>
              <a:t> and remains a central </a:t>
            </a:r>
            <a:r>
              <a:rPr lang="en-CA" dirty="0">
                <a:solidFill>
                  <a:srgbClr val="FF0000"/>
                </a:solidFill>
              </a:rPr>
              <a:t>international standard</a:t>
            </a:r>
            <a:r>
              <a:rPr lang="en-CA" dirty="0"/>
              <a:t> for biomedical research ethics.</a:t>
            </a:r>
          </a:p>
          <a:p>
            <a:pPr marL="457200" indent="-457200">
              <a:buFont typeface="Arial" panose="020B0604020202020204" pitchFamily="34" charset="0"/>
              <a:buChar char="•"/>
            </a:pPr>
            <a:r>
              <a:rPr lang="en-CA" dirty="0"/>
              <a:t>Most national and institutional ethics policies adhere to </a:t>
            </a:r>
            <a:r>
              <a:rPr lang="en-CA" i="1" dirty="0"/>
              <a:t>Helsinki</a:t>
            </a:r>
            <a:r>
              <a:rPr lang="en-CA" dirty="0"/>
              <a:t>.</a:t>
            </a:r>
          </a:p>
        </p:txBody>
      </p:sp>
    </p:spTree>
    <p:extLst>
      <p:ext uri="{BB962C8B-B14F-4D97-AF65-F5344CB8AC3E}">
        <p14:creationId xmlns:p14="http://schemas.microsoft.com/office/powerpoint/2010/main" val="13284438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46540-AB82-5833-1857-D4423A0A6B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C08FE7-6DEA-F5B7-6143-0ADD6980D846}"/>
              </a:ext>
            </a:extLst>
          </p:cNvPr>
          <p:cNvSpPr>
            <a:spLocks noGrp="1"/>
          </p:cNvSpPr>
          <p:nvPr>
            <p:ph type="title"/>
          </p:nvPr>
        </p:nvSpPr>
        <p:spPr/>
        <p:txBody>
          <a:bodyPr/>
          <a:lstStyle/>
          <a:p>
            <a:r>
              <a:rPr lang="en-US" dirty="0"/>
              <a:t>Research and Professional Ethics:</a:t>
            </a:r>
          </a:p>
        </p:txBody>
      </p:sp>
      <p:sp>
        <p:nvSpPr>
          <p:cNvPr id="3" name="Content Placeholder 2">
            <a:extLst>
              <a:ext uri="{FF2B5EF4-FFF2-40B4-BE49-F238E27FC236}">
                <a16:creationId xmlns:a16="http://schemas.microsoft.com/office/drawing/2014/main" id="{45844EB3-95A8-AD36-A6CD-749285057CB1}"/>
              </a:ext>
            </a:extLst>
          </p:cNvPr>
          <p:cNvSpPr>
            <a:spLocks noGrp="1"/>
          </p:cNvSpPr>
          <p:nvPr>
            <p:ph idx="1"/>
          </p:nvPr>
        </p:nvSpPr>
        <p:spPr/>
        <p:txBody>
          <a:bodyPr>
            <a:normAutofit/>
          </a:bodyPr>
          <a:lstStyle/>
          <a:p>
            <a:endParaRPr lang="en-US" dirty="0"/>
          </a:p>
          <a:p>
            <a:pPr algn="ctr"/>
            <a:r>
              <a:rPr lang="en-US" sz="3500" b="1" dirty="0"/>
              <a:t>Nuremberg Code vs. Helsinki Declaration</a:t>
            </a:r>
          </a:p>
          <a:p>
            <a:pPr algn="ctr"/>
            <a:r>
              <a:rPr lang="en-CA" sz="1600" i="1" dirty="0"/>
              <a:t>The </a:t>
            </a:r>
            <a:r>
              <a:rPr lang="en-CA" sz="1600" i="1" dirty="0">
                <a:hlinkClick r:id="rId3"/>
              </a:rPr>
              <a:t>Declaration of Helsinki</a:t>
            </a:r>
            <a:r>
              <a:rPr lang="en-CA" sz="1600" i="1" dirty="0"/>
              <a:t> did not replace the </a:t>
            </a:r>
            <a:r>
              <a:rPr lang="en-CA" sz="1600" i="1" dirty="0">
                <a:hlinkClick r:id="rId4"/>
              </a:rPr>
              <a:t>Nuremberg Code</a:t>
            </a:r>
            <a:r>
              <a:rPr lang="en-CA" sz="1600" i="1" dirty="0"/>
              <a:t> but </a:t>
            </a:r>
            <a:r>
              <a:rPr lang="en-CA" sz="1600" i="1" dirty="0">
                <a:solidFill>
                  <a:srgbClr val="FF0000"/>
                </a:solidFill>
              </a:rPr>
              <a:t>expanded and refined</a:t>
            </a:r>
            <a:r>
              <a:rPr lang="en-CA" sz="1600" i="1" dirty="0"/>
              <a:t> it for biomedical research</a:t>
            </a:r>
          </a:p>
        </p:txBody>
      </p:sp>
      <p:grpSp>
        <p:nvGrpSpPr>
          <p:cNvPr id="7" name="Group 6">
            <a:extLst>
              <a:ext uri="{FF2B5EF4-FFF2-40B4-BE49-F238E27FC236}">
                <a16:creationId xmlns:a16="http://schemas.microsoft.com/office/drawing/2014/main" id="{D994838C-D53C-4E2F-B74B-CA5B2BC4BF27}"/>
              </a:ext>
            </a:extLst>
          </p:cNvPr>
          <p:cNvGrpSpPr/>
          <p:nvPr/>
        </p:nvGrpSpPr>
        <p:grpSpPr>
          <a:xfrm>
            <a:off x="6346050" y="2924481"/>
            <a:ext cx="5322770" cy="3118585"/>
            <a:chOff x="423512" y="2598821"/>
            <a:chExt cx="5322770" cy="3118585"/>
          </a:xfrm>
        </p:grpSpPr>
        <p:sp>
          <p:nvSpPr>
            <p:cNvPr id="5" name="Rectangle 4">
              <a:extLst>
                <a:ext uri="{FF2B5EF4-FFF2-40B4-BE49-F238E27FC236}">
                  <a16:creationId xmlns:a16="http://schemas.microsoft.com/office/drawing/2014/main" id="{81BA25A2-6697-9A88-E4D1-0E04D6C8E61D}"/>
                </a:ext>
              </a:extLst>
            </p:cNvPr>
            <p:cNvSpPr/>
            <p:nvPr/>
          </p:nvSpPr>
          <p:spPr>
            <a:xfrm>
              <a:off x="423512" y="3118584"/>
              <a:ext cx="5322770" cy="259882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Nuremberg Code: </a:t>
              </a:r>
              <a:r>
                <a:rPr lang="en-US" dirty="0">
                  <a:latin typeface="Helvetica Neue" panose="02000503000000020004" pitchFamily="2" charset="0"/>
                  <a:ea typeface="Helvetica Neue" panose="02000503000000020004" pitchFamily="2" charset="0"/>
                  <a:cs typeface="Helvetica Neue" panose="02000503000000020004" pitchFamily="2" charset="0"/>
                </a:rPr>
                <a:t>Emphasized that experiments should avoid unnecessary suffering and should not proceed if death or disabling injury was likely.</a:t>
              </a:r>
            </a:p>
            <a:p>
              <a:endParaRPr lang="en-US" dirty="0">
                <a:latin typeface="Helvetica Neue" panose="02000503000000020004" pitchFamily="2" charset="0"/>
                <a:ea typeface="Helvetica Neue" panose="02000503000000020004" pitchFamily="2" charset="0"/>
                <a:cs typeface="Helvetica Neue" panose="02000503000000020004" pitchFamily="2" charset="0"/>
              </a:endParaRPr>
            </a:p>
            <a:p>
              <a:r>
                <a:rPr lang="en-US"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Helsinki Declaration: </a:t>
              </a:r>
              <a:r>
                <a:rPr lang="en-US" dirty="0">
                  <a:latin typeface="Helvetica Neue" panose="02000503000000020004" pitchFamily="2" charset="0"/>
                  <a:ea typeface="Helvetica Neue" panose="02000503000000020004" pitchFamily="2" charset="0"/>
                  <a:cs typeface="Helvetica Neue" panose="02000503000000020004" pitchFamily="2" charset="0"/>
                </a:rPr>
                <a:t>Expanded this into a formal principle that </a:t>
              </a:r>
              <a:r>
                <a:rPr lang="en-US" i="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the risks must be weighed against potential benefits</a:t>
              </a:r>
              <a:r>
                <a:rPr lang="en-US" dirty="0">
                  <a:latin typeface="Helvetica Neue" panose="02000503000000020004" pitchFamily="2" charset="0"/>
                  <a:ea typeface="Helvetica Neue" panose="02000503000000020004" pitchFamily="2" charset="0"/>
                  <a:cs typeface="Helvetica Neue" panose="02000503000000020004" pitchFamily="2" charset="0"/>
                </a:rPr>
                <a:t>, for both individuals and society, and that research could only proceed if the benefits justified the risks.</a:t>
              </a:r>
            </a:p>
          </p:txBody>
        </p:sp>
        <p:sp>
          <p:nvSpPr>
            <p:cNvPr id="6" name="Rectangle 5">
              <a:extLst>
                <a:ext uri="{FF2B5EF4-FFF2-40B4-BE49-F238E27FC236}">
                  <a16:creationId xmlns:a16="http://schemas.microsoft.com/office/drawing/2014/main" id="{67387200-7E0E-DDED-FA88-864133ED8E62}"/>
                </a:ext>
              </a:extLst>
            </p:cNvPr>
            <p:cNvSpPr/>
            <p:nvPr/>
          </p:nvSpPr>
          <p:spPr>
            <a:xfrm>
              <a:off x="423512" y="2598821"/>
              <a:ext cx="5322770" cy="478217"/>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Risk–Benefit Analysis</a:t>
              </a:r>
            </a:p>
          </p:txBody>
        </p:sp>
      </p:grpSp>
      <p:grpSp>
        <p:nvGrpSpPr>
          <p:cNvPr id="11" name="Group 10">
            <a:extLst>
              <a:ext uri="{FF2B5EF4-FFF2-40B4-BE49-F238E27FC236}">
                <a16:creationId xmlns:a16="http://schemas.microsoft.com/office/drawing/2014/main" id="{08EAE3B4-417B-7BB0-479F-78909490BC8A}"/>
              </a:ext>
            </a:extLst>
          </p:cNvPr>
          <p:cNvGrpSpPr/>
          <p:nvPr/>
        </p:nvGrpSpPr>
        <p:grpSpPr>
          <a:xfrm>
            <a:off x="523182" y="2924481"/>
            <a:ext cx="5322770" cy="3118585"/>
            <a:chOff x="423512" y="2598821"/>
            <a:chExt cx="5322770" cy="3118585"/>
          </a:xfrm>
        </p:grpSpPr>
        <p:sp>
          <p:nvSpPr>
            <p:cNvPr id="12" name="Rectangle 11">
              <a:extLst>
                <a:ext uri="{FF2B5EF4-FFF2-40B4-BE49-F238E27FC236}">
                  <a16:creationId xmlns:a16="http://schemas.microsoft.com/office/drawing/2014/main" id="{DDCBF063-F995-437D-B619-5830DE68D594}"/>
                </a:ext>
              </a:extLst>
            </p:cNvPr>
            <p:cNvSpPr/>
            <p:nvPr/>
          </p:nvSpPr>
          <p:spPr>
            <a:xfrm>
              <a:off x="423512" y="3118584"/>
              <a:ext cx="5322770" cy="259882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Nuremberg Code: </a:t>
              </a:r>
              <a:r>
                <a:rPr lang="en-US" dirty="0">
                  <a:latin typeface="Helvetica Neue" panose="02000503000000020004" pitchFamily="2" charset="0"/>
                  <a:ea typeface="Helvetica Neue" panose="02000503000000020004" pitchFamily="2" charset="0"/>
                  <a:cs typeface="Helvetica Neue" panose="02000503000000020004" pitchFamily="2" charset="0"/>
                </a:rPr>
                <a:t>Focused primarily on voluntary consent by participants, placing the responsibility of compliance on individual researchers.</a:t>
              </a:r>
            </a:p>
            <a:p>
              <a:endParaRPr lang="en-US" dirty="0">
                <a:latin typeface="Helvetica Neue" panose="02000503000000020004" pitchFamily="2" charset="0"/>
                <a:ea typeface="Helvetica Neue" panose="02000503000000020004" pitchFamily="2" charset="0"/>
                <a:cs typeface="Helvetica Neue" panose="02000503000000020004" pitchFamily="2" charset="0"/>
              </a:endParaRPr>
            </a:p>
            <a:p>
              <a:r>
                <a:rPr lang="en-US"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Helsinki Declaration: </a:t>
              </a:r>
              <a:r>
                <a:rPr lang="en-US" dirty="0">
                  <a:latin typeface="Helvetica Neue" panose="02000503000000020004" pitchFamily="2" charset="0"/>
                  <a:ea typeface="Helvetica Neue" panose="02000503000000020004" pitchFamily="2" charset="0"/>
                  <a:cs typeface="Helvetica Neue" panose="02000503000000020004" pitchFamily="2" charset="0"/>
                </a:rPr>
                <a:t>Introduced the concept of </a:t>
              </a:r>
              <a:r>
                <a:rPr lang="en-US"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independent ethical review</a:t>
              </a:r>
              <a:r>
                <a:rPr lang="en-US" dirty="0">
                  <a:latin typeface="Helvetica Neue" panose="02000503000000020004" pitchFamily="2" charset="0"/>
                  <a:ea typeface="Helvetica Neue" panose="02000503000000020004" pitchFamily="2" charset="0"/>
                  <a:cs typeface="Helvetica Neue" panose="02000503000000020004" pitchFamily="2" charset="0"/>
                </a:rPr>
                <a:t>, requiring that research protocols be assessed by committees (what would later become </a:t>
              </a:r>
              <a:r>
                <a:rPr lang="en-US" i="1" dirty="0">
                  <a:latin typeface="Helvetica Neue" panose="02000503000000020004" pitchFamily="2" charset="0"/>
                  <a:ea typeface="Helvetica Neue" panose="02000503000000020004" pitchFamily="2" charset="0"/>
                  <a:cs typeface="Helvetica Neue" panose="02000503000000020004" pitchFamily="2" charset="0"/>
                </a:rPr>
                <a:t>Institutional Review Boards </a:t>
              </a:r>
              <a:r>
                <a:rPr lang="en-US" dirty="0">
                  <a:latin typeface="Helvetica Neue" panose="02000503000000020004" pitchFamily="2" charset="0"/>
                  <a:ea typeface="Helvetica Neue" panose="02000503000000020004" pitchFamily="2" charset="0"/>
                  <a:cs typeface="Helvetica Neue" panose="02000503000000020004" pitchFamily="2" charset="0"/>
                </a:rPr>
                <a:t>or </a:t>
              </a:r>
              <a:r>
                <a:rPr lang="en-US" i="1" dirty="0">
                  <a:latin typeface="Helvetica Neue" panose="02000503000000020004" pitchFamily="2" charset="0"/>
                  <a:ea typeface="Helvetica Neue" panose="02000503000000020004" pitchFamily="2" charset="0"/>
                  <a:cs typeface="Helvetica Neue" panose="02000503000000020004" pitchFamily="2" charset="0"/>
                </a:rPr>
                <a:t>Research Ethics Boards</a:t>
              </a:r>
              <a:r>
                <a:rPr lang="en-US" dirty="0">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13" name="Rectangle 12">
              <a:extLst>
                <a:ext uri="{FF2B5EF4-FFF2-40B4-BE49-F238E27FC236}">
                  <a16:creationId xmlns:a16="http://schemas.microsoft.com/office/drawing/2014/main" id="{3AB6EC97-06C5-2EB3-6EBD-BBABAA34F3C0}"/>
                </a:ext>
              </a:extLst>
            </p:cNvPr>
            <p:cNvSpPr/>
            <p:nvPr/>
          </p:nvSpPr>
          <p:spPr>
            <a:xfrm>
              <a:off x="423512" y="2598821"/>
              <a:ext cx="5322770" cy="478217"/>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Institutionalization of Ethical Oversight</a:t>
              </a:r>
            </a:p>
          </p:txBody>
        </p:sp>
      </p:grpSp>
    </p:spTree>
    <p:extLst>
      <p:ext uri="{BB962C8B-B14F-4D97-AF65-F5344CB8AC3E}">
        <p14:creationId xmlns:p14="http://schemas.microsoft.com/office/powerpoint/2010/main" val="122340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33A84-5BA2-5F9F-21A2-3B6ABDE0E0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32E185-AD35-4774-7268-652D1D5E1CED}"/>
              </a:ext>
            </a:extLst>
          </p:cNvPr>
          <p:cNvSpPr>
            <a:spLocks noGrp="1"/>
          </p:cNvSpPr>
          <p:nvPr>
            <p:ph type="title"/>
          </p:nvPr>
        </p:nvSpPr>
        <p:spPr/>
        <p:txBody>
          <a:bodyPr/>
          <a:lstStyle/>
          <a:p>
            <a:r>
              <a:rPr lang="en-US" dirty="0"/>
              <a:t>Research and Professional Ethics:</a:t>
            </a:r>
          </a:p>
        </p:txBody>
      </p:sp>
      <p:sp>
        <p:nvSpPr>
          <p:cNvPr id="3" name="Content Placeholder 2">
            <a:extLst>
              <a:ext uri="{FF2B5EF4-FFF2-40B4-BE49-F238E27FC236}">
                <a16:creationId xmlns:a16="http://schemas.microsoft.com/office/drawing/2014/main" id="{6066D7F3-5A62-9B34-5A03-7A4692269F4D}"/>
              </a:ext>
            </a:extLst>
          </p:cNvPr>
          <p:cNvSpPr>
            <a:spLocks noGrp="1"/>
          </p:cNvSpPr>
          <p:nvPr>
            <p:ph idx="1"/>
          </p:nvPr>
        </p:nvSpPr>
        <p:spPr/>
        <p:txBody>
          <a:bodyPr>
            <a:normAutofit/>
          </a:bodyPr>
          <a:lstStyle/>
          <a:p>
            <a:endParaRPr lang="en-US" dirty="0"/>
          </a:p>
          <a:p>
            <a:pPr algn="ctr"/>
            <a:r>
              <a:rPr lang="en-US" sz="3500" b="1" dirty="0"/>
              <a:t>The Belmont Report (</a:t>
            </a:r>
            <a:r>
              <a:rPr lang="en-US" sz="3500" b="1" dirty="0">
                <a:hlinkClick r:id="rId3"/>
              </a:rPr>
              <a:t>1978</a:t>
            </a:r>
            <a:r>
              <a:rPr lang="en-US" sz="3500" b="1" dirty="0"/>
              <a:t>)</a:t>
            </a:r>
          </a:p>
          <a:p>
            <a:pPr algn="ctr"/>
            <a:r>
              <a:rPr lang="en-CA" sz="1600" i="1" dirty="0"/>
              <a:t> The </a:t>
            </a:r>
            <a:r>
              <a:rPr lang="en-CA" sz="1600" i="1" dirty="0">
                <a:hlinkClick r:id="rId3"/>
              </a:rPr>
              <a:t>Belmont Report</a:t>
            </a:r>
            <a:r>
              <a:rPr lang="en-CA" sz="1600" i="1" dirty="0"/>
              <a:t> by the </a:t>
            </a:r>
            <a:r>
              <a:rPr lang="en-CA" sz="1600" i="1" dirty="0">
                <a:solidFill>
                  <a:srgbClr val="FF0000"/>
                </a:solidFill>
              </a:rPr>
              <a:t>National Commission</a:t>
            </a:r>
            <a:r>
              <a:rPr lang="en-CA" sz="1600" i="1" dirty="0"/>
              <a:t> for the Protection of Human Subjects of Biomedical and Behavioral Research</a:t>
            </a:r>
          </a:p>
          <a:p>
            <a:pPr marL="457200" indent="-457200">
              <a:buFont typeface="Arial" panose="020B0604020202020204" pitchFamily="34" charset="0"/>
              <a:buChar char="•"/>
            </a:pPr>
            <a:r>
              <a:rPr lang="en-CA" b="1" dirty="0"/>
              <a:t>Purpose: </a:t>
            </a:r>
            <a:r>
              <a:rPr lang="en-CA" dirty="0"/>
              <a:t>Commission formed through </a:t>
            </a:r>
            <a:r>
              <a:rPr lang="en-CA" i="1" dirty="0"/>
              <a:t>National Research Act </a:t>
            </a:r>
            <a:r>
              <a:rPr lang="en-CA" dirty="0"/>
              <a:t>(</a:t>
            </a:r>
            <a:r>
              <a:rPr lang="en-CA" dirty="0">
                <a:hlinkClick r:id="rId4"/>
              </a:rPr>
              <a:t>1974</a:t>
            </a:r>
            <a:r>
              <a:rPr lang="en-CA" dirty="0"/>
              <a:t>); tasked with </a:t>
            </a:r>
            <a:r>
              <a:rPr lang="en-CA" dirty="0">
                <a:solidFill>
                  <a:srgbClr val="FF0000"/>
                </a:solidFill>
              </a:rPr>
              <a:t>identifying fundamental </a:t>
            </a:r>
            <a:r>
              <a:rPr lang="en-CA" i="1" dirty="0">
                <a:solidFill>
                  <a:schemeClr val="bg1"/>
                </a:solidFill>
                <a:highlight>
                  <a:srgbClr val="61A2A7"/>
                </a:highlight>
              </a:rPr>
              <a:t>ethical principles</a:t>
            </a:r>
            <a:r>
              <a:rPr lang="en-CA" dirty="0"/>
              <a:t> for biomedicine.</a:t>
            </a:r>
          </a:p>
          <a:p>
            <a:pPr marL="457200" indent="-457200">
              <a:buFont typeface="Arial" panose="020B0604020202020204" pitchFamily="34" charset="0"/>
              <a:buChar char="•"/>
            </a:pPr>
            <a:r>
              <a:rPr lang="en-CA" b="1" dirty="0"/>
              <a:t>Motivation: </a:t>
            </a:r>
            <a:r>
              <a:rPr lang="en-CA" dirty="0"/>
              <a:t>Developed in response to unethical research practices, most notably the </a:t>
            </a:r>
            <a:r>
              <a:rPr lang="en-CA" dirty="0">
                <a:hlinkClick r:id="rId5"/>
              </a:rPr>
              <a:t>Tuskegee Syphilis Study</a:t>
            </a:r>
            <a:r>
              <a:rPr lang="en-CA" dirty="0"/>
              <a:t> (1932–1972).</a:t>
            </a:r>
          </a:p>
          <a:p>
            <a:pPr marL="457200" indent="-457200">
              <a:buFont typeface="Arial" panose="020B0604020202020204" pitchFamily="34" charset="0"/>
              <a:buChar char="•"/>
            </a:pPr>
            <a:r>
              <a:rPr lang="en-CA" b="1" dirty="0"/>
              <a:t>Contributions: </a:t>
            </a:r>
            <a:r>
              <a:rPr lang="en-CA" dirty="0"/>
              <a:t>Established three foundational </a:t>
            </a:r>
            <a:r>
              <a:rPr lang="en-CA" dirty="0">
                <a:solidFill>
                  <a:srgbClr val="FF0000"/>
                </a:solidFill>
              </a:rPr>
              <a:t>ethical principles</a:t>
            </a:r>
            <a:r>
              <a:rPr lang="en-CA" dirty="0"/>
              <a:t>:</a:t>
            </a:r>
          </a:p>
          <a:p>
            <a:pPr marL="914400" lvl="1" indent="-457200">
              <a:buFont typeface="+mj-lt"/>
              <a:buAutoNum type="arabicPeriod"/>
            </a:pPr>
            <a:r>
              <a:rPr lang="en-CA" b="1" dirty="0"/>
              <a:t>Respect for Persons: </a:t>
            </a:r>
            <a:r>
              <a:rPr lang="en-CA" dirty="0"/>
              <a:t>Upholding autonomy and protecting those with diminished autonomy.</a:t>
            </a:r>
          </a:p>
          <a:p>
            <a:pPr marL="914400" lvl="1" indent="-457200">
              <a:buFont typeface="+mj-lt"/>
              <a:buAutoNum type="arabicPeriod"/>
            </a:pPr>
            <a:r>
              <a:rPr lang="en-CA" b="1" dirty="0"/>
              <a:t>Beneficence: </a:t>
            </a:r>
            <a:r>
              <a:rPr lang="en-CA" dirty="0"/>
              <a:t>Maximizing possible benefits and minimizing harm.</a:t>
            </a:r>
          </a:p>
          <a:p>
            <a:pPr marL="914400" lvl="1" indent="-457200">
              <a:buFont typeface="+mj-lt"/>
              <a:buAutoNum type="arabicPeriod"/>
            </a:pPr>
            <a:r>
              <a:rPr lang="en-CA" b="1" dirty="0"/>
              <a:t>Justice: </a:t>
            </a:r>
            <a:r>
              <a:rPr lang="en-CA" dirty="0"/>
              <a:t>Ensuring fair distribution of research burdens and benefits.</a:t>
            </a:r>
          </a:p>
          <a:p>
            <a:pPr marL="457200" indent="-457200">
              <a:buFont typeface="Arial" panose="020B0604020202020204" pitchFamily="34" charset="0"/>
              <a:buChar char="•"/>
            </a:pPr>
            <a:endParaRPr lang="en-CA" dirty="0"/>
          </a:p>
          <a:p>
            <a:pPr marL="457200" indent="-457200">
              <a:buFont typeface="Arial" panose="020B0604020202020204" pitchFamily="34" charset="0"/>
              <a:buChar char="•"/>
            </a:pPr>
            <a:endParaRPr lang="en-CA" dirty="0"/>
          </a:p>
        </p:txBody>
      </p:sp>
    </p:spTree>
    <p:extLst>
      <p:ext uri="{BB962C8B-B14F-4D97-AF65-F5344CB8AC3E}">
        <p14:creationId xmlns:p14="http://schemas.microsoft.com/office/powerpoint/2010/main" val="3739834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08411-1D1E-42CD-61D4-BF8B7EF17B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6D62B8-0F62-9877-47BF-8786E434405C}"/>
              </a:ext>
            </a:extLst>
          </p:cNvPr>
          <p:cNvSpPr>
            <a:spLocks noGrp="1"/>
          </p:cNvSpPr>
          <p:nvPr>
            <p:ph type="title"/>
          </p:nvPr>
        </p:nvSpPr>
        <p:spPr/>
        <p:txBody>
          <a:bodyPr/>
          <a:lstStyle/>
          <a:p>
            <a:r>
              <a:rPr lang="en-US" dirty="0"/>
              <a:t>Research and Professional Ethics:</a:t>
            </a:r>
          </a:p>
        </p:txBody>
      </p:sp>
      <p:sp>
        <p:nvSpPr>
          <p:cNvPr id="3" name="Content Placeholder 2">
            <a:extLst>
              <a:ext uri="{FF2B5EF4-FFF2-40B4-BE49-F238E27FC236}">
                <a16:creationId xmlns:a16="http://schemas.microsoft.com/office/drawing/2014/main" id="{39F569F4-E62D-BC9E-C6E5-A57F38EC4FA0}"/>
              </a:ext>
            </a:extLst>
          </p:cNvPr>
          <p:cNvSpPr>
            <a:spLocks noGrp="1"/>
          </p:cNvSpPr>
          <p:nvPr>
            <p:ph idx="1"/>
          </p:nvPr>
        </p:nvSpPr>
        <p:spPr/>
        <p:txBody>
          <a:bodyPr>
            <a:normAutofit lnSpcReduction="10000"/>
          </a:bodyPr>
          <a:lstStyle/>
          <a:p>
            <a:endParaRPr lang="en-US" dirty="0"/>
          </a:p>
          <a:p>
            <a:pPr algn="ctr"/>
            <a:r>
              <a:rPr lang="en-CA" sz="3600" b="1" dirty="0"/>
              <a:t>Beauchamp and Childress (</a:t>
            </a:r>
            <a:r>
              <a:rPr lang="en-CA" sz="3600" b="1" dirty="0">
                <a:hlinkClick r:id="rId3"/>
              </a:rPr>
              <a:t>1979</a:t>
            </a:r>
            <a:r>
              <a:rPr lang="en-CA" sz="3600" b="1" dirty="0"/>
              <a:t>)</a:t>
            </a:r>
            <a:endParaRPr lang="en-US" sz="3500" b="1" dirty="0"/>
          </a:p>
          <a:p>
            <a:pPr algn="ctr"/>
            <a:r>
              <a:rPr lang="en-CA" sz="1600" i="1" dirty="0"/>
              <a:t>Principles of Biomedical Ethics</a:t>
            </a:r>
            <a:r>
              <a:rPr lang="en-CA" sz="1600" dirty="0"/>
              <a:t> </a:t>
            </a:r>
            <a:endParaRPr lang="en-CA" sz="1600" i="1" dirty="0"/>
          </a:p>
          <a:p>
            <a:pPr marL="457200" indent="-457200">
              <a:buFont typeface="Arial" panose="020B0604020202020204" pitchFamily="34" charset="0"/>
              <a:buChar char="•"/>
            </a:pPr>
            <a:r>
              <a:rPr lang="en-CA" dirty="0"/>
              <a:t>A foundational text in research and professional ethics.</a:t>
            </a:r>
          </a:p>
          <a:p>
            <a:pPr marL="457200" indent="-457200">
              <a:buFont typeface="Arial" panose="020B0604020202020204" pitchFamily="34" charset="0"/>
              <a:buChar char="•"/>
            </a:pPr>
            <a:r>
              <a:rPr lang="en-CA" dirty="0"/>
              <a:t>Expanded the Belmont principles:</a:t>
            </a:r>
          </a:p>
          <a:p>
            <a:pPr marL="914400" lvl="1" indent="-457200">
              <a:buFont typeface="Arial" panose="020B0604020202020204" pitchFamily="34" charset="0"/>
              <a:buChar char="•"/>
            </a:pPr>
            <a:r>
              <a:rPr lang="en-CA" b="1" dirty="0"/>
              <a:t>Respect for Autonomy</a:t>
            </a:r>
            <a:r>
              <a:rPr lang="en-CA" dirty="0"/>
              <a:t>: Individuals’ right to self-determination.</a:t>
            </a:r>
          </a:p>
          <a:p>
            <a:pPr marL="914400" lvl="1" indent="-457200">
              <a:buFont typeface="Arial" panose="020B0604020202020204" pitchFamily="34" charset="0"/>
              <a:buChar char="•"/>
            </a:pPr>
            <a:r>
              <a:rPr lang="en-CA" b="1" dirty="0"/>
              <a:t>Beneficence</a:t>
            </a:r>
            <a:r>
              <a:rPr lang="en-CA" dirty="0"/>
              <a:t>: Obligation to promote well-being.</a:t>
            </a:r>
          </a:p>
          <a:p>
            <a:pPr marL="914400" lvl="1" indent="-457200">
              <a:buFont typeface="Arial" panose="020B0604020202020204" pitchFamily="34" charset="0"/>
              <a:buChar char="•"/>
            </a:pPr>
            <a:r>
              <a:rPr lang="en-CA" b="1" dirty="0"/>
              <a:t>Non-Maleficence</a:t>
            </a:r>
            <a:r>
              <a:rPr lang="en-CA" dirty="0"/>
              <a:t>: Obligation to avoid harm.</a:t>
            </a:r>
          </a:p>
          <a:p>
            <a:pPr marL="914400" lvl="1" indent="-457200">
              <a:buFont typeface="Arial" panose="020B0604020202020204" pitchFamily="34" charset="0"/>
              <a:buChar char="•"/>
            </a:pPr>
            <a:r>
              <a:rPr lang="en-CA" b="1" dirty="0"/>
              <a:t>Justice</a:t>
            </a:r>
            <a:r>
              <a:rPr lang="en-CA" dirty="0"/>
              <a:t>: Fairness in distribution of benefits and burdens.</a:t>
            </a:r>
          </a:p>
          <a:p>
            <a:pPr marL="457200" indent="-457200">
              <a:buFont typeface="Arial" panose="020B0604020202020204" pitchFamily="34" charset="0"/>
              <a:buChar char="•"/>
            </a:pPr>
            <a:r>
              <a:rPr lang="en-CA" dirty="0"/>
              <a:t>Translated the Belmont principles into a </a:t>
            </a:r>
            <a:r>
              <a:rPr lang="en-CA" dirty="0">
                <a:solidFill>
                  <a:schemeClr val="bg1"/>
                </a:solidFill>
                <a:highlight>
                  <a:srgbClr val="61A2A7"/>
                </a:highlight>
              </a:rPr>
              <a:t>broader ethical framework</a:t>
            </a:r>
            <a:r>
              <a:rPr lang="en-CA" dirty="0"/>
              <a:t> for biomedical and clinical </a:t>
            </a:r>
            <a:r>
              <a:rPr lang="en-CA" dirty="0">
                <a:solidFill>
                  <a:srgbClr val="FF0000"/>
                </a:solidFill>
              </a:rPr>
              <a:t>practice</a:t>
            </a:r>
            <a:r>
              <a:rPr lang="en-CA" dirty="0"/>
              <a:t>.</a:t>
            </a:r>
          </a:p>
          <a:p>
            <a:pPr marL="457200" indent="-457200">
              <a:buFont typeface="Arial" panose="020B0604020202020204" pitchFamily="34" charset="0"/>
              <a:buChar char="•"/>
            </a:pPr>
            <a:r>
              <a:rPr lang="en-CA" b="1" dirty="0"/>
              <a:t>Legacy: </a:t>
            </a:r>
            <a:r>
              <a:rPr lang="en-CA" dirty="0"/>
              <a:t>Established the </a:t>
            </a:r>
            <a:r>
              <a:rPr lang="en-CA" dirty="0">
                <a:solidFill>
                  <a:srgbClr val="FF0000"/>
                </a:solidFill>
              </a:rPr>
              <a:t>enduring vocabulary</a:t>
            </a:r>
            <a:r>
              <a:rPr lang="en-CA" dirty="0"/>
              <a:t> of modern clinical and research ethics.</a:t>
            </a:r>
          </a:p>
        </p:txBody>
      </p:sp>
      <p:pic>
        <p:nvPicPr>
          <p:cNvPr id="4" name="Picture 3" descr="Principles of Biomedical Ethics: Beauchamp, Tom L., Childress, James F.:  8601400362518: Ethics: Amazon Canada">
            <a:extLst>
              <a:ext uri="{FF2B5EF4-FFF2-40B4-BE49-F238E27FC236}">
                <a16:creationId xmlns:a16="http://schemas.microsoft.com/office/drawing/2014/main" id="{5CCE91AC-1C31-0A88-BCF9-9BB44B2E98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86416" y="1176541"/>
            <a:ext cx="1916408" cy="289370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2686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AE8BC-3481-587B-8808-1F6556127F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6074F7-55EE-2796-9C74-F0B93F257B53}"/>
              </a:ext>
            </a:extLst>
          </p:cNvPr>
          <p:cNvSpPr>
            <a:spLocks noGrp="1"/>
          </p:cNvSpPr>
          <p:nvPr>
            <p:ph type="title"/>
          </p:nvPr>
        </p:nvSpPr>
        <p:spPr/>
        <p:txBody>
          <a:bodyPr/>
          <a:lstStyle/>
          <a:p>
            <a:r>
              <a:rPr lang="en-US" dirty="0"/>
              <a:t>Research and Professional Ethics:</a:t>
            </a:r>
          </a:p>
        </p:txBody>
      </p:sp>
      <p:sp>
        <p:nvSpPr>
          <p:cNvPr id="3" name="Content Placeholder 2">
            <a:extLst>
              <a:ext uri="{FF2B5EF4-FFF2-40B4-BE49-F238E27FC236}">
                <a16:creationId xmlns:a16="http://schemas.microsoft.com/office/drawing/2014/main" id="{50E374A3-AD4F-810D-D6B2-6860E822520E}"/>
              </a:ext>
            </a:extLst>
          </p:cNvPr>
          <p:cNvSpPr>
            <a:spLocks noGrp="1"/>
          </p:cNvSpPr>
          <p:nvPr>
            <p:ph idx="1"/>
          </p:nvPr>
        </p:nvSpPr>
        <p:spPr/>
        <p:txBody>
          <a:bodyPr>
            <a:normAutofit/>
          </a:bodyPr>
          <a:lstStyle/>
          <a:p>
            <a:endParaRPr lang="en-US" dirty="0"/>
          </a:p>
          <a:p>
            <a:pPr algn="ctr"/>
            <a:r>
              <a:rPr lang="en-US" sz="3500" b="1" dirty="0"/>
              <a:t>Ethical Principles of Biomedical Ethics</a:t>
            </a:r>
          </a:p>
          <a:p>
            <a:pPr algn="ctr"/>
            <a:r>
              <a:rPr lang="en-CA" sz="1600" i="1" dirty="0"/>
              <a:t>Beauchamp and Childress identified </a:t>
            </a:r>
            <a:r>
              <a:rPr lang="en-CA" sz="1600" i="1" dirty="0">
                <a:solidFill>
                  <a:srgbClr val="FF0000"/>
                </a:solidFill>
              </a:rPr>
              <a:t>four core ethical principles</a:t>
            </a:r>
            <a:r>
              <a:rPr lang="en-CA" sz="1600" i="1" dirty="0"/>
              <a:t> that undergirds research and professional clinical ethics</a:t>
            </a:r>
          </a:p>
          <a:p>
            <a:pPr marL="457200" indent="-457200">
              <a:buFont typeface="Arial" panose="020B0604020202020204" pitchFamily="34" charset="0"/>
              <a:buChar char="•"/>
            </a:pPr>
            <a:endParaRPr lang="en-CA" dirty="0"/>
          </a:p>
          <a:p>
            <a:pPr marL="457200" indent="-457200">
              <a:buFont typeface="Arial" panose="020B0604020202020204" pitchFamily="34" charset="0"/>
              <a:buChar char="•"/>
            </a:pPr>
            <a:endParaRPr lang="en-CA" dirty="0"/>
          </a:p>
        </p:txBody>
      </p:sp>
      <p:sp>
        <p:nvSpPr>
          <p:cNvPr id="10" name="Rectangle 9">
            <a:extLst>
              <a:ext uri="{FF2B5EF4-FFF2-40B4-BE49-F238E27FC236}">
                <a16:creationId xmlns:a16="http://schemas.microsoft.com/office/drawing/2014/main" id="{00E71B53-45D2-C434-1EF6-BBA3CD87E875}"/>
              </a:ext>
            </a:extLst>
          </p:cNvPr>
          <p:cNvSpPr/>
          <p:nvPr/>
        </p:nvSpPr>
        <p:spPr>
          <a:xfrm>
            <a:off x="260631" y="2611331"/>
            <a:ext cx="5443051" cy="1856758"/>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The Principle of Beneficence: </a:t>
            </a:r>
            <a:r>
              <a:rPr lang="en-US" sz="2000" dirty="0">
                <a:latin typeface="Helvetica Neue" panose="02000503000000020004" pitchFamily="2" charset="0"/>
                <a:ea typeface="Helvetica Neue" panose="02000503000000020004" pitchFamily="2" charset="0"/>
                <a:cs typeface="Helvetica Neue" panose="02000503000000020004" pitchFamily="2" charset="0"/>
              </a:rPr>
              <a:t>You must strive to give primacy to the interest and well-being of participants and must actively ensure that services are tailored and optimized toward such patient-centered ends. </a:t>
            </a:r>
          </a:p>
        </p:txBody>
      </p:sp>
      <p:sp>
        <p:nvSpPr>
          <p:cNvPr id="15" name="Rectangle 14">
            <a:extLst>
              <a:ext uri="{FF2B5EF4-FFF2-40B4-BE49-F238E27FC236}">
                <a16:creationId xmlns:a16="http://schemas.microsoft.com/office/drawing/2014/main" id="{FCDF4B65-AE8D-0461-5E09-396CBE2F414A}"/>
              </a:ext>
            </a:extLst>
          </p:cNvPr>
          <p:cNvSpPr/>
          <p:nvPr/>
        </p:nvSpPr>
        <p:spPr>
          <a:xfrm>
            <a:off x="6488318" y="2611331"/>
            <a:ext cx="5443051" cy="1856758"/>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The Principle of Non-Maleficence: </a:t>
            </a:r>
            <a:r>
              <a:rPr lang="en-US" sz="2000" dirty="0">
                <a:latin typeface="Helvetica Neue" panose="02000503000000020004" pitchFamily="2" charset="0"/>
                <a:ea typeface="Helvetica Neue" panose="02000503000000020004" pitchFamily="2" charset="0"/>
                <a:cs typeface="Helvetica Neue" panose="02000503000000020004" pitchFamily="2" charset="0"/>
              </a:rPr>
              <a:t>You can under no circumstances inflict undue harm and/or compromise the well-being of participants, whether this is done through intentional or negligent behavior. </a:t>
            </a:r>
          </a:p>
        </p:txBody>
      </p:sp>
      <p:sp>
        <p:nvSpPr>
          <p:cNvPr id="16" name="Rectangle 15">
            <a:extLst>
              <a:ext uri="{FF2B5EF4-FFF2-40B4-BE49-F238E27FC236}">
                <a16:creationId xmlns:a16="http://schemas.microsoft.com/office/drawing/2014/main" id="{9384DD82-CBA3-E1D4-BCBC-4EF198EEC4EF}"/>
              </a:ext>
            </a:extLst>
          </p:cNvPr>
          <p:cNvSpPr/>
          <p:nvPr/>
        </p:nvSpPr>
        <p:spPr>
          <a:xfrm>
            <a:off x="260631" y="4670791"/>
            <a:ext cx="5443051" cy="1856758"/>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The Principle of Respect for Autonomy: </a:t>
            </a:r>
            <a:r>
              <a:rPr lang="en-US" sz="2000" dirty="0">
                <a:latin typeface="Helvetica Neue" panose="02000503000000020004" pitchFamily="2" charset="0"/>
                <a:ea typeface="Helvetica Neue" panose="02000503000000020004" pitchFamily="2" charset="0"/>
                <a:cs typeface="Helvetica Neue" panose="02000503000000020004" pitchFamily="2" charset="0"/>
              </a:rPr>
              <a:t>You must recognize and appreciate the participant as a dignified individual capable of making their own decisions, and proactively aim to enhance, as well as refrain from exerting restraint on this capacity.</a:t>
            </a:r>
          </a:p>
        </p:txBody>
      </p:sp>
      <p:sp>
        <p:nvSpPr>
          <p:cNvPr id="17" name="Rectangle 16">
            <a:extLst>
              <a:ext uri="{FF2B5EF4-FFF2-40B4-BE49-F238E27FC236}">
                <a16:creationId xmlns:a16="http://schemas.microsoft.com/office/drawing/2014/main" id="{8FDACDAA-B657-5C17-5A5D-78431ED64154}"/>
              </a:ext>
            </a:extLst>
          </p:cNvPr>
          <p:cNvSpPr/>
          <p:nvPr/>
        </p:nvSpPr>
        <p:spPr>
          <a:xfrm>
            <a:off x="6488318" y="4670791"/>
            <a:ext cx="5443051" cy="1856758"/>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The Principle of Justice: </a:t>
            </a:r>
            <a:r>
              <a:rPr lang="en-US" sz="2000" dirty="0">
                <a:latin typeface="Helvetica Neue" panose="02000503000000020004" pitchFamily="2" charset="0"/>
                <a:ea typeface="Helvetica Neue" panose="02000503000000020004" pitchFamily="2" charset="0"/>
                <a:cs typeface="Helvetica Neue" panose="02000503000000020004" pitchFamily="2" charset="0"/>
              </a:rPr>
              <a:t>You must orient your conduct in such a way that individuals are treated according to what is fair, appropriate, and bound by the assumption of social equality.</a:t>
            </a:r>
          </a:p>
        </p:txBody>
      </p:sp>
      <p:sp>
        <p:nvSpPr>
          <p:cNvPr id="4" name="TextBox 3">
            <a:extLst>
              <a:ext uri="{FF2B5EF4-FFF2-40B4-BE49-F238E27FC236}">
                <a16:creationId xmlns:a16="http://schemas.microsoft.com/office/drawing/2014/main" id="{EFBDFF93-00F1-A1E5-AF07-BCC9138DC319}"/>
              </a:ext>
            </a:extLst>
          </p:cNvPr>
          <p:cNvSpPr txBox="1"/>
          <p:nvPr/>
        </p:nvSpPr>
        <p:spPr>
          <a:xfrm>
            <a:off x="-829056" y="3243072"/>
            <a:ext cx="184731" cy="400110"/>
          </a:xfrm>
          <a:prstGeom prst="rect">
            <a:avLst/>
          </a:prstGeom>
          <a:noFill/>
        </p:spPr>
        <p:txBody>
          <a:bodyPr wrap="none" rtlCol="0">
            <a:spAutoFit/>
          </a:bodyPr>
          <a:lstStyle/>
          <a:p>
            <a:pPr algn="l"/>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01288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6"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6FC9E-FE61-3F43-3732-1A6E9B8E2A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8A7BBF-9A70-8033-5305-3B3B6418AF72}"/>
              </a:ext>
            </a:extLst>
          </p:cNvPr>
          <p:cNvSpPr>
            <a:spLocks noGrp="1"/>
          </p:cNvSpPr>
          <p:nvPr>
            <p:ph type="title"/>
          </p:nvPr>
        </p:nvSpPr>
        <p:spPr/>
        <p:txBody>
          <a:bodyPr/>
          <a:lstStyle/>
          <a:p>
            <a:r>
              <a:rPr lang="en-US" dirty="0"/>
              <a:t>Research and Professional Ethics:</a:t>
            </a:r>
          </a:p>
        </p:txBody>
      </p:sp>
      <p:sp>
        <p:nvSpPr>
          <p:cNvPr id="3" name="Content Placeholder 2">
            <a:extLst>
              <a:ext uri="{FF2B5EF4-FFF2-40B4-BE49-F238E27FC236}">
                <a16:creationId xmlns:a16="http://schemas.microsoft.com/office/drawing/2014/main" id="{323FB584-F50E-033F-2152-F187DA323243}"/>
              </a:ext>
            </a:extLst>
          </p:cNvPr>
          <p:cNvSpPr>
            <a:spLocks noGrp="1"/>
          </p:cNvSpPr>
          <p:nvPr>
            <p:ph idx="1"/>
          </p:nvPr>
        </p:nvSpPr>
        <p:spPr/>
        <p:txBody>
          <a:bodyPr>
            <a:normAutofit/>
          </a:bodyPr>
          <a:lstStyle/>
          <a:p>
            <a:endParaRPr lang="en-US" dirty="0"/>
          </a:p>
          <a:p>
            <a:pPr algn="ctr"/>
            <a:r>
              <a:rPr lang="en-US" sz="3500" b="1" dirty="0"/>
              <a:t>Ethical Principles of Biomedical Ethics</a:t>
            </a:r>
          </a:p>
          <a:p>
            <a:pPr algn="ctr"/>
            <a:r>
              <a:rPr lang="en-CA" sz="1600" i="1" dirty="0"/>
              <a:t>Beauchamp and Childress identified </a:t>
            </a:r>
            <a:r>
              <a:rPr lang="en-CA" sz="1600" i="1" dirty="0">
                <a:solidFill>
                  <a:srgbClr val="FF0000"/>
                </a:solidFill>
              </a:rPr>
              <a:t>four core ethical principles</a:t>
            </a:r>
            <a:r>
              <a:rPr lang="en-CA" sz="1600" i="1" dirty="0"/>
              <a:t> that undergirds research and professional clinical ethics</a:t>
            </a:r>
          </a:p>
          <a:p>
            <a:pPr marL="457200" indent="-457200">
              <a:buFont typeface="Arial" panose="020B0604020202020204" pitchFamily="34" charset="0"/>
              <a:buChar char="•"/>
            </a:pPr>
            <a:endParaRPr lang="en-CA" dirty="0"/>
          </a:p>
          <a:p>
            <a:pPr marL="457200" indent="-457200">
              <a:buFont typeface="Arial" panose="020B0604020202020204" pitchFamily="34" charset="0"/>
              <a:buChar char="•"/>
            </a:pPr>
            <a:endParaRPr lang="en-CA" dirty="0"/>
          </a:p>
        </p:txBody>
      </p:sp>
      <p:pic>
        <p:nvPicPr>
          <p:cNvPr id="4" name="Picture 2" descr="Principles of Biomedical Ethics | Download Scientific Diagram">
            <a:extLst>
              <a:ext uri="{FF2B5EF4-FFF2-40B4-BE49-F238E27FC236}">
                <a16:creationId xmlns:a16="http://schemas.microsoft.com/office/drawing/2014/main" id="{9CED983F-D6BE-F0B0-FBF1-BE2E01BC84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4686" y="2736334"/>
            <a:ext cx="4258138" cy="362180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4" descr="Principles of Biomedical Ethics: Beauchamp, Tom L., Childress, James F.:  8601400362518: Ethics: Amazon Canada">
            <a:extLst>
              <a:ext uri="{FF2B5EF4-FFF2-40B4-BE49-F238E27FC236}">
                <a16:creationId xmlns:a16="http://schemas.microsoft.com/office/drawing/2014/main" id="{E054E90B-09E1-64C0-8E9E-7FCCA1B155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7315" y="2736330"/>
            <a:ext cx="2398609" cy="36218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9B06C4D-6B04-11F8-16AC-6ADCF6D7FADA}"/>
              </a:ext>
            </a:extLst>
          </p:cNvPr>
          <p:cNvSpPr txBox="1"/>
          <p:nvPr/>
        </p:nvSpPr>
        <p:spPr>
          <a:xfrm>
            <a:off x="5216240" y="6360743"/>
            <a:ext cx="660758" cy="400110"/>
          </a:xfrm>
          <a:prstGeom prst="rect">
            <a:avLst/>
          </a:prstGeom>
          <a:noFill/>
        </p:spPr>
        <p:txBody>
          <a:bodyPr wrap="none" rtlCol="0">
            <a:spAutoFit/>
          </a:bodyPr>
          <a:lstStyle/>
          <a:p>
            <a:pPr algn="l"/>
            <a:r>
              <a:rPr lang="en-US" sz="2000" dirty="0">
                <a:latin typeface="Helvetica Neue" panose="02000503000000020004" pitchFamily="2" charset="0"/>
                <a:ea typeface="Helvetica Neue" panose="02000503000000020004" pitchFamily="2" charset="0"/>
                <a:cs typeface="Helvetica Neue" panose="02000503000000020004" pitchFamily="2" charset="0"/>
                <a:hlinkClick r:id="rId5"/>
              </a:rPr>
              <a:t>Link</a:t>
            </a: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Right Arrow 6">
            <a:extLst>
              <a:ext uri="{FF2B5EF4-FFF2-40B4-BE49-F238E27FC236}">
                <a16:creationId xmlns:a16="http://schemas.microsoft.com/office/drawing/2014/main" id="{16F61D3D-EEFB-45AD-5204-BC0E5465C6B5}"/>
              </a:ext>
            </a:extLst>
          </p:cNvPr>
          <p:cNvSpPr/>
          <p:nvPr/>
        </p:nvSpPr>
        <p:spPr>
          <a:xfrm>
            <a:off x="6985416" y="4209857"/>
            <a:ext cx="663921" cy="674755"/>
          </a:xfrm>
          <a:prstGeom prst="rightArrow">
            <a:avLst/>
          </a:prstGeom>
          <a:solidFill>
            <a:srgbClr val="61A2A7"/>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The Belmont Report: Ethical Principles and Guidelines for the Protection of  Human Subjects of Research - UNT Digital Library">
            <a:extLst>
              <a:ext uri="{FF2B5EF4-FFF2-40B4-BE49-F238E27FC236}">
                <a16:creationId xmlns:a16="http://schemas.microsoft.com/office/drawing/2014/main" id="{A5C0AE6B-2513-E992-7462-4110435ED7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168" y="2736332"/>
            <a:ext cx="2804385" cy="3621807"/>
          </a:xfrm>
          <a:prstGeom prst="rect">
            <a:avLst/>
          </a:prstGeom>
          <a:noFill/>
          <a:extLst>
            <a:ext uri="{909E8E84-426E-40DD-AFC4-6F175D3DCCD1}">
              <a14:hiddenFill xmlns:a14="http://schemas.microsoft.com/office/drawing/2010/main">
                <a:solidFill>
                  <a:srgbClr val="FFFFFF"/>
                </a:solidFill>
              </a14:hiddenFill>
            </a:ext>
          </a:extLst>
        </p:spPr>
      </p:pic>
      <p:sp>
        <p:nvSpPr>
          <p:cNvPr id="8" name="Right Arrow 7">
            <a:extLst>
              <a:ext uri="{FF2B5EF4-FFF2-40B4-BE49-F238E27FC236}">
                <a16:creationId xmlns:a16="http://schemas.microsoft.com/office/drawing/2014/main" id="{D609393A-B312-197C-E3E8-1F591777F922}"/>
              </a:ext>
            </a:extLst>
          </p:cNvPr>
          <p:cNvSpPr/>
          <p:nvPr/>
        </p:nvSpPr>
        <p:spPr>
          <a:xfrm>
            <a:off x="3315902" y="4209857"/>
            <a:ext cx="663921" cy="674755"/>
          </a:xfrm>
          <a:prstGeom prst="rightArrow">
            <a:avLst/>
          </a:prstGeom>
          <a:solidFill>
            <a:srgbClr val="61A2A7"/>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76361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58B44-4F6B-7842-9C0D-733D6C2A269B}"/>
              </a:ext>
            </a:extLst>
          </p:cNvPr>
          <p:cNvSpPr>
            <a:spLocks noGrp="1"/>
          </p:cNvSpPr>
          <p:nvPr>
            <p:ph type="title"/>
          </p:nvPr>
        </p:nvSpPr>
        <p:spPr/>
        <p:txBody>
          <a:bodyPr/>
          <a:lstStyle/>
          <a:p>
            <a:r>
              <a:rPr lang="en-US"/>
              <a:t> </a:t>
            </a:r>
          </a:p>
        </p:txBody>
      </p:sp>
      <p:sp>
        <p:nvSpPr>
          <p:cNvPr id="3" name="Content Placeholder 2">
            <a:extLst>
              <a:ext uri="{FF2B5EF4-FFF2-40B4-BE49-F238E27FC236}">
                <a16:creationId xmlns:a16="http://schemas.microsoft.com/office/drawing/2014/main" id="{82DA474D-6138-3348-8C61-2F2F5F79FADA}"/>
              </a:ext>
            </a:extLst>
          </p:cNvPr>
          <p:cNvSpPr>
            <a:spLocks noGrp="1"/>
          </p:cNvSpPr>
          <p:nvPr>
            <p:ph idx="1"/>
          </p:nvPr>
        </p:nvSpPr>
        <p:spPr/>
        <p:txBody>
          <a:bodyPr>
            <a:noAutofit/>
          </a:bodyPr>
          <a:lstStyle/>
          <a:p>
            <a:pPr marL="0" indent="0" algn="ctr">
              <a:buNone/>
            </a:pPr>
            <a:endParaRPr lang="en-US" b="1">
              <a:solidFill>
                <a:schemeClr val="accent1">
                  <a:lumMod val="50000"/>
                </a:schemeClr>
              </a:solidFill>
              <a:latin typeface="Garamond" panose="02020404030301010803" pitchFamily="18" charset="0"/>
            </a:endParaRPr>
          </a:p>
          <a:p>
            <a:pPr algn="ctr"/>
            <a:r>
              <a:rPr lang="en-US" sz="4600" b="1">
                <a:solidFill>
                  <a:srgbClr val="61A2A7"/>
                </a:solidFill>
              </a:rPr>
              <a:t>Any questions..?</a:t>
            </a:r>
          </a:p>
          <a:p>
            <a:pPr marL="0" indent="0" algn="ctr">
              <a:buNone/>
            </a:pPr>
            <a:endParaRPr lang="en-US">
              <a:latin typeface="Garamond" panose="02020404030301010803" pitchFamily="18" charset="0"/>
            </a:endParaRPr>
          </a:p>
        </p:txBody>
      </p:sp>
      <p:pic>
        <p:nvPicPr>
          <p:cNvPr id="6" name="Picture 5">
            <a:extLst>
              <a:ext uri="{FF2B5EF4-FFF2-40B4-BE49-F238E27FC236}">
                <a16:creationId xmlns:a16="http://schemas.microsoft.com/office/drawing/2014/main" id="{4DE056F0-3A92-820D-ECAE-38B0559079B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2000"/>
                    </a14:imgEffect>
                  </a14:imgLayer>
                </a14:imgProps>
              </a:ext>
            </a:extLst>
          </a:blip>
          <a:stretch>
            <a:fillRect/>
          </a:stretch>
        </p:blipFill>
        <p:spPr>
          <a:xfrm>
            <a:off x="3347384" y="2761451"/>
            <a:ext cx="5497231" cy="3664820"/>
          </a:xfrm>
          <a:prstGeom prst="rect">
            <a:avLst/>
          </a:prstGeom>
          <a:effectLst>
            <a:outerShdw blurRad="529429" dist="38100" dir="2700000" algn="tl" rotWithShape="0">
              <a:prstClr val="black">
                <a:alpha val="40000"/>
              </a:prstClr>
            </a:outerShdw>
          </a:effectLst>
        </p:spPr>
      </p:pic>
      <p:sp>
        <p:nvSpPr>
          <p:cNvPr id="4" name="TextBox 3">
            <a:extLst>
              <a:ext uri="{FF2B5EF4-FFF2-40B4-BE49-F238E27FC236}">
                <a16:creationId xmlns:a16="http://schemas.microsoft.com/office/drawing/2014/main" id="{DE690C40-44B3-7BDF-75DC-8DCEFBD1E94C}"/>
              </a:ext>
            </a:extLst>
          </p:cNvPr>
          <p:cNvSpPr txBox="1"/>
          <p:nvPr/>
        </p:nvSpPr>
        <p:spPr>
          <a:xfrm>
            <a:off x="5130410" y="6545749"/>
            <a:ext cx="2220480" cy="253916"/>
          </a:xfrm>
          <a:prstGeom prst="rect">
            <a:avLst/>
          </a:prstGeom>
          <a:noFill/>
        </p:spPr>
        <p:txBody>
          <a:bodyPr wrap="none" rtlCol="0">
            <a:spAutoFit/>
          </a:bodyPr>
          <a:lstStyle/>
          <a:p>
            <a:pPr algn="ctr"/>
            <a:r>
              <a:rPr lang="en-US" sz="105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 OpenAI (LLM-generated image)</a:t>
            </a:r>
          </a:p>
        </p:txBody>
      </p:sp>
    </p:spTree>
    <p:extLst>
      <p:ext uri="{BB962C8B-B14F-4D97-AF65-F5344CB8AC3E}">
        <p14:creationId xmlns:p14="http://schemas.microsoft.com/office/powerpoint/2010/main" val="15524894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15E9A-9100-E05D-0C96-855FF151B5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F7FAA1-F76E-6065-2D31-E2409382122E}"/>
              </a:ext>
            </a:extLst>
          </p:cNvPr>
          <p:cNvSpPr>
            <a:spLocks noGrp="1"/>
          </p:cNvSpPr>
          <p:nvPr>
            <p:ph type="title"/>
          </p:nvPr>
        </p:nvSpPr>
        <p:spPr/>
        <p:txBody>
          <a:bodyPr/>
          <a:lstStyle/>
          <a:p>
            <a:r>
              <a:rPr lang="en-US" dirty="0"/>
              <a:t>Research and Professional Ethics:</a:t>
            </a:r>
          </a:p>
        </p:txBody>
      </p:sp>
      <p:sp>
        <p:nvSpPr>
          <p:cNvPr id="3" name="Content Placeholder 2">
            <a:extLst>
              <a:ext uri="{FF2B5EF4-FFF2-40B4-BE49-F238E27FC236}">
                <a16:creationId xmlns:a16="http://schemas.microsoft.com/office/drawing/2014/main" id="{6C113C95-6C73-ECF5-F3EC-87F2D0DA807D}"/>
              </a:ext>
            </a:extLst>
          </p:cNvPr>
          <p:cNvSpPr>
            <a:spLocks noGrp="1"/>
          </p:cNvSpPr>
          <p:nvPr>
            <p:ph idx="1"/>
          </p:nvPr>
        </p:nvSpPr>
        <p:spPr/>
        <p:txBody>
          <a:bodyPr>
            <a:normAutofit/>
          </a:bodyPr>
          <a:lstStyle/>
          <a:p>
            <a:endParaRPr lang="en-US" dirty="0"/>
          </a:p>
          <a:p>
            <a:pPr algn="ctr"/>
            <a:r>
              <a:rPr lang="en-US" sz="3500" b="1" dirty="0"/>
              <a:t>Ethical Principles of Biomedical Ethics</a:t>
            </a:r>
          </a:p>
          <a:p>
            <a:pPr algn="ctr"/>
            <a:r>
              <a:rPr lang="en-CA" sz="1600" i="1" dirty="0"/>
              <a:t>Beauchamp and Childress identified </a:t>
            </a:r>
            <a:r>
              <a:rPr lang="en-CA" sz="1600" i="1" dirty="0">
                <a:solidFill>
                  <a:srgbClr val="FF0000"/>
                </a:solidFill>
              </a:rPr>
              <a:t>four core ethical principles</a:t>
            </a:r>
            <a:r>
              <a:rPr lang="en-CA" sz="1600" i="1" dirty="0"/>
              <a:t> that undergirds research and professional clinical ethics</a:t>
            </a:r>
          </a:p>
          <a:p>
            <a:pPr marL="457200" indent="-457200">
              <a:buFont typeface="Arial" panose="020B0604020202020204" pitchFamily="34" charset="0"/>
              <a:buChar char="•"/>
            </a:pPr>
            <a:endParaRPr lang="en-CA" dirty="0"/>
          </a:p>
          <a:p>
            <a:pPr marL="457200" indent="-457200">
              <a:buFont typeface="Arial" panose="020B0604020202020204" pitchFamily="34" charset="0"/>
              <a:buChar char="•"/>
            </a:pPr>
            <a:endParaRPr lang="en-CA" dirty="0"/>
          </a:p>
        </p:txBody>
      </p:sp>
      <p:pic>
        <p:nvPicPr>
          <p:cNvPr id="4" name="Picture 2" descr="Principles of Biomedical Ethics | Download Scientific Diagram">
            <a:extLst>
              <a:ext uri="{FF2B5EF4-FFF2-40B4-BE49-F238E27FC236}">
                <a16:creationId xmlns:a16="http://schemas.microsoft.com/office/drawing/2014/main" id="{BA4B0508-27EC-6462-4F3B-6CF66BCBE2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8041" y="2669877"/>
            <a:ext cx="4855917" cy="41302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5C0E7B62-70A3-B5C5-97FD-37E7D369FFB4}"/>
              </a:ext>
            </a:extLst>
          </p:cNvPr>
          <p:cNvSpPr/>
          <p:nvPr/>
        </p:nvSpPr>
        <p:spPr>
          <a:xfrm>
            <a:off x="165100" y="2590306"/>
            <a:ext cx="12026900" cy="104280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Professional Ethics:</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 set of conventionally established rules meant to provide ethical guidance for professionals in the field (i.e., researchers and practitioners). </a:t>
            </a:r>
          </a:p>
        </p:txBody>
      </p:sp>
    </p:spTree>
    <p:extLst>
      <p:ext uri="{BB962C8B-B14F-4D97-AF65-F5344CB8AC3E}">
        <p14:creationId xmlns:p14="http://schemas.microsoft.com/office/powerpoint/2010/main" val="13563555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97FB93C1-3833-E121-D881-B0E1D27BC9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E800A0-A1C2-9774-625D-F40F7DAF1CD3}"/>
              </a:ext>
            </a:extLst>
          </p:cNvPr>
          <p:cNvSpPr>
            <a:spLocks noGrp="1"/>
          </p:cNvSpPr>
          <p:nvPr>
            <p:ph type="title"/>
          </p:nvPr>
        </p:nvSpPr>
        <p:spPr>
          <a:xfrm>
            <a:off x="2320413" y="2489226"/>
            <a:ext cx="7452852" cy="1707484"/>
          </a:xfrm>
        </p:spPr>
        <p:txBody>
          <a:bodyPr/>
          <a:lstStyle/>
          <a:p>
            <a:pPr algn="ctr"/>
            <a:r>
              <a:rPr lang="en-US" sz="6000" dirty="0">
                <a:solidFill>
                  <a:schemeClr val="bg1"/>
                </a:solidFill>
              </a:rPr>
              <a:t>The APA Ethics Code</a:t>
            </a:r>
          </a:p>
        </p:txBody>
      </p:sp>
      <p:sp>
        <p:nvSpPr>
          <p:cNvPr id="7" name="Rectangle 6">
            <a:extLst>
              <a:ext uri="{FF2B5EF4-FFF2-40B4-BE49-F238E27FC236}">
                <a16:creationId xmlns:a16="http://schemas.microsoft.com/office/drawing/2014/main" id="{4A8DDABC-5BFD-B3C1-6396-621D5A188C08}"/>
              </a:ext>
            </a:extLst>
          </p:cNvPr>
          <p:cNvSpPr/>
          <p:nvPr/>
        </p:nvSpPr>
        <p:spPr>
          <a:xfrm>
            <a:off x="2320413" y="1759974"/>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B304266-0BED-9354-5F76-B2F0297DC530}"/>
              </a:ext>
            </a:extLst>
          </p:cNvPr>
          <p:cNvSpPr/>
          <p:nvPr/>
        </p:nvSpPr>
        <p:spPr>
          <a:xfrm>
            <a:off x="2320413" y="4581833"/>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1210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43C07-A839-0091-A4C2-833236D3D9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7936EC-FAAA-BDA6-9785-DD256091576D}"/>
              </a:ext>
            </a:extLst>
          </p:cNvPr>
          <p:cNvSpPr>
            <a:spLocks noGrp="1"/>
          </p:cNvSpPr>
          <p:nvPr>
            <p:ph type="title"/>
          </p:nvPr>
        </p:nvSpPr>
        <p:spPr/>
        <p:txBody>
          <a:bodyPr/>
          <a:lstStyle/>
          <a:p>
            <a:r>
              <a:rPr lang="en-US" dirty="0"/>
              <a:t>The APA Ethics Code:</a:t>
            </a:r>
          </a:p>
        </p:txBody>
      </p:sp>
      <p:sp>
        <p:nvSpPr>
          <p:cNvPr id="3" name="Content Placeholder 2">
            <a:extLst>
              <a:ext uri="{FF2B5EF4-FFF2-40B4-BE49-F238E27FC236}">
                <a16:creationId xmlns:a16="http://schemas.microsoft.com/office/drawing/2014/main" id="{8A39EBE4-9401-4E2B-F827-66A5758E8154}"/>
              </a:ext>
            </a:extLst>
          </p:cNvPr>
          <p:cNvSpPr>
            <a:spLocks noGrp="1"/>
          </p:cNvSpPr>
          <p:nvPr>
            <p:ph idx="1"/>
          </p:nvPr>
        </p:nvSpPr>
        <p:spPr>
          <a:xfrm>
            <a:off x="82550" y="1049867"/>
            <a:ext cx="12033526" cy="5808133"/>
          </a:xfrm>
        </p:spPr>
        <p:txBody>
          <a:bodyPr>
            <a:normAutofit/>
          </a:bodyPr>
          <a:lstStyle/>
          <a:p>
            <a:pPr algn="ctr"/>
            <a:endParaRPr lang="en-US" b="1" dirty="0"/>
          </a:p>
          <a:p>
            <a:pPr algn="ctr"/>
            <a:r>
              <a:rPr lang="en-US" b="1" dirty="0"/>
              <a:t>The APA Ethics Code (</a:t>
            </a:r>
            <a:r>
              <a:rPr lang="en-US" b="1" dirty="0">
                <a:hlinkClick r:id="rId3"/>
              </a:rPr>
              <a:t>2017</a:t>
            </a:r>
            <a:r>
              <a:rPr lang="en-US" b="1" dirty="0"/>
              <a:t>) </a:t>
            </a:r>
          </a:p>
          <a:p>
            <a:pPr algn="ctr"/>
            <a:r>
              <a:rPr lang="en-US" sz="1800" i="1" dirty="0"/>
              <a:t>American Psychological Association</a:t>
            </a:r>
          </a:p>
          <a:p>
            <a:pPr marL="457200" indent="-457200">
              <a:buFont typeface="Arial" panose="020B0604020202020204" pitchFamily="34" charset="0"/>
              <a:buChar char="•"/>
            </a:pPr>
            <a:r>
              <a:rPr lang="en-US" b="1" dirty="0"/>
              <a:t>Purpose: </a:t>
            </a:r>
            <a:r>
              <a:rPr lang="en-US" dirty="0"/>
              <a:t>Provide </a:t>
            </a:r>
            <a:r>
              <a:rPr lang="en-US" dirty="0">
                <a:solidFill>
                  <a:srgbClr val="FF0000"/>
                </a:solidFill>
              </a:rPr>
              <a:t>ethical guidance</a:t>
            </a:r>
            <a:r>
              <a:rPr lang="en-US" dirty="0"/>
              <a:t> in both research and practice.</a:t>
            </a:r>
          </a:p>
          <a:p>
            <a:pPr marL="457200" indent="-457200">
              <a:buFont typeface="Arial" charset="0"/>
              <a:buChar char="•"/>
            </a:pPr>
            <a:r>
              <a:rPr lang="en-US" dirty="0"/>
              <a:t>It consists of:</a:t>
            </a:r>
          </a:p>
          <a:p>
            <a:pPr marL="914400" lvl="1" indent="-457200">
              <a:buFont typeface="Wingdings" pitchFamily="2" charset="2"/>
              <a:buChar char="§"/>
            </a:pPr>
            <a:r>
              <a:rPr lang="en-US" b="1" dirty="0"/>
              <a:t>Four General Principles</a:t>
            </a:r>
            <a:r>
              <a:rPr lang="en-US" dirty="0"/>
              <a:t>: Aspirational values intended to inspire ethical ideals and promote integrity in professional conduct.</a:t>
            </a:r>
          </a:p>
          <a:p>
            <a:pPr marL="914400" lvl="1" indent="-457200">
              <a:buFont typeface="Wingdings" pitchFamily="2" charset="2"/>
              <a:buChar char="§"/>
            </a:pPr>
            <a:r>
              <a:rPr lang="en-US" b="1" dirty="0"/>
              <a:t>Ten Ethical Standards</a:t>
            </a:r>
            <a:r>
              <a:rPr lang="en-US" dirty="0"/>
              <a:t>: Ten </a:t>
            </a:r>
            <a:r>
              <a:rPr lang="en-US" dirty="0">
                <a:solidFill>
                  <a:srgbClr val="FF0000"/>
                </a:solidFill>
              </a:rPr>
              <a:t>sets</a:t>
            </a:r>
            <a:r>
              <a:rPr lang="en-US" dirty="0"/>
              <a:t> of enforceable rules that define clear professional obligations and can form the basis for sanctions when violated.</a:t>
            </a:r>
          </a:p>
          <a:p>
            <a:pPr marL="457200" indent="-457200">
              <a:buFont typeface="Arial" charset="0"/>
              <a:buChar char="•"/>
            </a:pPr>
            <a:r>
              <a:rPr lang="en-US" b="1" dirty="0"/>
              <a:t>Aim: </a:t>
            </a:r>
            <a:r>
              <a:rPr lang="en-US" dirty="0"/>
              <a:t>Promote high-quality and ethically sound psychological services.</a:t>
            </a:r>
          </a:p>
          <a:p>
            <a:pPr marL="914400" lvl="1" indent="-457200">
              <a:buFont typeface="Arial" charset="0"/>
              <a:buChar char="•"/>
            </a:pPr>
            <a:r>
              <a:rPr lang="en-US" dirty="0"/>
              <a:t>For example, to ensure that practitioners acknowledge, protect, and respect the rights and dignity of those they serve.</a:t>
            </a:r>
          </a:p>
        </p:txBody>
      </p:sp>
      <p:pic>
        <p:nvPicPr>
          <p:cNvPr id="5" name="Picture 4">
            <a:extLst>
              <a:ext uri="{FF2B5EF4-FFF2-40B4-BE49-F238E27FC236}">
                <a16:creationId xmlns:a16="http://schemas.microsoft.com/office/drawing/2014/main" id="{FEF4E887-5EFA-EA49-DEFE-71074422A16F}"/>
              </a:ext>
            </a:extLst>
          </p:cNvPr>
          <p:cNvPicPr>
            <a:picLocks noChangeAspect="1"/>
          </p:cNvPicPr>
          <p:nvPr/>
        </p:nvPicPr>
        <p:blipFill>
          <a:blip r:embed="rId4"/>
          <a:stretch>
            <a:fillRect/>
          </a:stretch>
        </p:blipFill>
        <p:spPr>
          <a:xfrm>
            <a:off x="11074050" y="1176542"/>
            <a:ext cx="1028774" cy="1338058"/>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215006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BD83F25-D346-6DEC-4D4C-F6BFA78362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758C28-D4CF-5698-A022-67B0B4DD620A}"/>
              </a:ext>
            </a:extLst>
          </p:cNvPr>
          <p:cNvSpPr>
            <a:spLocks noGrp="1"/>
          </p:cNvSpPr>
          <p:nvPr>
            <p:ph type="title"/>
          </p:nvPr>
        </p:nvSpPr>
        <p:spPr/>
        <p:txBody>
          <a:bodyPr/>
          <a:lstStyle/>
          <a:p>
            <a:r>
              <a:rPr lang="en-US" dirty="0"/>
              <a:t>The APA Ethics Code:</a:t>
            </a:r>
          </a:p>
        </p:txBody>
      </p:sp>
      <p:sp>
        <p:nvSpPr>
          <p:cNvPr id="3" name="Content Placeholder 2">
            <a:extLst>
              <a:ext uri="{FF2B5EF4-FFF2-40B4-BE49-F238E27FC236}">
                <a16:creationId xmlns:a16="http://schemas.microsoft.com/office/drawing/2014/main" id="{E3D7160F-FFAC-F326-2B1E-C955FB9F27FA}"/>
              </a:ext>
            </a:extLst>
          </p:cNvPr>
          <p:cNvSpPr>
            <a:spLocks noGrp="1"/>
          </p:cNvSpPr>
          <p:nvPr>
            <p:ph idx="1"/>
          </p:nvPr>
        </p:nvSpPr>
        <p:spPr>
          <a:xfrm>
            <a:off x="82550" y="1049867"/>
            <a:ext cx="12033526" cy="5808133"/>
          </a:xfrm>
        </p:spPr>
        <p:txBody>
          <a:bodyPr>
            <a:normAutofit/>
          </a:bodyPr>
          <a:lstStyle/>
          <a:p>
            <a:pPr algn="ctr"/>
            <a:endParaRPr lang="en-US" b="1" dirty="0"/>
          </a:p>
          <a:p>
            <a:pPr algn="ctr"/>
            <a:r>
              <a:rPr lang="en-US" b="1" dirty="0"/>
              <a:t>The CPA Ethics Code (</a:t>
            </a:r>
            <a:r>
              <a:rPr lang="en-US" b="1" dirty="0">
                <a:hlinkClick r:id="rId3"/>
              </a:rPr>
              <a:t>2017</a:t>
            </a:r>
            <a:r>
              <a:rPr lang="en-US" b="1" dirty="0"/>
              <a:t>) </a:t>
            </a:r>
          </a:p>
          <a:p>
            <a:pPr algn="ctr"/>
            <a:r>
              <a:rPr lang="en-US" sz="1800" i="1" dirty="0"/>
              <a:t>Canadian Psychological Association</a:t>
            </a:r>
          </a:p>
          <a:p>
            <a:pPr marL="457200" indent="-457200">
              <a:buFont typeface="Arial" panose="020B0604020202020204" pitchFamily="34" charset="0"/>
              <a:buChar char="•"/>
            </a:pPr>
            <a:r>
              <a:rPr lang="en-US" b="1" dirty="0"/>
              <a:t>Purpose: </a:t>
            </a:r>
            <a:r>
              <a:rPr lang="en-US" dirty="0"/>
              <a:t>Provide a framework for ethical decision-making and professional conduct across all areas of psychology.</a:t>
            </a:r>
          </a:p>
          <a:p>
            <a:pPr marL="457200" indent="-457200">
              <a:buFont typeface="Arial" charset="0"/>
              <a:buChar char="•"/>
            </a:pPr>
            <a:r>
              <a:rPr lang="en-US" dirty="0"/>
              <a:t>It consists of:</a:t>
            </a:r>
          </a:p>
          <a:p>
            <a:pPr marL="914400" lvl="1" indent="-457200">
              <a:buFont typeface="Wingdings" pitchFamily="2" charset="2"/>
              <a:buChar char="§"/>
            </a:pPr>
            <a:r>
              <a:rPr lang="en-US" b="1" dirty="0"/>
              <a:t>Four General Principles</a:t>
            </a:r>
            <a:r>
              <a:rPr lang="en-US" dirty="0"/>
              <a:t>: broad, hierarchical values that guide ethical reasoning and action. </a:t>
            </a:r>
            <a:r>
              <a:rPr lang="en-US" b="1" dirty="0"/>
              <a:t>Ethical Standards</a:t>
            </a:r>
            <a:r>
              <a:rPr lang="en-US" dirty="0"/>
              <a:t>: Each principle includes a list of “standards” specifying concrete expectations for </a:t>
            </a:r>
            <a:r>
              <a:rPr lang="en-US" dirty="0" err="1"/>
              <a:t>behaviour</a:t>
            </a:r>
            <a:r>
              <a:rPr lang="en-US" dirty="0"/>
              <a:t>.</a:t>
            </a:r>
          </a:p>
          <a:p>
            <a:pPr marL="457200" indent="-457200">
              <a:buFont typeface="Arial" charset="0"/>
              <a:buChar char="•"/>
            </a:pPr>
            <a:r>
              <a:rPr lang="en-US" b="1" dirty="0"/>
              <a:t>Aim: </a:t>
            </a:r>
            <a:r>
              <a:rPr lang="en-US" dirty="0"/>
              <a:t>Support ethical decision-making in complex professional contexts and balance responsibilities to individuals, communities, and society.</a:t>
            </a:r>
          </a:p>
          <a:p>
            <a:pPr marL="914400" lvl="1" indent="-457200">
              <a:buFont typeface="Arial" charset="0"/>
              <a:buChar char="•"/>
            </a:pPr>
            <a:r>
              <a:rPr lang="en-US" dirty="0"/>
              <a:t>For example, to ensure that psychologists act with integrity and social responsibility while respecting the dignity and well-being of those they serve..</a:t>
            </a:r>
          </a:p>
        </p:txBody>
      </p:sp>
    </p:spTree>
    <p:extLst>
      <p:ext uri="{BB962C8B-B14F-4D97-AF65-F5344CB8AC3E}">
        <p14:creationId xmlns:p14="http://schemas.microsoft.com/office/powerpoint/2010/main" val="23532975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7B34440-CD39-5754-51AE-CB64F97286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751643-FB0F-5FF6-7C99-95E250EE82B1}"/>
              </a:ext>
            </a:extLst>
          </p:cNvPr>
          <p:cNvSpPr>
            <a:spLocks noGrp="1"/>
          </p:cNvSpPr>
          <p:nvPr>
            <p:ph type="title"/>
          </p:nvPr>
        </p:nvSpPr>
        <p:spPr/>
        <p:txBody>
          <a:bodyPr/>
          <a:lstStyle/>
          <a:p>
            <a:r>
              <a:rPr lang="en-US" dirty="0"/>
              <a:t>The APA Ethics Code:</a:t>
            </a:r>
          </a:p>
        </p:txBody>
      </p:sp>
      <p:sp>
        <p:nvSpPr>
          <p:cNvPr id="3" name="Content Placeholder 2">
            <a:extLst>
              <a:ext uri="{FF2B5EF4-FFF2-40B4-BE49-F238E27FC236}">
                <a16:creationId xmlns:a16="http://schemas.microsoft.com/office/drawing/2014/main" id="{D01C559B-EAFF-606C-2D2D-383E18629D05}"/>
              </a:ext>
            </a:extLst>
          </p:cNvPr>
          <p:cNvSpPr>
            <a:spLocks noGrp="1"/>
          </p:cNvSpPr>
          <p:nvPr>
            <p:ph idx="1"/>
          </p:nvPr>
        </p:nvSpPr>
        <p:spPr/>
        <p:txBody>
          <a:bodyPr>
            <a:normAutofit/>
          </a:bodyPr>
          <a:lstStyle/>
          <a:p>
            <a:endParaRPr lang="en-US" dirty="0"/>
          </a:p>
          <a:p>
            <a:pPr algn="ctr"/>
            <a:r>
              <a:rPr lang="en-US" sz="3600" b="1" dirty="0"/>
              <a:t>The APA Ethics Code (</a:t>
            </a:r>
            <a:r>
              <a:rPr lang="en-US" sz="3600" b="1" dirty="0">
                <a:hlinkClick r:id="rId3"/>
              </a:rPr>
              <a:t>2017</a:t>
            </a:r>
            <a:r>
              <a:rPr lang="en-US" sz="3600" b="1" dirty="0"/>
              <a:t>) </a:t>
            </a:r>
          </a:p>
          <a:p>
            <a:pPr algn="ctr"/>
            <a:r>
              <a:rPr lang="en-CA" sz="1600" i="1" dirty="0"/>
              <a:t> </a:t>
            </a:r>
          </a:p>
          <a:p>
            <a:pPr marL="457200" indent="-457200">
              <a:buFont typeface="Arial" panose="020B0604020202020204" pitchFamily="34" charset="0"/>
              <a:buChar char="•"/>
            </a:pPr>
            <a:endParaRPr lang="en-CA" dirty="0"/>
          </a:p>
          <a:p>
            <a:pPr marL="457200" indent="-457200">
              <a:buFont typeface="Arial" panose="020B0604020202020204" pitchFamily="34" charset="0"/>
              <a:buChar char="•"/>
            </a:pPr>
            <a:endParaRPr lang="en-CA" dirty="0"/>
          </a:p>
        </p:txBody>
      </p:sp>
      <p:pic>
        <p:nvPicPr>
          <p:cNvPr id="8" name="Picture 7">
            <a:extLst>
              <a:ext uri="{FF2B5EF4-FFF2-40B4-BE49-F238E27FC236}">
                <a16:creationId xmlns:a16="http://schemas.microsoft.com/office/drawing/2014/main" id="{C7E95A89-EEC7-A6A0-3F5E-ABF83D177645}"/>
              </a:ext>
            </a:extLst>
          </p:cNvPr>
          <p:cNvPicPr>
            <a:picLocks noChangeAspect="1"/>
          </p:cNvPicPr>
          <p:nvPr/>
        </p:nvPicPr>
        <p:blipFill>
          <a:blip r:embed="rId4"/>
          <a:stretch>
            <a:fillRect/>
          </a:stretch>
        </p:blipFill>
        <p:spPr>
          <a:xfrm>
            <a:off x="1011743" y="2552297"/>
            <a:ext cx="2683252" cy="3489926"/>
          </a:xfrm>
          <a:prstGeom prst="rect">
            <a:avLst/>
          </a:prstGeom>
          <a:ln>
            <a:solidFill>
              <a:schemeClr val="tx1"/>
            </a:solidFill>
          </a:ln>
          <a:effectLst>
            <a:outerShdw blurRad="50800" dist="38100" dir="2700000" algn="tl" rotWithShape="0">
              <a:prstClr val="black">
                <a:alpha val="40000"/>
              </a:prstClr>
            </a:outerShdw>
          </a:effectLst>
        </p:spPr>
      </p:pic>
      <p:pic>
        <p:nvPicPr>
          <p:cNvPr id="9" name="Graphic 8" descr="Merger with solid fill">
            <a:extLst>
              <a:ext uri="{FF2B5EF4-FFF2-40B4-BE49-F238E27FC236}">
                <a16:creationId xmlns:a16="http://schemas.microsoft.com/office/drawing/2014/main" id="{02FD650E-7118-E0B8-BE02-388EC3D43DE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08201" y="3164374"/>
            <a:ext cx="2254859" cy="2254859"/>
          </a:xfrm>
          <a:prstGeom prst="rect">
            <a:avLst/>
          </a:prstGeom>
        </p:spPr>
      </p:pic>
      <p:sp>
        <p:nvSpPr>
          <p:cNvPr id="12" name="Rectangle 11">
            <a:extLst>
              <a:ext uri="{FF2B5EF4-FFF2-40B4-BE49-F238E27FC236}">
                <a16:creationId xmlns:a16="http://schemas.microsoft.com/office/drawing/2014/main" id="{275606CE-2F56-A0A0-AF29-85C3ED4FA6A1}"/>
              </a:ext>
            </a:extLst>
          </p:cNvPr>
          <p:cNvSpPr/>
          <p:nvPr/>
        </p:nvSpPr>
        <p:spPr>
          <a:xfrm>
            <a:off x="5523253" y="2552297"/>
            <a:ext cx="6420193" cy="1655019"/>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General Principles: </a:t>
            </a:r>
            <a:r>
              <a:rPr lang="en-US" sz="2000" dirty="0">
                <a:latin typeface="Helvetica Neue" panose="02000503000000020004" pitchFamily="2" charset="0"/>
                <a:ea typeface="Helvetica Neue" panose="02000503000000020004" pitchFamily="2" charset="0"/>
                <a:cs typeface="Helvetica Neue" panose="02000503000000020004" pitchFamily="2" charset="0"/>
              </a:rPr>
              <a:t>The APA Ethics Code includes five general principles, which serve as aspirational goals intended “to guide and inspire psychologists toward the very highest ethical ideals of the profession” (APA, 2017, p. 2).</a:t>
            </a:r>
          </a:p>
        </p:txBody>
      </p:sp>
      <p:sp>
        <p:nvSpPr>
          <p:cNvPr id="13" name="Rectangle 12">
            <a:extLst>
              <a:ext uri="{FF2B5EF4-FFF2-40B4-BE49-F238E27FC236}">
                <a16:creationId xmlns:a16="http://schemas.microsoft.com/office/drawing/2014/main" id="{5D3087BC-5611-B29D-952A-EC45D582B866}"/>
              </a:ext>
            </a:extLst>
          </p:cNvPr>
          <p:cNvSpPr/>
          <p:nvPr/>
        </p:nvSpPr>
        <p:spPr>
          <a:xfrm>
            <a:off x="5523253" y="4387204"/>
            <a:ext cx="6420193" cy="1655019"/>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Standards: </a:t>
            </a:r>
            <a:r>
              <a:rPr lang="en-US" sz="2000" dirty="0">
                <a:latin typeface="Helvetica Neue" panose="02000503000000020004" pitchFamily="2" charset="0"/>
                <a:ea typeface="Helvetica Neue" panose="02000503000000020004" pitchFamily="2" charset="0"/>
                <a:cs typeface="Helvetica Neue" panose="02000503000000020004" pitchFamily="2" charset="0"/>
              </a:rPr>
              <a:t>The APA Ethics Code includes ten enforceable standards, which are framed as “rules” that psychologists must adhere to and use to guide decision-making in practice, research, and education.</a:t>
            </a:r>
          </a:p>
        </p:txBody>
      </p:sp>
    </p:spTree>
    <p:extLst>
      <p:ext uri="{BB962C8B-B14F-4D97-AF65-F5344CB8AC3E}">
        <p14:creationId xmlns:p14="http://schemas.microsoft.com/office/powerpoint/2010/main" val="36046059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D6C21-5CCC-65B9-D708-EE7012B665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44FB62-96F5-BE93-7D59-11927ACAA3E9}"/>
              </a:ext>
            </a:extLst>
          </p:cNvPr>
          <p:cNvSpPr>
            <a:spLocks noGrp="1"/>
          </p:cNvSpPr>
          <p:nvPr>
            <p:ph type="title"/>
          </p:nvPr>
        </p:nvSpPr>
        <p:spPr/>
        <p:txBody>
          <a:bodyPr/>
          <a:lstStyle/>
          <a:p>
            <a:r>
              <a:rPr lang="en-US" dirty="0"/>
              <a:t>The APA Ethics Code:</a:t>
            </a:r>
          </a:p>
        </p:txBody>
      </p:sp>
      <p:sp>
        <p:nvSpPr>
          <p:cNvPr id="3" name="Content Placeholder 2">
            <a:extLst>
              <a:ext uri="{FF2B5EF4-FFF2-40B4-BE49-F238E27FC236}">
                <a16:creationId xmlns:a16="http://schemas.microsoft.com/office/drawing/2014/main" id="{2A1CDF0C-7B66-1234-8E26-15BFD3578EF3}"/>
              </a:ext>
            </a:extLst>
          </p:cNvPr>
          <p:cNvSpPr>
            <a:spLocks noGrp="1"/>
          </p:cNvSpPr>
          <p:nvPr>
            <p:ph idx="1"/>
          </p:nvPr>
        </p:nvSpPr>
        <p:spPr/>
        <p:txBody>
          <a:bodyPr>
            <a:normAutofit/>
          </a:bodyPr>
          <a:lstStyle/>
          <a:p>
            <a:endParaRPr lang="en-US" dirty="0"/>
          </a:p>
          <a:p>
            <a:pPr algn="ctr"/>
            <a:r>
              <a:rPr lang="en-US" sz="3500" b="1" dirty="0"/>
              <a:t>Example of the “General Principles”</a:t>
            </a:r>
          </a:p>
          <a:p>
            <a:pPr algn="ctr"/>
            <a:r>
              <a:rPr lang="en-CA" sz="1600" i="1" dirty="0"/>
              <a:t> </a:t>
            </a:r>
          </a:p>
          <a:p>
            <a:pPr marL="457200" indent="-457200">
              <a:buFont typeface="Arial" panose="020B0604020202020204" pitchFamily="34" charset="0"/>
              <a:buChar char="•"/>
            </a:pPr>
            <a:endParaRPr lang="en-CA" dirty="0"/>
          </a:p>
          <a:p>
            <a:pPr marL="457200" indent="-457200">
              <a:buFont typeface="Arial" panose="020B0604020202020204" pitchFamily="34" charset="0"/>
              <a:buChar char="•"/>
            </a:pPr>
            <a:endParaRPr lang="en-CA" dirty="0"/>
          </a:p>
        </p:txBody>
      </p:sp>
      <p:pic>
        <p:nvPicPr>
          <p:cNvPr id="4" name="Picture 3">
            <a:extLst>
              <a:ext uri="{FF2B5EF4-FFF2-40B4-BE49-F238E27FC236}">
                <a16:creationId xmlns:a16="http://schemas.microsoft.com/office/drawing/2014/main" id="{9B46B232-7E58-59CE-9542-A16EE42A9E97}"/>
              </a:ext>
            </a:extLst>
          </p:cNvPr>
          <p:cNvPicPr>
            <a:picLocks noChangeAspect="1"/>
          </p:cNvPicPr>
          <p:nvPr/>
        </p:nvPicPr>
        <p:blipFill>
          <a:blip r:embed="rId3"/>
          <a:stretch>
            <a:fillRect/>
          </a:stretch>
        </p:blipFill>
        <p:spPr>
          <a:xfrm>
            <a:off x="3776423" y="2505261"/>
            <a:ext cx="3255331" cy="4237641"/>
          </a:xfrm>
          <a:prstGeom prst="rect">
            <a:avLst/>
          </a:prstGeom>
          <a:ln>
            <a:solidFill>
              <a:schemeClr val="tx1"/>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C2D01011-E64D-4FF4-2BA2-5E00B6F8C4E0}"/>
              </a:ext>
            </a:extLst>
          </p:cNvPr>
          <p:cNvPicPr>
            <a:picLocks noChangeAspect="1"/>
          </p:cNvPicPr>
          <p:nvPr/>
        </p:nvPicPr>
        <p:blipFill>
          <a:blip r:embed="rId4">
            <a:duotone>
              <a:schemeClr val="accent5">
                <a:shade val="45000"/>
                <a:satMod val="135000"/>
              </a:schemeClr>
              <a:prstClr val="white"/>
            </a:duotone>
            <a:alphaModFix amt="57000"/>
          </a:blip>
          <a:stretch>
            <a:fillRect/>
          </a:stretch>
        </p:blipFill>
        <p:spPr>
          <a:xfrm>
            <a:off x="5811209" y="2908300"/>
            <a:ext cx="2359762" cy="2064122"/>
          </a:xfrm>
          <a:prstGeom prst="rect">
            <a:avLst/>
          </a:prstGeom>
        </p:spPr>
      </p:pic>
      <p:pic>
        <p:nvPicPr>
          <p:cNvPr id="6" name="Picture 5">
            <a:extLst>
              <a:ext uri="{FF2B5EF4-FFF2-40B4-BE49-F238E27FC236}">
                <a16:creationId xmlns:a16="http://schemas.microsoft.com/office/drawing/2014/main" id="{01A2BE9E-8B83-7691-775B-5F89083C83FE}"/>
              </a:ext>
            </a:extLst>
          </p:cNvPr>
          <p:cNvPicPr>
            <a:picLocks noChangeAspect="1"/>
          </p:cNvPicPr>
          <p:nvPr/>
        </p:nvPicPr>
        <p:blipFill>
          <a:blip r:embed="rId5"/>
          <a:stretch>
            <a:fillRect/>
          </a:stretch>
        </p:blipFill>
        <p:spPr>
          <a:xfrm>
            <a:off x="352827" y="2538684"/>
            <a:ext cx="3232440" cy="4204218"/>
          </a:xfrm>
          <a:prstGeom prst="rect">
            <a:avLst/>
          </a:prstGeom>
          <a:ln>
            <a:solidFill>
              <a:schemeClr val="tx1"/>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CF15DFC1-B755-1A8F-EC38-76A202F19F18}"/>
              </a:ext>
            </a:extLst>
          </p:cNvPr>
          <p:cNvPicPr>
            <a:picLocks noChangeAspect="1"/>
          </p:cNvPicPr>
          <p:nvPr/>
        </p:nvPicPr>
        <p:blipFill>
          <a:blip r:embed="rId6"/>
          <a:stretch>
            <a:fillRect/>
          </a:stretch>
        </p:blipFill>
        <p:spPr>
          <a:xfrm>
            <a:off x="8007349" y="2505261"/>
            <a:ext cx="4040239" cy="3296368"/>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33361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0EAC9-A52A-2D30-886F-F2EB6B9827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B11945-634F-C5D6-DDF1-F4F5FCB88433}"/>
              </a:ext>
            </a:extLst>
          </p:cNvPr>
          <p:cNvSpPr>
            <a:spLocks noGrp="1"/>
          </p:cNvSpPr>
          <p:nvPr>
            <p:ph type="title"/>
          </p:nvPr>
        </p:nvSpPr>
        <p:spPr/>
        <p:txBody>
          <a:bodyPr/>
          <a:lstStyle/>
          <a:p>
            <a:r>
              <a:rPr lang="en-US" dirty="0"/>
              <a:t>The APA Ethics Code:</a:t>
            </a:r>
          </a:p>
        </p:txBody>
      </p:sp>
      <p:sp>
        <p:nvSpPr>
          <p:cNvPr id="3" name="Content Placeholder 2">
            <a:extLst>
              <a:ext uri="{FF2B5EF4-FFF2-40B4-BE49-F238E27FC236}">
                <a16:creationId xmlns:a16="http://schemas.microsoft.com/office/drawing/2014/main" id="{C89B34BD-05BA-0480-7688-57A88F3A3B1F}"/>
              </a:ext>
            </a:extLst>
          </p:cNvPr>
          <p:cNvSpPr>
            <a:spLocks noGrp="1"/>
          </p:cNvSpPr>
          <p:nvPr>
            <p:ph idx="1"/>
          </p:nvPr>
        </p:nvSpPr>
        <p:spPr/>
        <p:txBody>
          <a:bodyPr>
            <a:normAutofit/>
          </a:bodyPr>
          <a:lstStyle/>
          <a:p>
            <a:endParaRPr lang="en-US" dirty="0"/>
          </a:p>
          <a:p>
            <a:pPr algn="ctr"/>
            <a:r>
              <a:rPr lang="en-US" sz="3500" b="1" dirty="0"/>
              <a:t>Example of “Standards”</a:t>
            </a:r>
          </a:p>
          <a:p>
            <a:pPr algn="ctr"/>
            <a:r>
              <a:rPr lang="en-CA" sz="1600" i="1" dirty="0"/>
              <a:t> </a:t>
            </a:r>
          </a:p>
          <a:p>
            <a:pPr marL="457200" indent="-457200">
              <a:buFont typeface="Arial" panose="020B0604020202020204" pitchFamily="34" charset="0"/>
              <a:buChar char="•"/>
            </a:pPr>
            <a:endParaRPr lang="en-CA" dirty="0"/>
          </a:p>
          <a:p>
            <a:pPr marL="457200" indent="-457200">
              <a:buFont typeface="Arial" panose="020B0604020202020204" pitchFamily="34" charset="0"/>
              <a:buChar char="•"/>
            </a:pPr>
            <a:endParaRPr lang="en-CA" dirty="0"/>
          </a:p>
        </p:txBody>
      </p:sp>
      <p:pic>
        <p:nvPicPr>
          <p:cNvPr id="8" name="Picture 7">
            <a:extLst>
              <a:ext uri="{FF2B5EF4-FFF2-40B4-BE49-F238E27FC236}">
                <a16:creationId xmlns:a16="http://schemas.microsoft.com/office/drawing/2014/main" id="{B47CA16D-249F-A03E-C2FE-0212E653411D}"/>
              </a:ext>
            </a:extLst>
          </p:cNvPr>
          <p:cNvPicPr>
            <a:picLocks noChangeAspect="1"/>
          </p:cNvPicPr>
          <p:nvPr/>
        </p:nvPicPr>
        <p:blipFill>
          <a:blip r:embed="rId3"/>
          <a:stretch>
            <a:fillRect/>
          </a:stretch>
        </p:blipFill>
        <p:spPr>
          <a:xfrm>
            <a:off x="3808445" y="2536475"/>
            <a:ext cx="3245003" cy="4204218"/>
          </a:xfrm>
          <a:prstGeom prst="rect">
            <a:avLst/>
          </a:prstGeom>
          <a:ln>
            <a:solidFill>
              <a:schemeClr val="tx1"/>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808CB239-42B3-6A2F-8C4B-3380728272BF}"/>
              </a:ext>
            </a:extLst>
          </p:cNvPr>
          <p:cNvPicPr>
            <a:picLocks noChangeAspect="1"/>
          </p:cNvPicPr>
          <p:nvPr/>
        </p:nvPicPr>
        <p:blipFill>
          <a:blip r:embed="rId4">
            <a:duotone>
              <a:schemeClr val="accent5">
                <a:shade val="45000"/>
                <a:satMod val="135000"/>
              </a:schemeClr>
              <a:prstClr val="white"/>
            </a:duotone>
            <a:alphaModFix amt="57000"/>
          </a:blip>
          <a:stretch>
            <a:fillRect/>
          </a:stretch>
        </p:blipFill>
        <p:spPr>
          <a:xfrm>
            <a:off x="4859737" y="3151991"/>
            <a:ext cx="3025618" cy="2649638"/>
          </a:xfrm>
          <a:prstGeom prst="rect">
            <a:avLst/>
          </a:prstGeom>
        </p:spPr>
      </p:pic>
      <p:pic>
        <p:nvPicPr>
          <p:cNvPr id="10" name="Picture 9">
            <a:extLst>
              <a:ext uri="{FF2B5EF4-FFF2-40B4-BE49-F238E27FC236}">
                <a16:creationId xmlns:a16="http://schemas.microsoft.com/office/drawing/2014/main" id="{EDC2D399-56E8-83A7-B14F-9897723ACE16}"/>
              </a:ext>
            </a:extLst>
          </p:cNvPr>
          <p:cNvPicPr>
            <a:picLocks noChangeAspect="1"/>
          </p:cNvPicPr>
          <p:nvPr/>
        </p:nvPicPr>
        <p:blipFill>
          <a:blip r:embed="rId5"/>
          <a:stretch>
            <a:fillRect/>
          </a:stretch>
        </p:blipFill>
        <p:spPr>
          <a:xfrm>
            <a:off x="352827" y="2538684"/>
            <a:ext cx="3232440" cy="4204218"/>
          </a:xfrm>
          <a:prstGeom prst="rect">
            <a:avLst/>
          </a:prstGeom>
          <a:ln>
            <a:solidFill>
              <a:schemeClr val="tx1"/>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46594E56-2E1D-4FC2-8F63-F3E1C562F83C}"/>
              </a:ext>
            </a:extLst>
          </p:cNvPr>
          <p:cNvPicPr>
            <a:picLocks noChangeAspect="1"/>
          </p:cNvPicPr>
          <p:nvPr/>
        </p:nvPicPr>
        <p:blipFill>
          <a:blip r:embed="rId6"/>
          <a:stretch>
            <a:fillRect/>
          </a:stretch>
        </p:blipFill>
        <p:spPr>
          <a:xfrm>
            <a:off x="7661945" y="3071672"/>
            <a:ext cx="4177228" cy="2364736"/>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535001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8CDE9F-D117-EED4-35BE-5723CEC59B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7F0F3E-2545-19C6-CBF7-01B18D4A8CC0}"/>
              </a:ext>
            </a:extLst>
          </p:cNvPr>
          <p:cNvSpPr>
            <a:spLocks noGrp="1"/>
          </p:cNvSpPr>
          <p:nvPr>
            <p:ph type="title"/>
          </p:nvPr>
        </p:nvSpPr>
        <p:spPr/>
        <p:txBody>
          <a:bodyPr/>
          <a:lstStyle/>
          <a:p>
            <a:r>
              <a:rPr lang="en-US" dirty="0"/>
              <a:t>The APA Ethics Code:</a:t>
            </a:r>
          </a:p>
        </p:txBody>
      </p:sp>
      <p:sp>
        <p:nvSpPr>
          <p:cNvPr id="3" name="Content Placeholder 2">
            <a:extLst>
              <a:ext uri="{FF2B5EF4-FFF2-40B4-BE49-F238E27FC236}">
                <a16:creationId xmlns:a16="http://schemas.microsoft.com/office/drawing/2014/main" id="{FD02EBC3-BCA4-16F4-C3F8-6D355B650451}"/>
              </a:ext>
            </a:extLst>
          </p:cNvPr>
          <p:cNvSpPr>
            <a:spLocks noGrp="1"/>
          </p:cNvSpPr>
          <p:nvPr>
            <p:ph idx="1"/>
          </p:nvPr>
        </p:nvSpPr>
        <p:spPr>
          <a:xfrm>
            <a:off x="82550" y="1049867"/>
            <a:ext cx="12033526" cy="5808133"/>
          </a:xfrm>
        </p:spPr>
        <p:txBody>
          <a:bodyPr>
            <a:normAutofit fontScale="92500" lnSpcReduction="10000"/>
          </a:bodyPr>
          <a:lstStyle/>
          <a:p>
            <a:pPr algn="ctr"/>
            <a:endParaRPr lang="en-US" b="1" dirty="0"/>
          </a:p>
          <a:p>
            <a:pPr algn="ctr"/>
            <a:r>
              <a:rPr lang="en-US" sz="3500" b="1" dirty="0"/>
              <a:t>Violating the Ethics Code</a:t>
            </a:r>
          </a:p>
          <a:p>
            <a:endParaRPr lang="en-US" i="1" dirty="0"/>
          </a:p>
          <a:p>
            <a:pPr marL="457200" indent="-457200">
              <a:buFont typeface="Arial" panose="020B0604020202020204" pitchFamily="34" charset="0"/>
              <a:buChar char="•"/>
            </a:pPr>
            <a:r>
              <a:rPr lang="en-US" dirty="0"/>
              <a:t>It’s </a:t>
            </a:r>
            <a:r>
              <a:rPr lang="en-US" dirty="0">
                <a:solidFill>
                  <a:srgbClr val="FF0000"/>
                </a:solidFill>
              </a:rPr>
              <a:t>not necessarily </a:t>
            </a:r>
            <a:r>
              <a:rPr lang="en-US" i="1" dirty="0">
                <a:solidFill>
                  <a:srgbClr val="FF0000"/>
                </a:solidFill>
              </a:rPr>
              <a:t>illegal</a:t>
            </a:r>
            <a:r>
              <a:rPr lang="en-US" dirty="0">
                <a:solidFill>
                  <a:srgbClr val="FF0000"/>
                </a:solidFill>
              </a:rPr>
              <a:t> to violate </a:t>
            </a:r>
            <a:r>
              <a:rPr lang="en-US" dirty="0"/>
              <a:t>the APA Ethics Code.</a:t>
            </a:r>
          </a:p>
          <a:p>
            <a:pPr marL="457200" indent="-457200">
              <a:buFont typeface="Arial" panose="020B0604020202020204" pitchFamily="34" charset="0"/>
              <a:buChar char="•"/>
            </a:pPr>
            <a:r>
              <a:rPr lang="en-US" dirty="0"/>
              <a:t>However, practitioners who do violate ethical “principles” and “standards” are still doing something </a:t>
            </a:r>
            <a:r>
              <a:rPr lang="en-US" dirty="0">
                <a:solidFill>
                  <a:srgbClr val="FF0000"/>
                </a:solidFill>
              </a:rPr>
              <a:t>wrong</a:t>
            </a:r>
            <a:r>
              <a:rPr lang="en-US" dirty="0"/>
              <a:t>.</a:t>
            </a:r>
          </a:p>
          <a:p>
            <a:pPr marL="457200" indent="-457200">
              <a:buFont typeface="Arial" panose="020B0604020202020204" pitchFamily="34" charset="0"/>
              <a:buChar char="•"/>
            </a:pPr>
            <a:r>
              <a:rPr lang="en-US" dirty="0"/>
              <a:t>Violations of Ethics Code “standards” can lead to </a:t>
            </a:r>
            <a:r>
              <a:rPr lang="en-US" dirty="0">
                <a:solidFill>
                  <a:srgbClr val="FF0000"/>
                </a:solidFill>
              </a:rPr>
              <a:t>sanctions</a:t>
            </a:r>
            <a:r>
              <a:rPr lang="en-US" dirty="0"/>
              <a:t> such as: reprimand, censure, termination of certification, etc.</a:t>
            </a:r>
          </a:p>
          <a:p>
            <a:pPr marL="457200" indent="-457200">
              <a:buFont typeface="Arial" panose="020B0604020202020204" pitchFamily="34" charset="0"/>
              <a:buChar char="•"/>
            </a:pPr>
            <a:r>
              <a:rPr lang="en-US" dirty="0"/>
              <a:t>Generally, if a psychologist is found to have violated the Ethics Code, this can have great negative </a:t>
            </a:r>
            <a:r>
              <a:rPr lang="en-US" dirty="0">
                <a:solidFill>
                  <a:srgbClr val="FF0000"/>
                </a:solidFill>
              </a:rPr>
              <a:t>impact on their professional career</a:t>
            </a:r>
            <a:r>
              <a:rPr lang="en-US" dirty="0"/>
              <a:t>.</a:t>
            </a:r>
          </a:p>
          <a:p>
            <a:pPr marL="457200" indent="-457200">
              <a:buFont typeface="Arial" panose="020B0604020202020204" pitchFamily="34" charset="0"/>
              <a:buChar char="•"/>
            </a:pPr>
            <a:r>
              <a:rPr lang="en-US" dirty="0"/>
              <a:t>For instance, it may lead to being fired from an institution or loss of license. </a:t>
            </a:r>
          </a:p>
          <a:p>
            <a:pPr marL="457200" indent="-457200">
              <a:buFont typeface="Arial" panose="020B0604020202020204" pitchFamily="34" charset="0"/>
              <a:buChar char="•"/>
            </a:pPr>
            <a:r>
              <a:rPr lang="en-US" dirty="0"/>
              <a:t>Effectively, unethical professional conduct is being limited, </a:t>
            </a:r>
            <a:r>
              <a:rPr lang="en-US" dirty="0">
                <a:hlinkClick r:id="rId3"/>
              </a:rPr>
              <a:t>though it still occurs </a:t>
            </a:r>
            <a:r>
              <a:rPr lang="en-US" dirty="0"/>
              <a:t>to an </a:t>
            </a:r>
            <a:r>
              <a:rPr lang="en-US" dirty="0">
                <a:hlinkClick r:id="rId4"/>
              </a:rPr>
              <a:t>arguably non-trivial degree</a:t>
            </a:r>
            <a:r>
              <a:rPr lang="en-US" dirty="0"/>
              <a:t> (i.e., there’s no </a:t>
            </a:r>
            <a:r>
              <a:rPr lang="en-US" i="1" dirty="0"/>
              <a:t>ethics police</a:t>
            </a:r>
            <a:r>
              <a:rPr lang="en-US" dirty="0"/>
              <a:t>)</a:t>
            </a:r>
            <a:r>
              <a:rPr lang="en-US" i="1" dirty="0"/>
              <a:t>.</a:t>
            </a:r>
            <a:endParaRPr lang="en-US" dirty="0"/>
          </a:p>
        </p:txBody>
      </p:sp>
      <p:pic>
        <p:nvPicPr>
          <p:cNvPr id="5" name="Picture 4">
            <a:extLst>
              <a:ext uri="{FF2B5EF4-FFF2-40B4-BE49-F238E27FC236}">
                <a16:creationId xmlns:a16="http://schemas.microsoft.com/office/drawing/2014/main" id="{DDA04FD6-E11B-7C12-45D8-BD1BAFE4E59A}"/>
              </a:ext>
            </a:extLst>
          </p:cNvPr>
          <p:cNvPicPr>
            <a:picLocks noChangeAspect="1"/>
          </p:cNvPicPr>
          <p:nvPr/>
        </p:nvPicPr>
        <p:blipFill>
          <a:blip r:embed="rId5"/>
          <a:stretch>
            <a:fillRect/>
          </a:stretch>
        </p:blipFill>
        <p:spPr>
          <a:xfrm>
            <a:off x="11074050" y="1176542"/>
            <a:ext cx="1028774" cy="1338058"/>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832932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452A5D47-5041-C31F-9B55-0975F88EA4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CEB03F-FAB8-BFCB-4B29-9ED8D1D84C67}"/>
              </a:ext>
            </a:extLst>
          </p:cNvPr>
          <p:cNvSpPr>
            <a:spLocks noGrp="1"/>
          </p:cNvSpPr>
          <p:nvPr>
            <p:ph type="title"/>
          </p:nvPr>
        </p:nvSpPr>
        <p:spPr>
          <a:xfrm>
            <a:off x="2320413" y="2489226"/>
            <a:ext cx="7452852" cy="1707484"/>
          </a:xfrm>
        </p:spPr>
        <p:txBody>
          <a:bodyPr/>
          <a:lstStyle/>
          <a:p>
            <a:pPr algn="ctr"/>
            <a:r>
              <a:rPr lang="en-US" sz="6000" dirty="0">
                <a:solidFill>
                  <a:schemeClr val="bg1"/>
                </a:solidFill>
              </a:rPr>
              <a:t>Ethical Analysis of </a:t>
            </a:r>
            <a:br>
              <a:rPr lang="en-US" sz="6000" dirty="0">
                <a:solidFill>
                  <a:schemeClr val="bg1"/>
                </a:solidFill>
              </a:rPr>
            </a:br>
            <a:r>
              <a:rPr lang="en-US" sz="6000" dirty="0">
                <a:solidFill>
                  <a:schemeClr val="bg1"/>
                </a:solidFill>
              </a:rPr>
              <a:t>PCL-R Assessments</a:t>
            </a:r>
          </a:p>
        </p:txBody>
      </p:sp>
      <p:sp>
        <p:nvSpPr>
          <p:cNvPr id="7" name="Rectangle 6">
            <a:extLst>
              <a:ext uri="{FF2B5EF4-FFF2-40B4-BE49-F238E27FC236}">
                <a16:creationId xmlns:a16="http://schemas.microsoft.com/office/drawing/2014/main" id="{F4326AB2-DF41-DBEB-479F-02DEFB71DD69}"/>
              </a:ext>
            </a:extLst>
          </p:cNvPr>
          <p:cNvSpPr/>
          <p:nvPr/>
        </p:nvSpPr>
        <p:spPr>
          <a:xfrm>
            <a:off x="2320413" y="1759974"/>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2C10214-774A-8E89-C55A-B6E56704D83B}"/>
              </a:ext>
            </a:extLst>
          </p:cNvPr>
          <p:cNvSpPr/>
          <p:nvPr/>
        </p:nvSpPr>
        <p:spPr>
          <a:xfrm>
            <a:off x="2320413" y="4581833"/>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38637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34EC4-E8A1-3ABE-3512-BB5F1848C5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37A3BD-7852-2EE9-B58C-025620B241AA}"/>
              </a:ext>
            </a:extLst>
          </p:cNvPr>
          <p:cNvSpPr>
            <a:spLocks noGrp="1"/>
          </p:cNvSpPr>
          <p:nvPr>
            <p:ph type="title"/>
          </p:nvPr>
        </p:nvSpPr>
        <p:spPr/>
        <p:txBody>
          <a:bodyPr/>
          <a:lstStyle/>
          <a:p>
            <a:r>
              <a:rPr lang="en-US" dirty="0"/>
              <a:t>Ethical Analysis of PCL-R Assessments:</a:t>
            </a:r>
          </a:p>
        </p:txBody>
      </p:sp>
      <p:sp>
        <p:nvSpPr>
          <p:cNvPr id="3" name="Content Placeholder 2">
            <a:extLst>
              <a:ext uri="{FF2B5EF4-FFF2-40B4-BE49-F238E27FC236}">
                <a16:creationId xmlns:a16="http://schemas.microsoft.com/office/drawing/2014/main" id="{557AA68B-B77B-F2C6-0ABC-00C12E3DE2BD}"/>
              </a:ext>
            </a:extLst>
          </p:cNvPr>
          <p:cNvSpPr>
            <a:spLocks noGrp="1"/>
          </p:cNvSpPr>
          <p:nvPr>
            <p:ph idx="1"/>
          </p:nvPr>
        </p:nvSpPr>
        <p:spPr>
          <a:xfrm>
            <a:off x="82550" y="1054719"/>
            <a:ext cx="12020274" cy="5617014"/>
          </a:xfrm>
        </p:spPr>
        <p:txBody>
          <a:bodyPr>
            <a:normAutofit/>
          </a:bodyPr>
          <a:lstStyle/>
          <a:p>
            <a:endParaRPr lang="en-US" dirty="0"/>
          </a:p>
          <a:p>
            <a:pPr algn="ctr"/>
            <a:r>
              <a:rPr lang="en-US" sz="3200" b="1" dirty="0"/>
              <a:t>The Ethical Key Question: </a:t>
            </a:r>
          </a:p>
          <a:p>
            <a:pPr algn="ctr"/>
            <a:r>
              <a:rPr lang="en-US" i="1" dirty="0"/>
              <a:t> Is it </a:t>
            </a:r>
            <a:r>
              <a:rPr lang="en-US" i="1" dirty="0">
                <a:solidFill>
                  <a:srgbClr val="FF0000"/>
                </a:solidFill>
              </a:rPr>
              <a:t>ethically defensible</a:t>
            </a:r>
            <a:r>
              <a:rPr lang="en-US" i="1" dirty="0"/>
              <a:t> for a clinician to conduct a PCL assessment…?</a:t>
            </a:r>
          </a:p>
          <a:p>
            <a:pPr marL="342900" indent="-342900">
              <a:buFont typeface="Arial" panose="020B0604020202020204" pitchFamily="34" charset="0"/>
              <a:buChar char="•"/>
            </a:pPr>
            <a:endParaRPr lang="en-US" dirty="0"/>
          </a:p>
        </p:txBody>
      </p:sp>
      <p:sp>
        <p:nvSpPr>
          <p:cNvPr id="4" name="Right Arrow 3">
            <a:extLst>
              <a:ext uri="{FF2B5EF4-FFF2-40B4-BE49-F238E27FC236}">
                <a16:creationId xmlns:a16="http://schemas.microsoft.com/office/drawing/2014/main" id="{A0ADDF32-D501-C5EF-4A26-A2FD2BD3CCEF}"/>
              </a:ext>
            </a:extLst>
          </p:cNvPr>
          <p:cNvSpPr/>
          <p:nvPr/>
        </p:nvSpPr>
        <p:spPr>
          <a:xfrm>
            <a:off x="5265106" y="4662848"/>
            <a:ext cx="601227" cy="89578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ight Arrow 4">
            <a:extLst>
              <a:ext uri="{FF2B5EF4-FFF2-40B4-BE49-F238E27FC236}">
                <a16:creationId xmlns:a16="http://schemas.microsoft.com/office/drawing/2014/main" id="{206008F7-4ED8-8E28-1302-BBE217625AAE}"/>
              </a:ext>
            </a:extLst>
          </p:cNvPr>
          <p:cNvSpPr/>
          <p:nvPr/>
        </p:nvSpPr>
        <p:spPr>
          <a:xfrm>
            <a:off x="8717142" y="4662848"/>
            <a:ext cx="601227" cy="89578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7174CE95-D0CA-6AB5-152B-7391A5EEDEA7}"/>
              </a:ext>
            </a:extLst>
          </p:cNvPr>
          <p:cNvSpPr txBox="1"/>
          <p:nvPr/>
        </p:nvSpPr>
        <p:spPr>
          <a:xfrm>
            <a:off x="9516500" y="3097712"/>
            <a:ext cx="2519198" cy="769441"/>
          </a:xfrm>
          <a:prstGeom prst="rect">
            <a:avLst/>
          </a:prstGeom>
          <a:solidFill>
            <a:schemeClr val="tx1"/>
          </a:solidFill>
          <a:ln w="28575">
            <a:solidFill>
              <a:schemeClr val="tx2"/>
            </a:solidFill>
          </a:ln>
        </p:spPr>
        <p:txBody>
          <a:bodyPr wrap="square" rtlCol="0">
            <a:spAutoFit/>
          </a:bodyPr>
          <a:lstStyle/>
          <a:p>
            <a:pPr algn="ctr"/>
            <a:r>
              <a:rPr lang="en-US" sz="2200">
                <a:solidFill>
                  <a:schemeClr val="bg1"/>
                </a:solidFill>
                <a:latin typeface="Agency FB" panose="020B0503020202020204" pitchFamily="34" charset="77"/>
                <a:cs typeface="Times New Roman" panose="02020603050405020304" pitchFamily="18" charset="0"/>
              </a:rPr>
              <a:t>Resembles the Psychopathy Prototype</a:t>
            </a:r>
          </a:p>
        </p:txBody>
      </p:sp>
      <p:sp>
        <p:nvSpPr>
          <p:cNvPr id="7" name="Rectangle 6">
            <a:extLst>
              <a:ext uri="{FF2B5EF4-FFF2-40B4-BE49-F238E27FC236}">
                <a16:creationId xmlns:a16="http://schemas.microsoft.com/office/drawing/2014/main" id="{5914DD6B-9D3C-8E9A-F8E5-F1A94CD09B2F}"/>
              </a:ext>
            </a:extLst>
          </p:cNvPr>
          <p:cNvSpPr/>
          <p:nvPr/>
        </p:nvSpPr>
        <p:spPr>
          <a:xfrm>
            <a:off x="9520246" y="3960337"/>
            <a:ext cx="2511706" cy="257303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   </a:t>
            </a:r>
          </a:p>
        </p:txBody>
      </p:sp>
      <p:sp>
        <p:nvSpPr>
          <p:cNvPr id="8" name="TextBox 7">
            <a:extLst>
              <a:ext uri="{FF2B5EF4-FFF2-40B4-BE49-F238E27FC236}">
                <a16:creationId xmlns:a16="http://schemas.microsoft.com/office/drawing/2014/main" id="{B2B3B531-294E-02FB-C0AF-543ABD01A1A8}"/>
              </a:ext>
            </a:extLst>
          </p:cNvPr>
          <p:cNvSpPr txBox="1"/>
          <p:nvPr/>
        </p:nvSpPr>
        <p:spPr>
          <a:xfrm>
            <a:off x="778117" y="3185567"/>
            <a:ext cx="1797236" cy="369332"/>
          </a:xfrm>
          <a:prstGeom prst="rect">
            <a:avLst/>
          </a:prstGeom>
          <a:noFill/>
          <a:ln>
            <a:noFill/>
          </a:ln>
        </p:spPr>
        <p:txBody>
          <a:bodyPr wrap="square" rtlCol="0">
            <a:spAutoFit/>
          </a:bodyPr>
          <a:lstStyle/>
          <a:p>
            <a:pPr algn="ctr"/>
            <a:r>
              <a:rPr lang="en-US">
                <a:latin typeface="Agency FB" panose="020B0503020202020204" pitchFamily="34" charset="77"/>
              </a:rPr>
              <a:t>Hello, I’m Tom…</a:t>
            </a:r>
          </a:p>
        </p:txBody>
      </p:sp>
      <p:pic>
        <p:nvPicPr>
          <p:cNvPr id="9" name="Graphic 8" descr="Speech outline">
            <a:extLst>
              <a:ext uri="{FF2B5EF4-FFF2-40B4-BE49-F238E27FC236}">
                <a16:creationId xmlns:a16="http://schemas.microsoft.com/office/drawing/2014/main" id="{0A9816FE-5381-F76F-83E0-3D093B7EB3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795502" y="2893859"/>
            <a:ext cx="1752123" cy="1116000"/>
          </a:xfrm>
          <a:prstGeom prst="rect">
            <a:avLst/>
          </a:prstGeom>
        </p:spPr>
      </p:pic>
      <p:pic>
        <p:nvPicPr>
          <p:cNvPr id="10" name="Picture 2" descr="A pencil-drawn illustration of a prisoner standing upright with hands in cuffs. The prisoner is of ambiguous ethnicity, wearing a simple prison uniform. The drawing should have no background, focusing only on the prisoner and the handcuffs.">
            <a:extLst>
              <a:ext uri="{FF2B5EF4-FFF2-40B4-BE49-F238E27FC236}">
                <a16:creationId xmlns:a16="http://schemas.microsoft.com/office/drawing/2014/main" id="{22304698-7684-4028-B2E4-7074E234C72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762" b="94922" l="9961" r="89844">
                        <a14:foregroundMark x1="42676" y1="10352" x2="48438" y2="5762"/>
                        <a14:foregroundMark x1="48438" y1="5762" x2="51660" y2="11621"/>
                        <a14:foregroundMark x1="37598" y1="89844" x2="44043" y2="90527"/>
                        <a14:foregroundMark x1="50586" y1="90625" x2="57129" y2="93164"/>
                        <a14:foregroundMark x1="57129" y1="93164" x2="55762" y2="89648"/>
                        <a14:foregroundMark x1="32324" y1="94824" x2="37109" y2="94238"/>
                        <a14:foregroundMark x1="28027" y1="94922" x2="33691" y2="94434"/>
                        <a14:foregroundMark x1="58301" y1="94531" x2="65527" y2="94629"/>
                        <a14:foregroundMark x1="65625" y1="94824" x2="67090" y2="94629"/>
                        <a14:backgroundMark x1="33789" y1="51563" x2="32324" y2="58594"/>
                        <a14:backgroundMark x1="32324" y1="58594" x2="36426" y2="52832"/>
                        <a14:backgroundMark x1="57422" y1="52930" x2="65234" y2="50879"/>
                        <a14:backgroundMark x1="65234" y1="50879" x2="65625" y2="60254"/>
                        <a14:backgroundMark x1="65625" y1="60254" x2="67676" y2="59180"/>
                        <a14:backgroundMark x1="65527" y1="43750" x2="75098" y2="48828"/>
                        <a14:backgroundMark x1="54590" y1="11230" x2="76172" y2="37305"/>
                        <a14:backgroundMark x1="46582" y1="87695" x2="47266" y2="72363"/>
                        <a14:backgroundMark x1="46875" y1="63965" x2="46875" y2="63965"/>
                        <a14:backgroundMark x1="46973" y1="63477" x2="46973" y2="63477"/>
                      </a14:backgroundRemoval>
                    </a14:imgEffect>
                  </a14:imgLayer>
                </a14:imgProps>
              </a:ext>
              <a:ext uri="{28A0092B-C50C-407E-A947-70E740481C1C}">
                <a14:useLocalDpi xmlns:a14="http://schemas.microsoft.com/office/drawing/2010/main" val="0"/>
              </a:ext>
            </a:extLst>
          </a:blip>
          <a:srcRect l="26578" r="30756"/>
          <a:stretch/>
        </p:blipFill>
        <p:spPr bwMode="auto">
          <a:xfrm>
            <a:off x="246098" y="3434736"/>
            <a:ext cx="1415942" cy="3318613"/>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C3933F6B-B687-C691-6CB9-601571D3C9D8}"/>
              </a:ext>
            </a:extLst>
          </p:cNvPr>
          <p:cNvGrpSpPr/>
          <p:nvPr/>
        </p:nvGrpSpPr>
        <p:grpSpPr>
          <a:xfrm>
            <a:off x="5996067" y="3084570"/>
            <a:ext cx="2519198" cy="3433865"/>
            <a:chOff x="5996067" y="2769946"/>
            <a:chExt cx="2519198" cy="3433865"/>
          </a:xfrm>
        </p:grpSpPr>
        <p:sp>
          <p:nvSpPr>
            <p:cNvPr id="12" name="Rectangle 11">
              <a:extLst>
                <a:ext uri="{FF2B5EF4-FFF2-40B4-BE49-F238E27FC236}">
                  <a16:creationId xmlns:a16="http://schemas.microsoft.com/office/drawing/2014/main" id="{A4ECC310-1168-A1F4-43D6-30B65CE22CCD}"/>
                </a:ext>
              </a:extLst>
            </p:cNvPr>
            <p:cNvSpPr/>
            <p:nvPr/>
          </p:nvSpPr>
          <p:spPr>
            <a:xfrm>
              <a:off x="6003559" y="3630774"/>
              <a:ext cx="2511706" cy="257303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   </a:t>
              </a:r>
            </a:p>
          </p:txBody>
        </p:sp>
        <p:sp>
          <p:nvSpPr>
            <p:cNvPr id="13" name="TextBox 12">
              <a:extLst>
                <a:ext uri="{FF2B5EF4-FFF2-40B4-BE49-F238E27FC236}">
                  <a16:creationId xmlns:a16="http://schemas.microsoft.com/office/drawing/2014/main" id="{B1ABCAD6-FEFD-F749-982F-0D983558E7F8}"/>
                </a:ext>
              </a:extLst>
            </p:cNvPr>
            <p:cNvSpPr txBox="1"/>
            <p:nvPr/>
          </p:nvSpPr>
          <p:spPr>
            <a:xfrm>
              <a:off x="5996067" y="2769946"/>
              <a:ext cx="2519198" cy="769441"/>
            </a:xfrm>
            <a:prstGeom prst="rect">
              <a:avLst/>
            </a:prstGeom>
            <a:solidFill>
              <a:schemeClr val="tx1"/>
            </a:solidFill>
            <a:ln w="28575">
              <a:solidFill>
                <a:schemeClr val="tx2"/>
              </a:solidFill>
            </a:ln>
          </p:spPr>
          <p:txBody>
            <a:bodyPr wrap="square" rtlCol="0">
              <a:spAutoFit/>
            </a:bodyPr>
            <a:lstStyle/>
            <a:p>
              <a:pPr algn="ctr"/>
              <a:r>
                <a:rPr lang="en-US" sz="2200">
                  <a:solidFill>
                    <a:schemeClr val="bg1"/>
                  </a:solidFill>
                  <a:latin typeface="Agency FB" panose="020B0503020202020204" pitchFamily="34" charset="77"/>
                  <a:cs typeface="Times New Roman" panose="02020603050405020304" pitchFamily="18" charset="0"/>
                </a:rPr>
                <a:t>PCL-R Score</a:t>
              </a:r>
            </a:p>
            <a:p>
              <a:pPr algn="ctr"/>
              <a:r>
                <a:rPr lang="en-US" sz="2200">
                  <a:solidFill>
                    <a:schemeClr val="bg1"/>
                  </a:solidFill>
                  <a:latin typeface="Agency FB" panose="020B0503020202020204" pitchFamily="34" charset="77"/>
                  <a:cs typeface="Times New Roman" panose="02020603050405020304" pitchFamily="18" charset="0"/>
                </a:rPr>
                <a:t>+30 (out of 40)</a:t>
              </a:r>
            </a:p>
          </p:txBody>
        </p:sp>
        <p:grpSp>
          <p:nvGrpSpPr>
            <p:cNvPr id="14" name="Group 13">
              <a:extLst>
                <a:ext uri="{FF2B5EF4-FFF2-40B4-BE49-F238E27FC236}">
                  <a16:creationId xmlns:a16="http://schemas.microsoft.com/office/drawing/2014/main" id="{B711E25E-8F3D-C7F6-C5F1-E86F5F29635D}"/>
                </a:ext>
              </a:extLst>
            </p:cNvPr>
            <p:cNvGrpSpPr/>
            <p:nvPr/>
          </p:nvGrpSpPr>
          <p:grpSpPr>
            <a:xfrm>
              <a:off x="6191305" y="3741489"/>
              <a:ext cx="2183228" cy="2259952"/>
              <a:chOff x="6191305" y="3741489"/>
              <a:chExt cx="2183228" cy="2259952"/>
            </a:xfrm>
          </p:grpSpPr>
          <p:pic>
            <p:nvPicPr>
              <p:cNvPr id="15" name="Picture 4" descr="A minimalistic stencil-style icon of a measurement dial, similar to a speedometer. The dial ranges from 0 to 40, with the last range from 30 to 40 highlighted in red. The needle is pointing at 30. The design is clean and simple, making it suitable for icons or infographic use.">
                <a:extLst>
                  <a:ext uri="{FF2B5EF4-FFF2-40B4-BE49-F238E27FC236}">
                    <a16:creationId xmlns:a16="http://schemas.microsoft.com/office/drawing/2014/main" id="{0BA37B98-2088-F628-CC3E-E782531B5D3F}"/>
                  </a:ext>
                </a:extLst>
              </p:cNvPr>
              <p:cNvPicPr>
                <a:picLocks noChangeAspect="1" noChangeArrowheads="1"/>
              </p:cNvPicPr>
              <p:nvPr/>
            </p:nvPicPr>
            <p:blipFill rotWithShape="1">
              <a:blip r:embed="rId7">
                <a:grayscl/>
                <a:extLst>
                  <a:ext uri="{BEBA8EAE-BF5A-486C-A8C5-ECC9F3942E4B}">
                    <a14:imgProps xmlns:a14="http://schemas.microsoft.com/office/drawing/2010/main">
                      <a14:imgLayer r:embed="rId8">
                        <a14:imgEffect>
                          <a14:backgroundRemoval t="10000" b="90000" l="10000" r="90000">
                            <a14:backgroundMark x1="19531" y1="33594" x2="18164" y2="51953"/>
                            <a14:backgroundMark x1="18164" y1="51953" x2="23145" y2="68359"/>
                            <a14:backgroundMark x1="23145" y1="68359" x2="44727" y2="76270"/>
                            <a14:backgroundMark x1="44727" y1="76270" x2="55078" y2="76953"/>
                            <a14:backgroundMark x1="55078" y1="76953" x2="64453" y2="76367"/>
                            <a14:backgroundMark x1="64453" y1="76367" x2="71387" y2="72754"/>
                            <a14:backgroundMark x1="71387" y1="72754" x2="79492" y2="57324"/>
                            <a14:backgroundMark x1="79492" y1="57324" x2="80078" y2="40039"/>
                            <a14:backgroundMark x1="80078" y1="40039" x2="77539" y2="30371"/>
                            <a14:backgroundMark x1="73926" y1="61230" x2="71680" y2="65625"/>
                            <a14:backgroundMark x1="72949" y1="62891" x2="71875" y2="65332"/>
                            <a14:backgroundMark x1="72559" y1="62500" x2="71094" y2="65234"/>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l="18711" t="14799" r="20222" b="21988"/>
              <a:stretch/>
            </p:blipFill>
            <p:spPr bwMode="auto">
              <a:xfrm>
                <a:off x="6191305" y="3741489"/>
                <a:ext cx="2183228" cy="2259952"/>
              </a:xfrm>
              <a:prstGeom prst="rect">
                <a:avLst/>
              </a:prstGeom>
              <a:solidFill>
                <a:srgbClr val="FFFFFF"/>
              </a:solidFill>
            </p:spPr>
          </p:pic>
          <p:sp>
            <p:nvSpPr>
              <p:cNvPr id="16" name="TextBox 15">
                <a:extLst>
                  <a:ext uri="{FF2B5EF4-FFF2-40B4-BE49-F238E27FC236}">
                    <a16:creationId xmlns:a16="http://schemas.microsoft.com/office/drawing/2014/main" id="{C5502035-CC46-6A0E-7E39-5124AC6615E5}"/>
                  </a:ext>
                </a:extLst>
              </p:cNvPr>
              <p:cNvSpPr txBox="1"/>
              <p:nvPr/>
            </p:nvSpPr>
            <p:spPr>
              <a:xfrm>
                <a:off x="6767198" y="5225716"/>
                <a:ext cx="389850" cy="461665"/>
              </a:xfrm>
              <a:prstGeom prst="rect">
                <a:avLst/>
              </a:prstGeom>
              <a:noFill/>
            </p:spPr>
            <p:txBody>
              <a:bodyPr wrap="none" rtlCol="0">
                <a:spAutoFit/>
              </a:bodyPr>
              <a:lstStyle/>
              <a:p>
                <a:r>
                  <a:rPr lang="en-US" sz="2400" b="1"/>
                  <a:t>+</a:t>
                </a:r>
                <a:endParaRPr lang="en-US" b="1"/>
              </a:p>
            </p:txBody>
          </p:sp>
        </p:grpSp>
      </p:grpSp>
      <p:pic>
        <p:nvPicPr>
          <p:cNvPr id="17" name="Picture 16">
            <a:extLst>
              <a:ext uri="{FF2B5EF4-FFF2-40B4-BE49-F238E27FC236}">
                <a16:creationId xmlns:a16="http://schemas.microsoft.com/office/drawing/2014/main" id="{EF8CF309-505A-1A8B-51BA-26CFFBF3DCB1}"/>
              </a:ext>
            </a:extLst>
          </p:cNvPr>
          <p:cNvPicPr>
            <a:picLocks noChangeAspect="1"/>
          </p:cNvPicPr>
          <p:nvPr/>
        </p:nvPicPr>
        <p:blipFill rotWithShape="1">
          <a:blip r:embed="rId9">
            <a:extLst>
              <a:ext uri="{28A0092B-C50C-407E-A947-70E740481C1C}">
                <a14:useLocalDpi xmlns:a14="http://schemas.microsoft.com/office/drawing/2010/main" val="0"/>
              </a:ext>
            </a:extLst>
          </a:blip>
          <a:srcRect t="15512" b="5676"/>
          <a:stretch/>
        </p:blipFill>
        <p:spPr>
          <a:xfrm>
            <a:off x="9768349" y="4587437"/>
            <a:ext cx="1962145" cy="1318835"/>
          </a:xfrm>
          <a:prstGeom prst="rect">
            <a:avLst/>
          </a:prstGeom>
          <a:ln>
            <a:noFill/>
          </a:ln>
        </p:spPr>
      </p:pic>
      <p:pic>
        <p:nvPicPr>
          <p:cNvPr id="18" name="Picture 2" descr="Diagnosed Results Sign Investigation, Rubber, Health, Tab PNG Transparent  Image and Clipart for Free Download">
            <a:extLst>
              <a:ext uri="{FF2B5EF4-FFF2-40B4-BE49-F238E27FC236}">
                <a16:creationId xmlns:a16="http://schemas.microsoft.com/office/drawing/2014/main" id="{FD3AB984-EA37-18DA-CEA7-4790E78B9604}"/>
              </a:ext>
            </a:extLst>
          </p:cNvPr>
          <p:cNvPicPr>
            <a:picLocks noChangeAspect="1" noChangeArrowheads="1"/>
          </p:cNvPicPr>
          <p:nvPr/>
        </p:nvPicPr>
        <p:blipFill>
          <a:blip r:embed="rId10">
            <a:alphaModFix amt="80000"/>
            <a:extLst>
              <a:ext uri="{28A0092B-C50C-407E-A947-70E740481C1C}">
                <a14:useLocalDpi xmlns:a14="http://schemas.microsoft.com/office/drawing/2010/main" val="0"/>
              </a:ext>
            </a:extLst>
          </a:blip>
          <a:srcRect/>
          <a:stretch>
            <a:fillRect/>
          </a:stretch>
        </p:blipFill>
        <p:spPr bwMode="auto">
          <a:xfrm rot="393087">
            <a:off x="9686324" y="3574359"/>
            <a:ext cx="2204976" cy="1558236"/>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15F2840F-3635-D626-126F-44D726B1802A}"/>
              </a:ext>
            </a:extLst>
          </p:cNvPr>
          <p:cNvGrpSpPr/>
          <p:nvPr/>
        </p:nvGrpSpPr>
        <p:grpSpPr>
          <a:xfrm>
            <a:off x="1791154" y="3095417"/>
            <a:ext cx="3291600" cy="3423018"/>
            <a:chOff x="1791154" y="2780793"/>
            <a:chExt cx="3291600" cy="3423018"/>
          </a:xfrm>
        </p:grpSpPr>
        <p:grpSp>
          <p:nvGrpSpPr>
            <p:cNvPr id="20" name="Group 19">
              <a:extLst>
                <a:ext uri="{FF2B5EF4-FFF2-40B4-BE49-F238E27FC236}">
                  <a16:creationId xmlns:a16="http://schemas.microsoft.com/office/drawing/2014/main" id="{3CC60FF6-526F-CD26-7F66-A781D9B2DF86}"/>
                </a:ext>
              </a:extLst>
            </p:cNvPr>
            <p:cNvGrpSpPr/>
            <p:nvPr/>
          </p:nvGrpSpPr>
          <p:grpSpPr>
            <a:xfrm>
              <a:off x="1791154" y="2780793"/>
              <a:ext cx="3291600" cy="3423018"/>
              <a:chOff x="1854697" y="2730533"/>
              <a:chExt cx="3291600" cy="3423018"/>
            </a:xfrm>
          </p:grpSpPr>
          <p:grpSp>
            <p:nvGrpSpPr>
              <p:cNvPr id="22" name="Group 21">
                <a:extLst>
                  <a:ext uri="{FF2B5EF4-FFF2-40B4-BE49-F238E27FC236}">
                    <a16:creationId xmlns:a16="http://schemas.microsoft.com/office/drawing/2014/main" id="{DEB6F0DA-0456-4904-FF92-0075F5D3634D}"/>
                  </a:ext>
                </a:extLst>
              </p:cNvPr>
              <p:cNvGrpSpPr/>
              <p:nvPr/>
            </p:nvGrpSpPr>
            <p:grpSpPr>
              <a:xfrm>
                <a:off x="2627099" y="2730533"/>
                <a:ext cx="2519198" cy="3423018"/>
                <a:chOff x="2627099" y="2730533"/>
                <a:chExt cx="2519198" cy="3423018"/>
              </a:xfrm>
            </p:grpSpPr>
            <p:sp>
              <p:nvSpPr>
                <p:cNvPr id="24" name="Rectangle 23">
                  <a:extLst>
                    <a:ext uri="{FF2B5EF4-FFF2-40B4-BE49-F238E27FC236}">
                      <a16:creationId xmlns:a16="http://schemas.microsoft.com/office/drawing/2014/main" id="{E7999875-0FC2-9A70-6DDB-C80498DCE347}"/>
                    </a:ext>
                  </a:extLst>
                </p:cNvPr>
                <p:cNvSpPr/>
                <p:nvPr/>
              </p:nvSpPr>
              <p:spPr>
                <a:xfrm>
                  <a:off x="2627099" y="3580514"/>
                  <a:ext cx="2511706" cy="257303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   </a:t>
                  </a:r>
                </a:p>
              </p:txBody>
            </p:sp>
            <p:sp>
              <p:nvSpPr>
                <p:cNvPr id="25" name="TextBox 24">
                  <a:extLst>
                    <a:ext uri="{FF2B5EF4-FFF2-40B4-BE49-F238E27FC236}">
                      <a16:creationId xmlns:a16="http://schemas.microsoft.com/office/drawing/2014/main" id="{D29C0946-D1CD-A426-2A6F-7AAC477368D9}"/>
                    </a:ext>
                  </a:extLst>
                </p:cNvPr>
                <p:cNvSpPr txBox="1"/>
                <p:nvPr/>
              </p:nvSpPr>
              <p:spPr>
                <a:xfrm>
                  <a:off x="2627099" y="2730533"/>
                  <a:ext cx="2519198" cy="769441"/>
                </a:xfrm>
                <a:prstGeom prst="rect">
                  <a:avLst/>
                </a:prstGeom>
                <a:solidFill>
                  <a:schemeClr val="tx1"/>
                </a:solidFill>
                <a:ln w="28575">
                  <a:solidFill>
                    <a:schemeClr val="tx2"/>
                  </a:solidFill>
                </a:ln>
              </p:spPr>
              <p:txBody>
                <a:bodyPr wrap="square" rtlCol="0">
                  <a:spAutoFit/>
                </a:bodyPr>
                <a:lstStyle/>
                <a:p>
                  <a:pPr algn="ctr"/>
                  <a:r>
                    <a:rPr lang="en-US" sz="2200">
                      <a:solidFill>
                        <a:schemeClr val="bg1"/>
                      </a:solidFill>
                      <a:latin typeface="Agency FB" panose="020B0503020202020204" pitchFamily="34" charset="77"/>
                      <a:cs typeface="Times New Roman" panose="02020603050405020304" pitchFamily="18" charset="0"/>
                    </a:rPr>
                    <a:t>PCL-R</a:t>
                  </a:r>
                </a:p>
                <a:p>
                  <a:pPr algn="ctr"/>
                  <a:r>
                    <a:rPr lang="en-US" sz="2200">
                      <a:solidFill>
                        <a:schemeClr val="bg1"/>
                      </a:solidFill>
                      <a:latin typeface="Agency FB" panose="020B0503020202020204" pitchFamily="34" charset="77"/>
                      <a:cs typeface="Times New Roman" panose="02020603050405020304" pitchFamily="18" charset="0"/>
                    </a:rPr>
                    <a:t>Assessment</a:t>
                  </a:r>
                </a:p>
              </p:txBody>
            </p:sp>
          </p:grpSp>
          <p:sp>
            <p:nvSpPr>
              <p:cNvPr id="23" name="Right Arrow 22">
                <a:extLst>
                  <a:ext uri="{FF2B5EF4-FFF2-40B4-BE49-F238E27FC236}">
                    <a16:creationId xmlns:a16="http://schemas.microsoft.com/office/drawing/2014/main" id="{DF16EB97-33CF-8F5F-A3D3-E11154879545}"/>
                  </a:ext>
                </a:extLst>
              </p:cNvPr>
              <p:cNvSpPr/>
              <p:nvPr/>
            </p:nvSpPr>
            <p:spPr>
              <a:xfrm>
                <a:off x="1854697" y="4297964"/>
                <a:ext cx="601227" cy="89578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pic>
          <p:nvPicPr>
            <p:cNvPr id="21" name="Picture 2" descr="Clinical biases in diagnosis – Psychology Sorted">
              <a:extLst>
                <a:ext uri="{FF2B5EF4-FFF2-40B4-BE49-F238E27FC236}">
                  <a16:creationId xmlns:a16="http://schemas.microsoft.com/office/drawing/2014/main" id="{4BAF94B9-AD1C-499E-A78A-8F04DA9DDFF8}"/>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625763" y="4128366"/>
              <a:ext cx="2387292" cy="1577851"/>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Picture 25">
            <a:extLst>
              <a:ext uri="{FF2B5EF4-FFF2-40B4-BE49-F238E27FC236}">
                <a16:creationId xmlns:a16="http://schemas.microsoft.com/office/drawing/2014/main" id="{9AEA3175-40EA-DC50-A611-BFFE41524858}"/>
              </a:ext>
            </a:extLst>
          </p:cNvPr>
          <p:cNvPicPr>
            <a:picLocks noChangeAspect="1"/>
          </p:cNvPicPr>
          <p:nvPr/>
        </p:nvPicPr>
        <p:blipFill>
          <a:blip r:embed="rId13"/>
          <a:stretch>
            <a:fillRect/>
          </a:stretch>
        </p:blipFill>
        <p:spPr>
          <a:xfrm>
            <a:off x="3481540" y="4056113"/>
            <a:ext cx="825923" cy="1069946"/>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0179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43B5EE-8F3A-8C46-88C8-D917B2FBC243}"/>
              </a:ext>
            </a:extLst>
          </p:cNvPr>
          <p:cNvSpPr txBox="1"/>
          <p:nvPr/>
        </p:nvSpPr>
        <p:spPr>
          <a:xfrm>
            <a:off x="3082499" y="162830"/>
            <a:ext cx="6013185" cy="1323439"/>
          </a:xfrm>
          <a:prstGeom prst="rect">
            <a:avLst/>
          </a:prstGeom>
          <a:noFill/>
        </p:spPr>
        <p:txBody>
          <a:bodyPr wrap="none" rtlCol="0">
            <a:spAutoFit/>
          </a:bodyPr>
          <a:lstStyle/>
          <a:p>
            <a:pPr algn="ctr"/>
            <a:r>
              <a:rPr lang="en-US" sz="4000" b="1">
                <a:latin typeface="Helvetica Neue" panose="02000503000000020004" pitchFamily="2" charset="0"/>
                <a:ea typeface="Helvetica Neue" panose="02000503000000020004" pitchFamily="2" charset="0"/>
                <a:cs typeface="Helvetica Neue" panose="02000503000000020004" pitchFamily="2" charset="0"/>
              </a:rPr>
              <a:t>Psychopathy and Crime</a:t>
            </a:r>
          </a:p>
          <a:p>
            <a:pPr algn="ctr"/>
            <a:r>
              <a:rPr lang="en-US" sz="4000" b="1">
                <a:latin typeface="Helvetica Neue" panose="02000503000000020004" pitchFamily="2" charset="0"/>
                <a:ea typeface="Helvetica Neue" panose="02000503000000020004" pitchFamily="2" charset="0"/>
                <a:cs typeface="Helvetica Neue" panose="02000503000000020004" pitchFamily="2" charset="0"/>
              </a:rPr>
              <a:t>FSC350</a:t>
            </a:r>
          </a:p>
        </p:txBody>
      </p:sp>
      <p:sp>
        <p:nvSpPr>
          <p:cNvPr id="3" name="TextBox 2">
            <a:extLst>
              <a:ext uri="{FF2B5EF4-FFF2-40B4-BE49-F238E27FC236}">
                <a16:creationId xmlns:a16="http://schemas.microsoft.com/office/drawing/2014/main" id="{BB390E52-1102-1C40-A747-3ADEE12989B1}"/>
              </a:ext>
            </a:extLst>
          </p:cNvPr>
          <p:cNvSpPr txBox="1"/>
          <p:nvPr/>
        </p:nvSpPr>
        <p:spPr>
          <a:xfrm>
            <a:off x="7231834" y="2014328"/>
            <a:ext cx="4652213" cy="769441"/>
          </a:xfrm>
          <a:prstGeom prst="rect">
            <a:avLst/>
          </a:prstGeom>
          <a:noFill/>
          <a:ln>
            <a:solidFill>
              <a:schemeClr val="tx2"/>
            </a:solidFill>
          </a:ln>
        </p:spPr>
        <p:txBody>
          <a:bodyPr wrap="square" rtlCol="0">
            <a:spAutoFit/>
          </a:bodyPr>
          <a:lstStyle/>
          <a:p>
            <a:pPr algn="ctr"/>
            <a:r>
              <a:rPr lang="en-US" sz="2200" dirty="0">
                <a:latin typeface="Agency FB" panose="020B0503020202020204" pitchFamily="34" charset="77"/>
              </a:rPr>
              <a:t>Module 8</a:t>
            </a:r>
          </a:p>
          <a:p>
            <a:pPr algn="ctr"/>
            <a:r>
              <a:rPr lang="en-US" sz="2200" b="1" dirty="0">
                <a:latin typeface="Agency FB" panose="020B0503020202020204" pitchFamily="34" charset="77"/>
              </a:rPr>
              <a:t>Psychopathy and Scientific Spin</a:t>
            </a:r>
          </a:p>
        </p:txBody>
      </p:sp>
      <p:sp>
        <p:nvSpPr>
          <p:cNvPr id="4" name="TextBox 3">
            <a:extLst>
              <a:ext uri="{FF2B5EF4-FFF2-40B4-BE49-F238E27FC236}">
                <a16:creationId xmlns:a16="http://schemas.microsoft.com/office/drawing/2014/main" id="{0C920893-4190-E64C-83B6-25C37A4BB03D}"/>
              </a:ext>
            </a:extLst>
          </p:cNvPr>
          <p:cNvSpPr txBox="1"/>
          <p:nvPr/>
        </p:nvSpPr>
        <p:spPr>
          <a:xfrm>
            <a:off x="293863" y="5687714"/>
            <a:ext cx="4652212" cy="769441"/>
          </a:xfrm>
          <a:prstGeom prst="rect">
            <a:avLst/>
          </a:prstGeom>
          <a:noFill/>
          <a:ln>
            <a:solidFill>
              <a:schemeClr val="tx2"/>
            </a:solidFill>
          </a:ln>
        </p:spPr>
        <p:txBody>
          <a:bodyPr wrap="square" rtlCol="0">
            <a:spAutoFit/>
          </a:bodyPr>
          <a:lstStyle/>
          <a:p>
            <a:pPr algn="ctr"/>
            <a:r>
              <a:rPr lang="en-US" sz="2200" dirty="0">
                <a:latin typeface="Agency FB" panose="020B0503020202020204" pitchFamily="34" charset="77"/>
              </a:rPr>
              <a:t>Module 6</a:t>
            </a:r>
          </a:p>
          <a:p>
            <a:pPr algn="ctr"/>
            <a:r>
              <a:rPr lang="en-US" sz="2200" b="1" dirty="0">
                <a:latin typeface="Agency FB" panose="020B0503020202020204" pitchFamily="34" charset="77"/>
              </a:rPr>
              <a:t>The Neuroscience of Psychopathy</a:t>
            </a:r>
          </a:p>
        </p:txBody>
      </p:sp>
      <p:sp>
        <p:nvSpPr>
          <p:cNvPr id="5" name="TextBox 4">
            <a:extLst>
              <a:ext uri="{FF2B5EF4-FFF2-40B4-BE49-F238E27FC236}">
                <a16:creationId xmlns:a16="http://schemas.microsoft.com/office/drawing/2014/main" id="{3B5B2899-66DB-2F44-AC08-76407EBE6F1E}"/>
              </a:ext>
            </a:extLst>
          </p:cNvPr>
          <p:cNvSpPr txBox="1"/>
          <p:nvPr/>
        </p:nvSpPr>
        <p:spPr>
          <a:xfrm>
            <a:off x="7227379" y="1102077"/>
            <a:ext cx="4652212" cy="769441"/>
          </a:xfrm>
          <a:prstGeom prst="rect">
            <a:avLst/>
          </a:prstGeom>
          <a:solidFill>
            <a:schemeClr val="bg1"/>
          </a:solidFill>
          <a:ln>
            <a:solidFill>
              <a:schemeClr val="tx2"/>
            </a:solidFill>
          </a:ln>
        </p:spPr>
        <p:txBody>
          <a:bodyPr wrap="square" rtlCol="0">
            <a:spAutoFit/>
          </a:bodyPr>
          <a:lstStyle/>
          <a:p>
            <a:pPr algn="ctr"/>
            <a:r>
              <a:rPr lang="en-US" sz="2200" dirty="0">
                <a:latin typeface="Agency FB" panose="020B0503020202020204" pitchFamily="34" charset="77"/>
              </a:rPr>
              <a:t>Module 7</a:t>
            </a:r>
          </a:p>
          <a:p>
            <a:pPr algn="ctr"/>
            <a:r>
              <a:rPr lang="en-US" sz="2200" b="1" dirty="0">
                <a:latin typeface="Agency FB" panose="020B0503020202020204" pitchFamily="34" charset="77"/>
              </a:rPr>
              <a:t>Two Theories of Psychopathy</a:t>
            </a:r>
          </a:p>
        </p:txBody>
      </p:sp>
      <p:sp>
        <p:nvSpPr>
          <p:cNvPr id="7" name="TextBox 6">
            <a:extLst>
              <a:ext uri="{FF2B5EF4-FFF2-40B4-BE49-F238E27FC236}">
                <a16:creationId xmlns:a16="http://schemas.microsoft.com/office/drawing/2014/main" id="{2B3EDC33-8DA4-674F-9F21-7A1BC53173BA}"/>
              </a:ext>
            </a:extLst>
          </p:cNvPr>
          <p:cNvSpPr txBox="1"/>
          <p:nvPr/>
        </p:nvSpPr>
        <p:spPr>
          <a:xfrm>
            <a:off x="7232091" y="2923883"/>
            <a:ext cx="4652213" cy="769441"/>
          </a:xfrm>
          <a:prstGeom prst="rect">
            <a:avLst/>
          </a:prstGeom>
          <a:solidFill>
            <a:srgbClr val="61A2A7"/>
          </a:solidFill>
          <a:ln>
            <a:solidFill>
              <a:schemeClr val="tx2"/>
            </a:solidFill>
          </a:ln>
        </p:spPr>
        <p:txBody>
          <a:bodyPr wrap="square" rtlCol="0">
            <a:spAutoFit/>
          </a:bodyPr>
          <a:lstStyle/>
          <a:p>
            <a:pPr algn="ctr"/>
            <a:r>
              <a:rPr lang="en-US" sz="2200" dirty="0">
                <a:latin typeface="Agency FB" panose="020B0503020202020204" pitchFamily="34" charset="77"/>
              </a:rPr>
              <a:t>Module 9</a:t>
            </a:r>
          </a:p>
          <a:p>
            <a:pPr algn="ctr"/>
            <a:r>
              <a:rPr lang="en-US" sz="2200" b="1" dirty="0">
                <a:latin typeface="Agency FB" panose="020B0503020202020204" pitchFamily="34" charset="77"/>
              </a:rPr>
              <a:t>Psychopathy and Ethics</a:t>
            </a:r>
          </a:p>
        </p:txBody>
      </p:sp>
      <p:sp>
        <p:nvSpPr>
          <p:cNvPr id="8" name="TextBox 7">
            <a:extLst>
              <a:ext uri="{FF2B5EF4-FFF2-40B4-BE49-F238E27FC236}">
                <a16:creationId xmlns:a16="http://schemas.microsoft.com/office/drawing/2014/main" id="{D9F4C883-49E6-F84E-8491-EFA80CA3E91D}"/>
              </a:ext>
            </a:extLst>
          </p:cNvPr>
          <p:cNvSpPr txBox="1"/>
          <p:nvPr/>
        </p:nvSpPr>
        <p:spPr>
          <a:xfrm>
            <a:off x="293868" y="1102077"/>
            <a:ext cx="4652213" cy="769441"/>
          </a:xfrm>
          <a:prstGeom prst="rect">
            <a:avLst/>
          </a:prstGeom>
          <a:noFill/>
          <a:ln>
            <a:solidFill>
              <a:schemeClr val="tx2"/>
            </a:solidFill>
          </a:ln>
        </p:spPr>
        <p:txBody>
          <a:bodyPr wrap="square" rtlCol="0">
            <a:spAutoFit/>
          </a:bodyPr>
          <a:lstStyle/>
          <a:p>
            <a:pPr algn="ctr"/>
            <a:r>
              <a:rPr lang="en-US" sz="2200">
                <a:latin typeface="Agency FB" panose="020B0503020202020204" pitchFamily="34" charset="77"/>
              </a:rPr>
              <a:t>Module 1</a:t>
            </a:r>
          </a:p>
          <a:p>
            <a:pPr algn="ctr"/>
            <a:r>
              <a:rPr lang="en-US" sz="2200" b="1">
                <a:latin typeface="Agency FB" panose="020B0503020202020204" pitchFamily="34" charset="77"/>
              </a:rPr>
              <a:t>Introduction – What is Psychopathy?</a:t>
            </a:r>
            <a:endParaRPr lang="en-US" sz="2200" i="1">
              <a:latin typeface="Agency FB" panose="020B0503020202020204" pitchFamily="34" charset="77"/>
            </a:endParaRPr>
          </a:p>
        </p:txBody>
      </p:sp>
      <p:sp>
        <p:nvSpPr>
          <p:cNvPr id="9" name="TextBox 8">
            <a:extLst>
              <a:ext uri="{FF2B5EF4-FFF2-40B4-BE49-F238E27FC236}">
                <a16:creationId xmlns:a16="http://schemas.microsoft.com/office/drawing/2014/main" id="{759C2D31-13EC-504A-9B24-EB0FE6EF1825}"/>
              </a:ext>
            </a:extLst>
          </p:cNvPr>
          <p:cNvSpPr txBox="1"/>
          <p:nvPr/>
        </p:nvSpPr>
        <p:spPr>
          <a:xfrm>
            <a:off x="293862" y="4769872"/>
            <a:ext cx="4652213" cy="769441"/>
          </a:xfrm>
          <a:prstGeom prst="rect">
            <a:avLst/>
          </a:prstGeom>
          <a:noFill/>
          <a:ln>
            <a:solidFill>
              <a:schemeClr val="tx2"/>
            </a:solidFill>
          </a:ln>
        </p:spPr>
        <p:txBody>
          <a:bodyPr wrap="square" rtlCol="0">
            <a:spAutoFit/>
          </a:bodyPr>
          <a:lstStyle/>
          <a:p>
            <a:pPr algn="ctr"/>
            <a:r>
              <a:rPr lang="en-US" sz="2200">
                <a:latin typeface="Agency FB" panose="020B0503020202020204" pitchFamily="34" charset="77"/>
              </a:rPr>
              <a:t>Module 5</a:t>
            </a:r>
          </a:p>
          <a:p>
            <a:pPr algn="ctr"/>
            <a:r>
              <a:rPr lang="en-US" sz="2200" b="1">
                <a:latin typeface="Agency FB" panose="020B0503020202020204" pitchFamily="34" charset="77"/>
              </a:rPr>
              <a:t>Psychopathy and Moral Psychology</a:t>
            </a:r>
          </a:p>
        </p:txBody>
      </p:sp>
      <p:sp>
        <p:nvSpPr>
          <p:cNvPr id="10" name="TextBox 9">
            <a:extLst>
              <a:ext uri="{FF2B5EF4-FFF2-40B4-BE49-F238E27FC236}">
                <a16:creationId xmlns:a16="http://schemas.microsoft.com/office/drawing/2014/main" id="{1CB0D1BC-26CD-E94C-9250-2317DC33AF5D}"/>
              </a:ext>
            </a:extLst>
          </p:cNvPr>
          <p:cNvSpPr txBox="1"/>
          <p:nvPr/>
        </p:nvSpPr>
        <p:spPr>
          <a:xfrm>
            <a:off x="293866" y="2927173"/>
            <a:ext cx="4652213"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3</a:t>
            </a:r>
          </a:p>
          <a:p>
            <a:pPr algn="ctr"/>
            <a:r>
              <a:rPr lang="en-US" sz="2200" b="1">
                <a:latin typeface="Agency FB" panose="020B0503020202020204" pitchFamily="34" charset="77"/>
              </a:rPr>
              <a:t>Psychopathy and Forensic Risk</a:t>
            </a:r>
          </a:p>
        </p:txBody>
      </p:sp>
      <p:sp>
        <p:nvSpPr>
          <p:cNvPr id="11" name="TextBox 10">
            <a:extLst>
              <a:ext uri="{FF2B5EF4-FFF2-40B4-BE49-F238E27FC236}">
                <a16:creationId xmlns:a16="http://schemas.microsoft.com/office/drawing/2014/main" id="{E8C9DE2B-9E12-E345-B74D-4AAB86D288EC}"/>
              </a:ext>
            </a:extLst>
          </p:cNvPr>
          <p:cNvSpPr txBox="1"/>
          <p:nvPr/>
        </p:nvSpPr>
        <p:spPr>
          <a:xfrm>
            <a:off x="293863" y="3852030"/>
            <a:ext cx="4652213" cy="769441"/>
          </a:xfrm>
          <a:prstGeom prst="rect">
            <a:avLst/>
          </a:prstGeom>
          <a:noFill/>
          <a:ln>
            <a:solidFill>
              <a:schemeClr val="tx2"/>
            </a:solidFill>
          </a:ln>
        </p:spPr>
        <p:txBody>
          <a:bodyPr wrap="square" rtlCol="0">
            <a:spAutoFit/>
          </a:bodyPr>
          <a:lstStyle/>
          <a:p>
            <a:pPr algn="ctr"/>
            <a:r>
              <a:rPr lang="en-US" sz="2200">
                <a:latin typeface="Agency FB" panose="020B0503020202020204" pitchFamily="34" charset="77"/>
              </a:rPr>
              <a:t>Module 4</a:t>
            </a:r>
          </a:p>
          <a:p>
            <a:pPr algn="ctr"/>
            <a:r>
              <a:rPr lang="en-US" sz="2200" b="1">
                <a:latin typeface="Agency FB" panose="020B0503020202020204" pitchFamily="34" charset="77"/>
              </a:rPr>
              <a:t>Psychopathy and Treatment</a:t>
            </a:r>
          </a:p>
        </p:txBody>
      </p:sp>
      <p:sp>
        <p:nvSpPr>
          <p:cNvPr id="12" name="TextBox 11">
            <a:extLst>
              <a:ext uri="{FF2B5EF4-FFF2-40B4-BE49-F238E27FC236}">
                <a16:creationId xmlns:a16="http://schemas.microsoft.com/office/drawing/2014/main" id="{1632E077-CB1A-754E-921A-F1DB6C598B66}"/>
              </a:ext>
            </a:extLst>
          </p:cNvPr>
          <p:cNvSpPr txBox="1"/>
          <p:nvPr/>
        </p:nvSpPr>
        <p:spPr>
          <a:xfrm>
            <a:off x="293867" y="2014625"/>
            <a:ext cx="4652213" cy="769441"/>
          </a:xfrm>
          <a:prstGeom prst="rect">
            <a:avLst/>
          </a:prstGeom>
          <a:noFill/>
          <a:ln>
            <a:solidFill>
              <a:schemeClr val="tx2"/>
            </a:solidFill>
          </a:ln>
        </p:spPr>
        <p:txBody>
          <a:bodyPr wrap="square" rtlCol="0">
            <a:spAutoFit/>
          </a:bodyPr>
          <a:lstStyle/>
          <a:p>
            <a:pPr algn="ctr"/>
            <a:r>
              <a:rPr lang="en-US" sz="2200">
                <a:latin typeface="Agency FB" panose="020B0503020202020204" pitchFamily="34" charset="77"/>
              </a:rPr>
              <a:t>Module 2</a:t>
            </a:r>
          </a:p>
          <a:p>
            <a:pPr algn="ctr"/>
            <a:r>
              <a:rPr lang="en-US" sz="2200" b="1">
                <a:latin typeface="Agency FB" panose="020B0503020202020204" pitchFamily="34" charset="77"/>
              </a:rPr>
              <a:t>The Problem of Psychopathy</a:t>
            </a:r>
          </a:p>
        </p:txBody>
      </p:sp>
      <p:sp>
        <p:nvSpPr>
          <p:cNvPr id="14" name="Notched Right Arrow 13">
            <a:extLst>
              <a:ext uri="{FF2B5EF4-FFF2-40B4-BE49-F238E27FC236}">
                <a16:creationId xmlns:a16="http://schemas.microsoft.com/office/drawing/2014/main" id="{E3D0CE1C-E904-6842-96CD-DE110046B5BB}"/>
              </a:ext>
            </a:extLst>
          </p:cNvPr>
          <p:cNvSpPr/>
          <p:nvPr/>
        </p:nvSpPr>
        <p:spPr>
          <a:xfrm rot="5400000">
            <a:off x="4391799" y="3370583"/>
            <a:ext cx="3394573" cy="1217046"/>
          </a:xfrm>
          <a:prstGeom prst="notchedRightArrow">
            <a:avLst/>
          </a:prstGeom>
          <a:solidFill>
            <a:srgbClr val="61A2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77"/>
            </a:endParaRPr>
          </a:p>
        </p:txBody>
      </p:sp>
      <p:sp>
        <p:nvSpPr>
          <p:cNvPr id="16" name="TextBox 15">
            <a:extLst>
              <a:ext uri="{FF2B5EF4-FFF2-40B4-BE49-F238E27FC236}">
                <a16:creationId xmlns:a16="http://schemas.microsoft.com/office/drawing/2014/main" id="{52D69630-A2F3-A1A4-4D6F-5C63898CEBD2}"/>
              </a:ext>
            </a:extLst>
          </p:cNvPr>
          <p:cNvSpPr txBox="1"/>
          <p:nvPr/>
        </p:nvSpPr>
        <p:spPr>
          <a:xfrm>
            <a:off x="7227379" y="3833438"/>
            <a:ext cx="4652213"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10</a:t>
            </a:r>
          </a:p>
          <a:p>
            <a:pPr algn="ctr"/>
            <a:r>
              <a:rPr lang="en-US" sz="2200" b="1">
                <a:latin typeface="Agency FB" panose="020B0503020202020204" pitchFamily="34" charset="77"/>
              </a:rPr>
              <a:t>Explaining a Lack of Evidence (Part I)</a:t>
            </a:r>
            <a:endParaRPr lang="en-US" sz="2200" i="1">
              <a:latin typeface="Agency FB" panose="020B0503020202020204" pitchFamily="34" charset="77"/>
            </a:endParaRPr>
          </a:p>
        </p:txBody>
      </p:sp>
      <p:sp>
        <p:nvSpPr>
          <p:cNvPr id="17" name="TextBox 16">
            <a:extLst>
              <a:ext uri="{FF2B5EF4-FFF2-40B4-BE49-F238E27FC236}">
                <a16:creationId xmlns:a16="http://schemas.microsoft.com/office/drawing/2014/main" id="{CD99D0BB-0C4F-CF87-6C12-65F82F984A6F}"/>
              </a:ext>
            </a:extLst>
          </p:cNvPr>
          <p:cNvSpPr txBox="1"/>
          <p:nvPr/>
        </p:nvSpPr>
        <p:spPr>
          <a:xfrm>
            <a:off x="7227378" y="4742993"/>
            <a:ext cx="4652213"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11</a:t>
            </a:r>
          </a:p>
          <a:p>
            <a:pPr algn="ctr"/>
            <a:r>
              <a:rPr lang="en-US" sz="2200" b="1">
                <a:latin typeface="Agency FB" panose="020B0503020202020204" pitchFamily="34" charset="77"/>
              </a:rPr>
              <a:t>Explaining a Lack of Evidence (Part 2)</a:t>
            </a:r>
            <a:endParaRPr lang="en-US" sz="2200" i="1">
              <a:latin typeface="Agency FB" panose="020B0503020202020204" pitchFamily="34" charset="77"/>
            </a:endParaRPr>
          </a:p>
        </p:txBody>
      </p:sp>
      <p:sp>
        <p:nvSpPr>
          <p:cNvPr id="18" name="TextBox 17">
            <a:extLst>
              <a:ext uri="{FF2B5EF4-FFF2-40B4-BE49-F238E27FC236}">
                <a16:creationId xmlns:a16="http://schemas.microsoft.com/office/drawing/2014/main" id="{AD238C9D-026B-CE9A-FD49-2753637952EC}"/>
              </a:ext>
            </a:extLst>
          </p:cNvPr>
          <p:cNvSpPr txBox="1"/>
          <p:nvPr/>
        </p:nvSpPr>
        <p:spPr>
          <a:xfrm>
            <a:off x="7227377" y="5687714"/>
            <a:ext cx="4652213"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12</a:t>
            </a:r>
          </a:p>
          <a:p>
            <a:pPr algn="ctr"/>
            <a:r>
              <a:rPr lang="en-US" sz="2200" b="1">
                <a:latin typeface="Agency FB" panose="020B0503020202020204" pitchFamily="34" charset="77"/>
              </a:rPr>
              <a:t>The Future of Psychopathy Research</a:t>
            </a:r>
            <a:endParaRPr lang="en-US" sz="2200" i="1">
              <a:latin typeface="Agency FB" panose="020B0503020202020204" pitchFamily="34" charset="77"/>
            </a:endParaRPr>
          </a:p>
        </p:txBody>
      </p:sp>
    </p:spTree>
    <p:extLst>
      <p:ext uri="{BB962C8B-B14F-4D97-AF65-F5344CB8AC3E}">
        <p14:creationId xmlns:p14="http://schemas.microsoft.com/office/powerpoint/2010/main" val="21645565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E1E84-4090-EAC9-418C-9475310A0E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33071E-8EB0-2F4A-8C50-29CAC49E37FB}"/>
              </a:ext>
            </a:extLst>
          </p:cNvPr>
          <p:cNvSpPr>
            <a:spLocks noGrp="1"/>
          </p:cNvSpPr>
          <p:nvPr>
            <p:ph type="title"/>
          </p:nvPr>
        </p:nvSpPr>
        <p:spPr/>
        <p:txBody>
          <a:bodyPr/>
          <a:lstStyle/>
          <a:p>
            <a:r>
              <a:rPr lang="en-US" dirty="0"/>
              <a:t>Ethical Analysis of PCL-R Assessments:</a:t>
            </a:r>
          </a:p>
        </p:txBody>
      </p:sp>
      <p:sp>
        <p:nvSpPr>
          <p:cNvPr id="3" name="Content Placeholder 2">
            <a:extLst>
              <a:ext uri="{FF2B5EF4-FFF2-40B4-BE49-F238E27FC236}">
                <a16:creationId xmlns:a16="http://schemas.microsoft.com/office/drawing/2014/main" id="{0EAAC4FD-17AB-ECA0-7CA8-45DEA1ED4CBD}"/>
              </a:ext>
            </a:extLst>
          </p:cNvPr>
          <p:cNvSpPr>
            <a:spLocks noGrp="1"/>
          </p:cNvSpPr>
          <p:nvPr>
            <p:ph idx="1"/>
          </p:nvPr>
        </p:nvSpPr>
        <p:spPr/>
        <p:txBody>
          <a:bodyPr>
            <a:normAutofit/>
          </a:bodyPr>
          <a:lstStyle/>
          <a:p>
            <a:endParaRPr lang="en-US" dirty="0"/>
          </a:p>
          <a:p>
            <a:pPr algn="ctr"/>
            <a:r>
              <a:rPr lang="en-US" b="1" dirty="0">
                <a:solidFill>
                  <a:srgbClr val="FF0000"/>
                </a:solidFill>
              </a:rPr>
              <a:t>Recall: </a:t>
            </a:r>
            <a:r>
              <a:rPr lang="en-US" b="1" dirty="0"/>
              <a:t>The Five Common Claims</a:t>
            </a:r>
          </a:p>
          <a:p>
            <a:pPr algn="ctr"/>
            <a:r>
              <a:rPr lang="en-US" sz="1600" i="1" dirty="0"/>
              <a:t>We must analyze the “ethical question” with awareness that these five claims are either false and/or highly misleading…</a:t>
            </a:r>
            <a:endParaRPr lang="en-US" i="1" dirty="0"/>
          </a:p>
        </p:txBody>
      </p:sp>
      <p:grpSp>
        <p:nvGrpSpPr>
          <p:cNvPr id="23" name="Group 22">
            <a:extLst>
              <a:ext uri="{FF2B5EF4-FFF2-40B4-BE49-F238E27FC236}">
                <a16:creationId xmlns:a16="http://schemas.microsoft.com/office/drawing/2014/main" id="{B0ECF615-30F8-56F7-A44F-81DE56BFEAE5}"/>
              </a:ext>
            </a:extLst>
          </p:cNvPr>
          <p:cNvGrpSpPr/>
          <p:nvPr/>
        </p:nvGrpSpPr>
        <p:grpSpPr>
          <a:xfrm>
            <a:off x="1621806" y="2425968"/>
            <a:ext cx="8073555" cy="745853"/>
            <a:chOff x="1621806" y="2425968"/>
            <a:chExt cx="8073555" cy="745853"/>
          </a:xfrm>
        </p:grpSpPr>
        <p:sp>
          <p:nvSpPr>
            <p:cNvPr id="5" name="Rectangle 4">
              <a:extLst>
                <a:ext uri="{FF2B5EF4-FFF2-40B4-BE49-F238E27FC236}">
                  <a16:creationId xmlns:a16="http://schemas.microsoft.com/office/drawing/2014/main" id="{7FE2ECFF-9F55-CD91-8852-8B728C8DC97F}"/>
                </a:ext>
              </a:extLst>
            </p:cNvPr>
            <p:cNvSpPr/>
            <p:nvPr/>
          </p:nvSpPr>
          <p:spPr>
            <a:xfrm>
              <a:off x="2509890" y="2427008"/>
              <a:ext cx="7185471" cy="744813"/>
            </a:xfrm>
            <a:prstGeom prst="rect">
              <a:avLst/>
            </a:prstGeom>
            <a:solidFill>
              <a:srgbClr val="61A2A7"/>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3200" b="1" dirty="0">
                  <a:solidFill>
                    <a:schemeClr val="bg1"/>
                  </a:solidFill>
                  <a:latin typeface="Agency FB" panose="020B0503020202020204" pitchFamily="34" charset="77"/>
                </a:rPr>
                <a:t>Psychopathic persons are </a:t>
              </a:r>
              <a:r>
                <a:rPr lang="en-CA" sz="3200" b="1" dirty="0">
                  <a:solidFill>
                    <a:schemeClr val="tx1"/>
                  </a:solidFill>
                  <a:latin typeface="Agency FB" panose="020B0503020202020204" pitchFamily="34" charset="77"/>
                </a:rPr>
                <a:t>extremely dangerous</a:t>
              </a:r>
              <a:endParaRPr lang="en-US" sz="3200" dirty="0">
                <a:solidFill>
                  <a:schemeClr val="tx1"/>
                </a:solidFill>
                <a:latin typeface="Agency FB" panose="020B0503020202020204" pitchFamily="34" charset="77"/>
              </a:endParaRPr>
            </a:p>
          </p:txBody>
        </p:sp>
        <p:sp>
          <p:nvSpPr>
            <p:cNvPr id="16" name="TextBox 15">
              <a:extLst>
                <a:ext uri="{FF2B5EF4-FFF2-40B4-BE49-F238E27FC236}">
                  <a16:creationId xmlns:a16="http://schemas.microsoft.com/office/drawing/2014/main" id="{C7259599-93D8-22C7-536B-2E89D49C9518}"/>
                </a:ext>
              </a:extLst>
            </p:cNvPr>
            <p:cNvSpPr txBox="1"/>
            <p:nvPr/>
          </p:nvSpPr>
          <p:spPr>
            <a:xfrm>
              <a:off x="1621806" y="2425968"/>
              <a:ext cx="612668" cy="707886"/>
            </a:xfrm>
            <a:prstGeom prst="rect">
              <a:avLst/>
            </a:prstGeom>
            <a:noFill/>
          </p:spPr>
          <p:txBody>
            <a:bodyPr wrap="none" rtlCol="0">
              <a:spAutoFit/>
            </a:bodyPr>
            <a:lstStyle/>
            <a:p>
              <a:pPr algn="ctr"/>
              <a:r>
                <a:rPr lang="en-US" sz="4000" b="1" dirty="0">
                  <a:latin typeface="Helvetica Neue" panose="02000503000000020004" pitchFamily="2" charset="0"/>
                  <a:ea typeface="Helvetica Neue" panose="02000503000000020004" pitchFamily="2" charset="0"/>
                  <a:cs typeface="Helvetica Neue" panose="02000503000000020004" pitchFamily="2" charset="0"/>
                </a:rPr>
                <a:t>1:</a:t>
              </a:r>
            </a:p>
          </p:txBody>
        </p:sp>
      </p:grpSp>
      <p:grpSp>
        <p:nvGrpSpPr>
          <p:cNvPr id="24" name="Group 23">
            <a:extLst>
              <a:ext uri="{FF2B5EF4-FFF2-40B4-BE49-F238E27FC236}">
                <a16:creationId xmlns:a16="http://schemas.microsoft.com/office/drawing/2014/main" id="{2BCABEE6-CBD0-789E-05E7-2F13E08A0976}"/>
              </a:ext>
            </a:extLst>
          </p:cNvPr>
          <p:cNvGrpSpPr/>
          <p:nvPr/>
        </p:nvGrpSpPr>
        <p:grpSpPr>
          <a:xfrm>
            <a:off x="1621806" y="3319423"/>
            <a:ext cx="8063616" cy="744813"/>
            <a:chOff x="1621806" y="3319423"/>
            <a:chExt cx="8063616" cy="744813"/>
          </a:xfrm>
        </p:grpSpPr>
        <p:sp>
          <p:nvSpPr>
            <p:cNvPr id="11" name="Rectangle 10">
              <a:extLst>
                <a:ext uri="{FF2B5EF4-FFF2-40B4-BE49-F238E27FC236}">
                  <a16:creationId xmlns:a16="http://schemas.microsoft.com/office/drawing/2014/main" id="{0F58D1E4-30BE-2D51-CDC4-5BEC9747ABE4}"/>
                </a:ext>
              </a:extLst>
            </p:cNvPr>
            <p:cNvSpPr/>
            <p:nvPr/>
          </p:nvSpPr>
          <p:spPr>
            <a:xfrm>
              <a:off x="2499951" y="3319423"/>
              <a:ext cx="7185471" cy="744813"/>
            </a:xfrm>
            <a:prstGeom prst="rect">
              <a:avLst/>
            </a:prstGeom>
            <a:solidFill>
              <a:srgbClr val="61A2A7"/>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3200" b="1" dirty="0">
                  <a:solidFill>
                    <a:schemeClr val="bg1"/>
                  </a:solidFill>
                  <a:latin typeface="Agency FB" panose="020B0503020202020204" pitchFamily="34" charset="77"/>
                </a:rPr>
                <a:t>Psychopathy is </a:t>
              </a:r>
              <a:r>
                <a:rPr lang="en-CA" sz="3200" b="1" dirty="0">
                  <a:solidFill>
                    <a:schemeClr val="tx1"/>
                  </a:solidFill>
                  <a:latin typeface="Agency FB" panose="020B0503020202020204" pitchFamily="34" charset="77"/>
                </a:rPr>
                <a:t>chronically untreatable</a:t>
              </a:r>
              <a:endParaRPr lang="en-US" sz="3200" dirty="0">
                <a:solidFill>
                  <a:schemeClr val="tx1"/>
                </a:solidFill>
                <a:latin typeface="Agency FB" panose="020B0503020202020204" pitchFamily="34" charset="77"/>
              </a:endParaRPr>
            </a:p>
          </p:txBody>
        </p:sp>
        <p:sp>
          <p:nvSpPr>
            <p:cNvPr id="19" name="TextBox 18">
              <a:extLst>
                <a:ext uri="{FF2B5EF4-FFF2-40B4-BE49-F238E27FC236}">
                  <a16:creationId xmlns:a16="http://schemas.microsoft.com/office/drawing/2014/main" id="{9F73807E-4FE3-D6A9-B6B9-6B1599784EC8}"/>
                </a:ext>
              </a:extLst>
            </p:cNvPr>
            <p:cNvSpPr txBox="1"/>
            <p:nvPr/>
          </p:nvSpPr>
          <p:spPr>
            <a:xfrm>
              <a:off x="1621806" y="3319423"/>
              <a:ext cx="612668" cy="707886"/>
            </a:xfrm>
            <a:prstGeom prst="rect">
              <a:avLst/>
            </a:prstGeom>
            <a:noFill/>
          </p:spPr>
          <p:txBody>
            <a:bodyPr wrap="none" rtlCol="0">
              <a:spAutoFit/>
            </a:bodyPr>
            <a:lstStyle/>
            <a:p>
              <a:pPr algn="ctr"/>
              <a:r>
                <a:rPr lang="en-US" sz="4000" b="1" dirty="0">
                  <a:latin typeface="Helvetica Neue" panose="02000503000000020004" pitchFamily="2" charset="0"/>
                  <a:ea typeface="Helvetica Neue" panose="02000503000000020004" pitchFamily="2" charset="0"/>
                  <a:cs typeface="Helvetica Neue" panose="02000503000000020004" pitchFamily="2" charset="0"/>
                </a:rPr>
                <a:t>2:</a:t>
              </a:r>
            </a:p>
          </p:txBody>
        </p:sp>
      </p:grpSp>
      <p:grpSp>
        <p:nvGrpSpPr>
          <p:cNvPr id="25" name="Group 24">
            <a:extLst>
              <a:ext uri="{FF2B5EF4-FFF2-40B4-BE49-F238E27FC236}">
                <a16:creationId xmlns:a16="http://schemas.microsoft.com/office/drawing/2014/main" id="{1FA93909-FBC2-4FA3-6E55-06CA607933BE}"/>
              </a:ext>
            </a:extLst>
          </p:cNvPr>
          <p:cNvGrpSpPr/>
          <p:nvPr/>
        </p:nvGrpSpPr>
        <p:grpSpPr>
          <a:xfrm>
            <a:off x="1621806" y="4211838"/>
            <a:ext cx="8073554" cy="744813"/>
            <a:chOff x="1621806" y="4211838"/>
            <a:chExt cx="8073554" cy="744813"/>
          </a:xfrm>
        </p:grpSpPr>
        <p:sp>
          <p:nvSpPr>
            <p:cNvPr id="12" name="Rectangle 11">
              <a:extLst>
                <a:ext uri="{FF2B5EF4-FFF2-40B4-BE49-F238E27FC236}">
                  <a16:creationId xmlns:a16="http://schemas.microsoft.com/office/drawing/2014/main" id="{F183F35C-1072-3321-01A5-14630F74793B}"/>
                </a:ext>
              </a:extLst>
            </p:cNvPr>
            <p:cNvSpPr/>
            <p:nvPr/>
          </p:nvSpPr>
          <p:spPr>
            <a:xfrm>
              <a:off x="2509889" y="4211838"/>
              <a:ext cx="7185471" cy="744813"/>
            </a:xfrm>
            <a:prstGeom prst="rect">
              <a:avLst/>
            </a:prstGeom>
            <a:solidFill>
              <a:srgbClr val="61A2A7"/>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3200" b="1" dirty="0">
                  <a:solidFill>
                    <a:schemeClr val="bg1"/>
                  </a:solidFill>
                  <a:latin typeface="Agency FB" panose="020B0503020202020204" pitchFamily="34" charset="77"/>
                </a:rPr>
                <a:t>Psychopathic persons are </a:t>
              </a:r>
              <a:r>
                <a:rPr lang="en-CA" sz="3200" b="1" dirty="0">
                  <a:solidFill>
                    <a:schemeClr val="tx1"/>
                  </a:solidFill>
                  <a:latin typeface="Agency FB" panose="020B0503020202020204" pitchFamily="34" charset="77"/>
                </a:rPr>
                <a:t>deprived of morality</a:t>
              </a:r>
              <a:endParaRPr lang="en-US" sz="3200" dirty="0">
                <a:solidFill>
                  <a:schemeClr val="tx1"/>
                </a:solidFill>
                <a:latin typeface="Agency FB" panose="020B0503020202020204" pitchFamily="34" charset="77"/>
              </a:endParaRPr>
            </a:p>
          </p:txBody>
        </p:sp>
        <p:sp>
          <p:nvSpPr>
            <p:cNvPr id="20" name="TextBox 19">
              <a:extLst>
                <a:ext uri="{FF2B5EF4-FFF2-40B4-BE49-F238E27FC236}">
                  <a16:creationId xmlns:a16="http://schemas.microsoft.com/office/drawing/2014/main" id="{BBE82173-7FF2-0771-2374-123271BDAB74}"/>
                </a:ext>
              </a:extLst>
            </p:cNvPr>
            <p:cNvSpPr txBox="1"/>
            <p:nvPr/>
          </p:nvSpPr>
          <p:spPr>
            <a:xfrm>
              <a:off x="1621806" y="4211838"/>
              <a:ext cx="612668" cy="707886"/>
            </a:xfrm>
            <a:prstGeom prst="rect">
              <a:avLst/>
            </a:prstGeom>
            <a:noFill/>
          </p:spPr>
          <p:txBody>
            <a:bodyPr wrap="none" rtlCol="0">
              <a:spAutoFit/>
            </a:bodyPr>
            <a:lstStyle/>
            <a:p>
              <a:pPr algn="ctr"/>
              <a:r>
                <a:rPr lang="en-US" sz="4000" b="1" dirty="0">
                  <a:latin typeface="Helvetica Neue" panose="02000503000000020004" pitchFamily="2" charset="0"/>
                  <a:ea typeface="Helvetica Neue" panose="02000503000000020004" pitchFamily="2" charset="0"/>
                  <a:cs typeface="Helvetica Neue" panose="02000503000000020004" pitchFamily="2" charset="0"/>
                </a:rPr>
                <a:t>3:</a:t>
              </a:r>
            </a:p>
          </p:txBody>
        </p:sp>
      </p:grpSp>
      <p:grpSp>
        <p:nvGrpSpPr>
          <p:cNvPr id="26" name="Group 25">
            <a:extLst>
              <a:ext uri="{FF2B5EF4-FFF2-40B4-BE49-F238E27FC236}">
                <a16:creationId xmlns:a16="http://schemas.microsoft.com/office/drawing/2014/main" id="{2B4AC823-AFFE-54F9-0CF1-BA3268F5DE86}"/>
              </a:ext>
            </a:extLst>
          </p:cNvPr>
          <p:cNvGrpSpPr/>
          <p:nvPr/>
        </p:nvGrpSpPr>
        <p:grpSpPr>
          <a:xfrm>
            <a:off x="1621806" y="5081214"/>
            <a:ext cx="8053678" cy="767852"/>
            <a:chOff x="1621806" y="5081214"/>
            <a:chExt cx="8053678" cy="767852"/>
          </a:xfrm>
        </p:grpSpPr>
        <p:sp>
          <p:nvSpPr>
            <p:cNvPr id="13" name="Rectangle 12">
              <a:extLst>
                <a:ext uri="{FF2B5EF4-FFF2-40B4-BE49-F238E27FC236}">
                  <a16:creationId xmlns:a16="http://schemas.microsoft.com/office/drawing/2014/main" id="{307F6950-3758-3E77-B7EE-648156FAD18E}"/>
                </a:ext>
              </a:extLst>
            </p:cNvPr>
            <p:cNvSpPr/>
            <p:nvPr/>
          </p:nvSpPr>
          <p:spPr>
            <a:xfrm>
              <a:off x="2490013" y="5104253"/>
              <a:ext cx="7185471" cy="744813"/>
            </a:xfrm>
            <a:prstGeom prst="rect">
              <a:avLst/>
            </a:prstGeom>
            <a:solidFill>
              <a:srgbClr val="61A2A7"/>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3200" b="1" dirty="0">
                  <a:solidFill>
                    <a:schemeClr val="bg1"/>
                  </a:solidFill>
                  <a:latin typeface="Agency FB" panose="020B0503020202020204" pitchFamily="34" charset="77"/>
                </a:rPr>
                <a:t>Psychopathy is a </a:t>
              </a:r>
              <a:r>
                <a:rPr lang="en-CA" sz="3200" b="1" dirty="0">
                  <a:solidFill>
                    <a:schemeClr val="tx1"/>
                  </a:solidFill>
                  <a:latin typeface="Agency FB" panose="020B0503020202020204" pitchFamily="34" charset="77"/>
                </a:rPr>
                <a:t>biological condition</a:t>
              </a:r>
              <a:endParaRPr lang="en-US" sz="3200" dirty="0">
                <a:solidFill>
                  <a:schemeClr val="tx1"/>
                </a:solidFill>
                <a:latin typeface="Agency FB" panose="020B0503020202020204" pitchFamily="34" charset="77"/>
              </a:endParaRPr>
            </a:p>
          </p:txBody>
        </p:sp>
        <p:sp>
          <p:nvSpPr>
            <p:cNvPr id="21" name="TextBox 20">
              <a:extLst>
                <a:ext uri="{FF2B5EF4-FFF2-40B4-BE49-F238E27FC236}">
                  <a16:creationId xmlns:a16="http://schemas.microsoft.com/office/drawing/2014/main" id="{30B44379-B977-EAD2-E234-A89399B50967}"/>
                </a:ext>
              </a:extLst>
            </p:cNvPr>
            <p:cNvSpPr txBox="1"/>
            <p:nvPr/>
          </p:nvSpPr>
          <p:spPr>
            <a:xfrm>
              <a:off x="1621806" y="5081214"/>
              <a:ext cx="612668" cy="707886"/>
            </a:xfrm>
            <a:prstGeom prst="rect">
              <a:avLst/>
            </a:prstGeom>
            <a:noFill/>
          </p:spPr>
          <p:txBody>
            <a:bodyPr wrap="none" rtlCol="0">
              <a:spAutoFit/>
            </a:bodyPr>
            <a:lstStyle/>
            <a:p>
              <a:pPr algn="ctr"/>
              <a:r>
                <a:rPr lang="en-US" sz="4000" b="1" dirty="0">
                  <a:latin typeface="Helvetica Neue" panose="02000503000000020004" pitchFamily="2" charset="0"/>
                  <a:ea typeface="Helvetica Neue" panose="02000503000000020004" pitchFamily="2" charset="0"/>
                  <a:cs typeface="Helvetica Neue" panose="02000503000000020004" pitchFamily="2" charset="0"/>
                </a:rPr>
                <a:t>4:</a:t>
              </a:r>
            </a:p>
          </p:txBody>
        </p:sp>
      </p:grpSp>
      <p:grpSp>
        <p:nvGrpSpPr>
          <p:cNvPr id="27" name="Group 26">
            <a:extLst>
              <a:ext uri="{FF2B5EF4-FFF2-40B4-BE49-F238E27FC236}">
                <a16:creationId xmlns:a16="http://schemas.microsoft.com/office/drawing/2014/main" id="{0163A006-AAFB-E93D-AAC5-AB4CF03D1677}"/>
              </a:ext>
            </a:extLst>
          </p:cNvPr>
          <p:cNvGrpSpPr/>
          <p:nvPr/>
        </p:nvGrpSpPr>
        <p:grpSpPr>
          <a:xfrm>
            <a:off x="1621806" y="5973629"/>
            <a:ext cx="8063616" cy="767852"/>
            <a:chOff x="1621806" y="5973629"/>
            <a:chExt cx="8063616" cy="767852"/>
          </a:xfrm>
        </p:grpSpPr>
        <p:sp>
          <p:nvSpPr>
            <p:cNvPr id="14" name="Rectangle 13">
              <a:extLst>
                <a:ext uri="{FF2B5EF4-FFF2-40B4-BE49-F238E27FC236}">
                  <a16:creationId xmlns:a16="http://schemas.microsoft.com/office/drawing/2014/main" id="{333611FF-9401-2B71-BA6D-A42CB1C414C1}"/>
                </a:ext>
              </a:extLst>
            </p:cNvPr>
            <p:cNvSpPr/>
            <p:nvPr/>
          </p:nvSpPr>
          <p:spPr>
            <a:xfrm>
              <a:off x="2499951" y="5996668"/>
              <a:ext cx="7185471" cy="744813"/>
            </a:xfrm>
            <a:prstGeom prst="rect">
              <a:avLst/>
            </a:prstGeom>
            <a:solidFill>
              <a:srgbClr val="61A2A7"/>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3200" b="1" dirty="0">
                  <a:solidFill>
                    <a:schemeClr val="bg1"/>
                  </a:solidFill>
                  <a:latin typeface="Agency FB" panose="020B0503020202020204" pitchFamily="34" charset="77"/>
                </a:rPr>
                <a:t>Psychopathy is </a:t>
              </a:r>
              <a:r>
                <a:rPr lang="en-CA" sz="3200" b="1" dirty="0">
                  <a:solidFill>
                    <a:schemeClr val="tx1"/>
                  </a:solidFill>
                  <a:latin typeface="Agency FB" panose="020B0503020202020204" pitchFamily="34" charset="77"/>
                </a:rPr>
                <a:t>theoretically corroborated</a:t>
              </a:r>
              <a:endParaRPr lang="en-US" sz="3200" dirty="0">
                <a:solidFill>
                  <a:schemeClr val="tx1"/>
                </a:solidFill>
                <a:latin typeface="Agency FB" panose="020B0503020202020204" pitchFamily="34" charset="77"/>
              </a:endParaRPr>
            </a:p>
          </p:txBody>
        </p:sp>
        <p:sp>
          <p:nvSpPr>
            <p:cNvPr id="22" name="TextBox 21">
              <a:extLst>
                <a:ext uri="{FF2B5EF4-FFF2-40B4-BE49-F238E27FC236}">
                  <a16:creationId xmlns:a16="http://schemas.microsoft.com/office/drawing/2014/main" id="{755A7066-FC10-17C6-C211-C651B4ECCAA6}"/>
                </a:ext>
              </a:extLst>
            </p:cNvPr>
            <p:cNvSpPr txBox="1"/>
            <p:nvPr/>
          </p:nvSpPr>
          <p:spPr>
            <a:xfrm>
              <a:off x="1621806" y="5973629"/>
              <a:ext cx="612668" cy="707886"/>
            </a:xfrm>
            <a:prstGeom prst="rect">
              <a:avLst/>
            </a:prstGeom>
            <a:noFill/>
          </p:spPr>
          <p:txBody>
            <a:bodyPr wrap="none" rtlCol="0">
              <a:spAutoFit/>
            </a:bodyPr>
            <a:lstStyle/>
            <a:p>
              <a:pPr algn="ctr"/>
              <a:r>
                <a:rPr lang="en-US" sz="4000" b="1" dirty="0">
                  <a:latin typeface="Helvetica Neue" panose="02000503000000020004" pitchFamily="2" charset="0"/>
                  <a:ea typeface="Helvetica Neue" panose="02000503000000020004" pitchFamily="2" charset="0"/>
                  <a:cs typeface="Helvetica Neue" panose="02000503000000020004" pitchFamily="2" charset="0"/>
                </a:rPr>
                <a:t>5:</a:t>
              </a:r>
            </a:p>
          </p:txBody>
        </p:sp>
      </p:grpSp>
    </p:spTree>
    <p:extLst>
      <p:ext uri="{BB962C8B-B14F-4D97-AF65-F5344CB8AC3E}">
        <p14:creationId xmlns:p14="http://schemas.microsoft.com/office/powerpoint/2010/main" val="97776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884DD-30C3-4425-FAB2-10FBCBB9EB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169AF0-0234-D963-229B-C57D750AF63C}"/>
              </a:ext>
            </a:extLst>
          </p:cNvPr>
          <p:cNvSpPr>
            <a:spLocks noGrp="1"/>
          </p:cNvSpPr>
          <p:nvPr>
            <p:ph type="title"/>
          </p:nvPr>
        </p:nvSpPr>
        <p:spPr/>
        <p:txBody>
          <a:bodyPr/>
          <a:lstStyle/>
          <a:p>
            <a:r>
              <a:rPr lang="en-US" dirty="0"/>
              <a:t>Ethical Analysis of PCL-R Assessments:</a:t>
            </a:r>
          </a:p>
        </p:txBody>
      </p:sp>
      <p:sp>
        <p:nvSpPr>
          <p:cNvPr id="3" name="Content Placeholder 2">
            <a:extLst>
              <a:ext uri="{FF2B5EF4-FFF2-40B4-BE49-F238E27FC236}">
                <a16:creationId xmlns:a16="http://schemas.microsoft.com/office/drawing/2014/main" id="{75352C7E-9729-DE4C-83AD-C79BDCCC28A9}"/>
              </a:ext>
            </a:extLst>
          </p:cNvPr>
          <p:cNvSpPr>
            <a:spLocks noGrp="1"/>
          </p:cNvSpPr>
          <p:nvPr>
            <p:ph idx="1"/>
          </p:nvPr>
        </p:nvSpPr>
        <p:spPr/>
        <p:txBody>
          <a:bodyPr>
            <a:normAutofit/>
          </a:bodyPr>
          <a:lstStyle/>
          <a:p>
            <a:endParaRPr lang="en-US" dirty="0"/>
          </a:p>
          <a:p>
            <a:pPr algn="ctr"/>
            <a:r>
              <a:rPr lang="en-US" b="1" dirty="0">
                <a:solidFill>
                  <a:srgbClr val="FF0000"/>
                </a:solidFill>
              </a:rPr>
              <a:t>Recall: </a:t>
            </a:r>
            <a:r>
              <a:rPr lang="en-US" b="1" dirty="0"/>
              <a:t>Common Implications of a High PCL Score</a:t>
            </a:r>
          </a:p>
          <a:p>
            <a:pPr algn="ctr"/>
            <a:r>
              <a:rPr lang="en-US" sz="1800" i="1" dirty="0"/>
              <a:t>NB: On average, a high PCL score will “nudge” or increase the chance of a restrictive decision</a:t>
            </a:r>
          </a:p>
        </p:txBody>
      </p:sp>
      <p:sp>
        <p:nvSpPr>
          <p:cNvPr id="5" name="Rectangle 4">
            <a:extLst>
              <a:ext uri="{FF2B5EF4-FFF2-40B4-BE49-F238E27FC236}">
                <a16:creationId xmlns:a16="http://schemas.microsoft.com/office/drawing/2014/main" id="{EA8649E6-A4B8-F933-3A64-2C2A3AB82168}"/>
              </a:ext>
            </a:extLst>
          </p:cNvPr>
          <p:cNvSpPr/>
          <p:nvPr/>
        </p:nvSpPr>
        <p:spPr>
          <a:xfrm>
            <a:off x="313158" y="2501527"/>
            <a:ext cx="5614417" cy="1325880"/>
          </a:xfrm>
          <a:prstGeom prst="rect">
            <a:avLst/>
          </a:pr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2400" b="1" dirty="0">
                <a:solidFill>
                  <a:schemeClr val="tx1"/>
                </a:solidFill>
                <a:latin typeface="Agency FB" panose="020B0503020202020204" pitchFamily="34" charset="77"/>
              </a:rPr>
              <a:t>Sentencing:</a:t>
            </a:r>
            <a:r>
              <a:rPr lang="en-CA" sz="2400" dirty="0">
                <a:solidFill>
                  <a:schemeClr val="tx1"/>
                </a:solidFill>
                <a:latin typeface="Agency FB" panose="020B0503020202020204" pitchFamily="34" charset="77"/>
              </a:rPr>
              <a:t> Judges may use a high PCL score as aggravating information (negative impact on bail, sentencing severity, etc.).</a:t>
            </a:r>
            <a:endParaRPr lang="en-US" sz="2400" dirty="0">
              <a:solidFill>
                <a:schemeClr val="tx1"/>
              </a:solidFill>
              <a:latin typeface="Agency FB" panose="020B0503020202020204" pitchFamily="34" charset="77"/>
            </a:endParaRPr>
          </a:p>
        </p:txBody>
      </p:sp>
      <p:sp>
        <p:nvSpPr>
          <p:cNvPr id="7" name="Rectangle 6">
            <a:extLst>
              <a:ext uri="{FF2B5EF4-FFF2-40B4-BE49-F238E27FC236}">
                <a16:creationId xmlns:a16="http://schemas.microsoft.com/office/drawing/2014/main" id="{362AE165-01E1-0F43-0F94-E40FCDEC8614}"/>
              </a:ext>
            </a:extLst>
          </p:cNvPr>
          <p:cNvSpPr/>
          <p:nvPr/>
        </p:nvSpPr>
        <p:spPr>
          <a:xfrm>
            <a:off x="313158" y="3909592"/>
            <a:ext cx="5614417" cy="1325880"/>
          </a:xfrm>
          <a:prstGeom prst="rect">
            <a:avLst/>
          </a:pr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2400" b="1" dirty="0">
                <a:solidFill>
                  <a:schemeClr val="tx1"/>
                </a:solidFill>
                <a:latin typeface="Agency FB" panose="020B0503020202020204" pitchFamily="34" charset="77"/>
              </a:rPr>
              <a:t>Correctional Placement: </a:t>
            </a:r>
            <a:r>
              <a:rPr lang="en-CA" sz="2400" dirty="0">
                <a:solidFill>
                  <a:schemeClr val="tx1"/>
                </a:solidFill>
                <a:latin typeface="Agency FB" panose="020B0503020202020204" pitchFamily="34" charset="77"/>
              </a:rPr>
              <a:t>A high PCL score often leads to classification as “high-risk” and may support placement in higher security settings.</a:t>
            </a:r>
            <a:endParaRPr lang="en-US" sz="2400" dirty="0">
              <a:solidFill>
                <a:schemeClr val="tx1"/>
              </a:solidFill>
              <a:latin typeface="Agency FB" panose="020B0503020202020204" pitchFamily="34" charset="77"/>
            </a:endParaRPr>
          </a:p>
        </p:txBody>
      </p:sp>
      <p:sp>
        <p:nvSpPr>
          <p:cNvPr id="9" name="Rectangle 8">
            <a:extLst>
              <a:ext uri="{FF2B5EF4-FFF2-40B4-BE49-F238E27FC236}">
                <a16:creationId xmlns:a16="http://schemas.microsoft.com/office/drawing/2014/main" id="{C1C06155-F535-87B0-4A3D-D5AFF1E7F2A2}"/>
              </a:ext>
            </a:extLst>
          </p:cNvPr>
          <p:cNvSpPr/>
          <p:nvPr/>
        </p:nvSpPr>
        <p:spPr>
          <a:xfrm>
            <a:off x="313158" y="5328999"/>
            <a:ext cx="5614417" cy="1325880"/>
          </a:xfrm>
          <a:prstGeom prst="rect">
            <a:avLst/>
          </a:pr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2400" b="1" dirty="0">
                <a:solidFill>
                  <a:schemeClr val="tx1"/>
                </a:solidFill>
                <a:latin typeface="Agency FB" panose="020B0503020202020204" pitchFamily="34" charset="77"/>
              </a:rPr>
              <a:t>Capital Punishment:</a:t>
            </a:r>
            <a:r>
              <a:rPr lang="en-CA" sz="2400" dirty="0">
                <a:solidFill>
                  <a:schemeClr val="tx1"/>
                </a:solidFill>
                <a:latin typeface="Agency FB" panose="020B0503020202020204" pitchFamily="34" charset="77"/>
              </a:rPr>
              <a:t> Courts may cite psychopathy as a chronic risk factor, favoring capital sentences over life without parole.</a:t>
            </a:r>
            <a:endParaRPr lang="en-US" sz="2400" dirty="0">
              <a:solidFill>
                <a:schemeClr val="tx1"/>
              </a:solidFill>
              <a:latin typeface="Agency FB" panose="020B0503020202020204" pitchFamily="34" charset="77"/>
            </a:endParaRPr>
          </a:p>
        </p:txBody>
      </p:sp>
      <p:sp>
        <p:nvSpPr>
          <p:cNvPr id="10" name="Rectangle 9">
            <a:extLst>
              <a:ext uri="{FF2B5EF4-FFF2-40B4-BE49-F238E27FC236}">
                <a16:creationId xmlns:a16="http://schemas.microsoft.com/office/drawing/2014/main" id="{9104BD79-5740-C28D-38ED-4D74C5C7D33B}"/>
              </a:ext>
            </a:extLst>
          </p:cNvPr>
          <p:cNvSpPr/>
          <p:nvPr/>
        </p:nvSpPr>
        <p:spPr>
          <a:xfrm>
            <a:off x="6371926" y="2501527"/>
            <a:ext cx="5730898" cy="1325880"/>
          </a:xfrm>
          <a:prstGeom prst="rect">
            <a:avLst/>
          </a:pr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2400" b="1" dirty="0">
                <a:solidFill>
                  <a:schemeClr val="tx1"/>
                </a:solidFill>
                <a:latin typeface="Agency FB" panose="020B0503020202020204" pitchFamily="34" charset="77"/>
              </a:rPr>
              <a:t>Dangerous Offender Status: </a:t>
            </a:r>
            <a:r>
              <a:rPr lang="en-CA" sz="2400" dirty="0">
                <a:solidFill>
                  <a:schemeClr val="tx1"/>
                </a:solidFill>
                <a:latin typeface="Agency FB" panose="020B0503020202020204" pitchFamily="34" charset="77"/>
              </a:rPr>
              <a:t>A high PCL score is used to justify indeterminate sentencing, extended supervision, and parole restrictions.</a:t>
            </a:r>
            <a:endParaRPr lang="en-US" sz="2400" dirty="0">
              <a:solidFill>
                <a:schemeClr val="tx1"/>
              </a:solidFill>
              <a:latin typeface="Agency FB" panose="020B0503020202020204" pitchFamily="34" charset="77"/>
            </a:endParaRPr>
          </a:p>
        </p:txBody>
      </p:sp>
      <p:sp>
        <p:nvSpPr>
          <p:cNvPr id="11" name="Rectangle 10">
            <a:extLst>
              <a:ext uri="{FF2B5EF4-FFF2-40B4-BE49-F238E27FC236}">
                <a16:creationId xmlns:a16="http://schemas.microsoft.com/office/drawing/2014/main" id="{D421DCBA-262A-5DA8-7985-1A234F454A7F}"/>
              </a:ext>
            </a:extLst>
          </p:cNvPr>
          <p:cNvSpPr/>
          <p:nvPr/>
        </p:nvSpPr>
        <p:spPr>
          <a:xfrm>
            <a:off x="6371926" y="3909592"/>
            <a:ext cx="5730898" cy="1325880"/>
          </a:xfrm>
          <a:prstGeom prst="rect">
            <a:avLst/>
          </a:pr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2400" b="1" dirty="0">
                <a:solidFill>
                  <a:schemeClr val="tx1"/>
                </a:solidFill>
                <a:latin typeface="Agency FB" panose="020B0503020202020204" pitchFamily="34" charset="77"/>
              </a:rPr>
              <a:t>Treatment Exclusion: </a:t>
            </a:r>
            <a:r>
              <a:rPr lang="en-CA" sz="2400" dirty="0">
                <a:solidFill>
                  <a:schemeClr val="tx1"/>
                </a:solidFill>
                <a:latin typeface="Agency FB" panose="020B0503020202020204" pitchFamily="34" charset="77"/>
              </a:rPr>
              <a:t>A high PCL score may be seen as a barrier to rehabilitation programs due to the assumption of chronic, untreatable traits.</a:t>
            </a:r>
            <a:endParaRPr lang="en-US" sz="2400" dirty="0">
              <a:solidFill>
                <a:schemeClr val="tx1"/>
              </a:solidFill>
              <a:latin typeface="Agency FB" panose="020B0503020202020204" pitchFamily="34" charset="77"/>
            </a:endParaRPr>
          </a:p>
        </p:txBody>
      </p:sp>
      <p:sp>
        <p:nvSpPr>
          <p:cNvPr id="12" name="Rectangle 11">
            <a:extLst>
              <a:ext uri="{FF2B5EF4-FFF2-40B4-BE49-F238E27FC236}">
                <a16:creationId xmlns:a16="http://schemas.microsoft.com/office/drawing/2014/main" id="{48B8249F-8D16-B1CB-02D6-91A65097EC6D}"/>
              </a:ext>
            </a:extLst>
          </p:cNvPr>
          <p:cNvSpPr/>
          <p:nvPr/>
        </p:nvSpPr>
        <p:spPr>
          <a:xfrm>
            <a:off x="6371926" y="5328999"/>
            <a:ext cx="5730898" cy="1325880"/>
          </a:xfrm>
          <a:prstGeom prst="rect">
            <a:avLst/>
          </a:pr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2400" b="1" dirty="0">
                <a:solidFill>
                  <a:schemeClr val="tx1"/>
                </a:solidFill>
                <a:latin typeface="Agency FB" panose="020B0503020202020204" pitchFamily="34" charset="77"/>
              </a:rPr>
              <a:t>Parole Denial: </a:t>
            </a:r>
            <a:r>
              <a:rPr lang="en-CA" sz="2400" dirty="0">
                <a:solidFill>
                  <a:schemeClr val="tx1"/>
                </a:solidFill>
                <a:latin typeface="Agency FB" panose="020B0503020202020204" pitchFamily="34" charset="77"/>
              </a:rPr>
              <a:t>PCL scores can negatively impact parole by signaling high risk, lack of remorse, and poor rehabilitation prospects.</a:t>
            </a:r>
            <a:endParaRPr lang="en-US" sz="2400" dirty="0">
              <a:solidFill>
                <a:schemeClr val="tx1"/>
              </a:solidFill>
              <a:latin typeface="Agency FB" panose="020B0503020202020204" pitchFamily="34" charset="77"/>
            </a:endParaRPr>
          </a:p>
        </p:txBody>
      </p:sp>
    </p:spTree>
    <p:extLst>
      <p:ext uri="{BB962C8B-B14F-4D97-AF65-F5344CB8AC3E}">
        <p14:creationId xmlns:p14="http://schemas.microsoft.com/office/powerpoint/2010/main" val="404289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0" grpId="0" animBg="1"/>
      <p:bldP spid="11"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C3178-B4F6-5E9B-3CB9-8AD52EE07F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273E75-8CB5-F5DF-73D3-458EE3177406}"/>
              </a:ext>
            </a:extLst>
          </p:cNvPr>
          <p:cNvSpPr>
            <a:spLocks noGrp="1"/>
          </p:cNvSpPr>
          <p:nvPr>
            <p:ph type="title"/>
          </p:nvPr>
        </p:nvSpPr>
        <p:spPr/>
        <p:txBody>
          <a:bodyPr/>
          <a:lstStyle/>
          <a:p>
            <a:r>
              <a:rPr lang="en-US" dirty="0"/>
              <a:t>Ethical Analysis of PCL-R Assessments:</a:t>
            </a:r>
          </a:p>
        </p:txBody>
      </p:sp>
      <p:sp>
        <p:nvSpPr>
          <p:cNvPr id="3" name="Content Placeholder 2">
            <a:extLst>
              <a:ext uri="{FF2B5EF4-FFF2-40B4-BE49-F238E27FC236}">
                <a16:creationId xmlns:a16="http://schemas.microsoft.com/office/drawing/2014/main" id="{A6531A63-08FC-FD9C-5422-8A285602E462}"/>
              </a:ext>
            </a:extLst>
          </p:cNvPr>
          <p:cNvSpPr>
            <a:spLocks noGrp="1"/>
          </p:cNvSpPr>
          <p:nvPr>
            <p:ph idx="1"/>
          </p:nvPr>
        </p:nvSpPr>
        <p:spPr/>
        <p:txBody>
          <a:bodyPr>
            <a:normAutofit/>
          </a:bodyPr>
          <a:lstStyle/>
          <a:p>
            <a:endParaRPr lang="en-US" dirty="0"/>
          </a:p>
          <a:p>
            <a:pPr algn="ctr"/>
            <a:r>
              <a:rPr lang="en-CA" sz="3200" b="1" i="1" dirty="0"/>
              <a:t>Does the practice of PCL assessments comply with or violate the four ethical principles…?</a:t>
            </a:r>
          </a:p>
          <a:p>
            <a:pPr marL="457200" indent="-457200">
              <a:buFont typeface="Arial" panose="020B0604020202020204" pitchFamily="34" charset="0"/>
              <a:buChar char="•"/>
            </a:pPr>
            <a:endParaRPr lang="en-CA" dirty="0"/>
          </a:p>
          <a:p>
            <a:pPr marL="457200" indent="-457200">
              <a:buFont typeface="Arial" panose="020B0604020202020204" pitchFamily="34" charset="0"/>
              <a:buChar char="•"/>
            </a:pPr>
            <a:endParaRPr lang="en-CA" dirty="0"/>
          </a:p>
        </p:txBody>
      </p:sp>
      <p:sp>
        <p:nvSpPr>
          <p:cNvPr id="10" name="Rectangle 9">
            <a:extLst>
              <a:ext uri="{FF2B5EF4-FFF2-40B4-BE49-F238E27FC236}">
                <a16:creationId xmlns:a16="http://schemas.microsoft.com/office/drawing/2014/main" id="{36AC4A8B-11E5-E52C-9018-5CD66BD328E8}"/>
              </a:ext>
            </a:extLst>
          </p:cNvPr>
          <p:cNvSpPr/>
          <p:nvPr/>
        </p:nvSpPr>
        <p:spPr>
          <a:xfrm>
            <a:off x="260631" y="2611331"/>
            <a:ext cx="5443051" cy="1856758"/>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The Principle of Beneficence: </a:t>
            </a:r>
            <a:r>
              <a:rPr lang="en-US" sz="2000" dirty="0">
                <a:latin typeface="Helvetica Neue" panose="02000503000000020004" pitchFamily="2" charset="0"/>
                <a:ea typeface="Helvetica Neue" panose="02000503000000020004" pitchFamily="2" charset="0"/>
                <a:cs typeface="Helvetica Neue" panose="02000503000000020004" pitchFamily="2" charset="0"/>
              </a:rPr>
              <a:t>You must strive to give primacy to the interest and well-being of participants and must actively ensure that services are tailored and optimized toward such patient-centered ends. </a:t>
            </a:r>
          </a:p>
        </p:txBody>
      </p:sp>
      <p:sp>
        <p:nvSpPr>
          <p:cNvPr id="15" name="Rectangle 14">
            <a:extLst>
              <a:ext uri="{FF2B5EF4-FFF2-40B4-BE49-F238E27FC236}">
                <a16:creationId xmlns:a16="http://schemas.microsoft.com/office/drawing/2014/main" id="{A6D2C291-3C3E-AF72-5295-7D3D200AF5E6}"/>
              </a:ext>
            </a:extLst>
          </p:cNvPr>
          <p:cNvSpPr/>
          <p:nvPr/>
        </p:nvSpPr>
        <p:spPr>
          <a:xfrm>
            <a:off x="6488318" y="2611331"/>
            <a:ext cx="5443051" cy="1856758"/>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The Principle of Non-Maleficence: </a:t>
            </a:r>
            <a:r>
              <a:rPr lang="en-US" sz="2000" dirty="0">
                <a:latin typeface="Helvetica Neue" panose="02000503000000020004" pitchFamily="2" charset="0"/>
                <a:ea typeface="Helvetica Neue" panose="02000503000000020004" pitchFamily="2" charset="0"/>
                <a:cs typeface="Helvetica Neue" panose="02000503000000020004" pitchFamily="2" charset="0"/>
              </a:rPr>
              <a:t>You can under no circumstances inflict undue harm and/or compromise the well-being of participants, whether this is done through intentional or negligent behavior. </a:t>
            </a:r>
          </a:p>
        </p:txBody>
      </p:sp>
      <p:sp>
        <p:nvSpPr>
          <p:cNvPr id="16" name="Rectangle 15">
            <a:extLst>
              <a:ext uri="{FF2B5EF4-FFF2-40B4-BE49-F238E27FC236}">
                <a16:creationId xmlns:a16="http://schemas.microsoft.com/office/drawing/2014/main" id="{74C4C630-87D6-34AA-4C2B-BA816048B341}"/>
              </a:ext>
            </a:extLst>
          </p:cNvPr>
          <p:cNvSpPr/>
          <p:nvPr/>
        </p:nvSpPr>
        <p:spPr>
          <a:xfrm>
            <a:off x="260631" y="4670791"/>
            <a:ext cx="5443051" cy="1856758"/>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The Principle of Respect for Autonomy: </a:t>
            </a:r>
            <a:r>
              <a:rPr lang="en-US" sz="2000" dirty="0">
                <a:latin typeface="Helvetica Neue" panose="02000503000000020004" pitchFamily="2" charset="0"/>
                <a:ea typeface="Helvetica Neue" panose="02000503000000020004" pitchFamily="2" charset="0"/>
                <a:cs typeface="Helvetica Neue" panose="02000503000000020004" pitchFamily="2" charset="0"/>
              </a:rPr>
              <a:t>You must recognize and appreciate the participant as a dignified individual capable of making their own decisions, and proactively aim to enhance, as well as refrain from exerting restraint on this capacity.</a:t>
            </a:r>
          </a:p>
        </p:txBody>
      </p:sp>
      <p:sp>
        <p:nvSpPr>
          <p:cNvPr id="17" name="Rectangle 16">
            <a:extLst>
              <a:ext uri="{FF2B5EF4-FFF2-40B4-BE49-F238E27FC236}">
                <a16:creationId xmlns:a16="http://schemas.microsoft.com/office/drawing/2014/main" id="{1576AD92-FF65-D1F4-AB9B-0290CE11125D}"/>
              </a:ext>
            </a:extLst>
          </p:cNvPr>
          <p:cNvSpPr/>
          <p:nvPr/>
        </p:nvSpPr>
        <p:spPr>
          <a:xfrm>
            <a:off x="6488318" y="4670791"/>
            <a:ext cx="5443051" cy="1856758"/>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The Principle of Justice: </a:t>
            </a:r>
            <a:r>
              <a:rPr lang="en-US" sz="2000" dirty="0">
                <a:latin typeface="Helvetica Neue" panose="02000503000000020004" pitchFamily="2" charset="0"/>
                <a:ea typeface="Helvetica Neue" panose="02000503000000020004" pitchFamily="2" charset="0"/>
                <a:cs typeface="Helvetica Neue" panose="02000503000000020004" pitchFamily="2" charset="0"/>
              </a:rPr>
              <a:t>You must orient your conduct in such a way that individuals are treated according to what is fair, appropriate, and bound by the assumption of social equality.</a:t>
            </a:r>
          </a:p>
        </p:txBody>
      </p:sp>
    </p:spTree>
    <p:extLst>
      <p:ext uri="{BB962C8B-B14F-4D97-AF65-F5344CB8AC3E}">
        <p14:creationId xmlns:p14="http://schemas.microsoft.com/office/powerpoint/2010/main" val="3793330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6" grpId="0" animBg="1"/>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837A9-478A-3408-6272-52935DADA6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3D293C-7550-C8DA-0100-9FD4E17EA507}"/>
              </a:ext>
            </a:extLst>
          </p:cNvPr>
          <p:cNvSpPr>
            <a:spLocks noGrp="1"/>
          </p:cNvSpPr>
          <p:nvPr>
            <p:ph type="title"/>
          </p:nvPr>
        </p:nvSpPr>
        <p:spPr/>
        <p:txBody>
          <a:bodyPr/>
          <a:lstStyle/>
          <a:p>
            <a:r>
              <a:rPr lang="en-US" dirty="0"/>
              <a:t>Ethical Analysis of PCL-R Assessments:</a:t>
            </a:r>
          </a:p>
        </p:txBody>
      </p:sp>
      <p:sp>
        <p:nvSpPr>
          <p:cNvPr id="3" name="Content Placeholder 2">
            <a:extLst>
              <a:ext uri="{FF2B5EF4-FFF2-40B4-BE49-F238E27FC236}">
                <a16:creationId xmlns:a16="http://schemas.microsoft.com/office/drawing/2014/main" id="{948937B1-092C-2A9E-25E6-DB7E24A22A7B}"/>
              </a:ext>
            </a:extLst>
          </p:cNvPr>
          <p:cNvSpPr>
            <a:spLocks noGrp="1"/>
          </p:cNvSpPr>
          <p:nvPr>
            <p:ph idx="1"/>
          </p:nvPr>
        </p:nvSpPr>
        <p:spPr/>
        <p:txBody>
          <a:bodyPr>
            <a:normAutofit/>
          </a:bodyPr>
          <a:lstStyle/>
          <a:p>
            <a:endParaRPr lang="en-US" dirty="0"/>
          </a:p>
          <a:p>
            <a:pPr algn="ctr"/>
            <a:r>
              <a:rPr lang="en-US" sz="3500" b="1" dirty="0"/>
              <a:t>Violation of The Principle of Beneficence</a:t>
            </a:r>
          </a:p>
          <a:p>
            <a:pPr algn="ctr"/>
            <a:r>
              <a:rPr lang="en-CA" sz="1600" i="1" dirty="0"/>
              <a:t>For example: APA Standard 10.10 – Terminating Therapy (disengage non-beneficial therapeutic services)</a:t>
            </a:r>
            <a:endParaRPr lang="en-CA" dirty="0"/>
          </a:p>
          <a:p>
            <a:pPr marL="457200" indent="-457200">
              <a:buFont typeface="Arial" panose="020B0604020202020204" pitchFamily="34" charset="0"/>
              <a:buChar char="•"/>
            </a:pPr>
            <a:r>
              <a:rPr lang="en-CA" b="1" dirty="0"/>
              <a:t>Core Idea: </a:t>
            </a:r>
            <a:r>
              <a:rPr lang="en-CA" dirty="0"/>
              <a:t>Practitioners aim for beneficial outcomes (heal, well-being).</a:t>
            </a:r>
          </a:p>
          <a:p>
            <a:pPr marL="457200" indent="-457200">
              <a:buFont typeface="Arial" panose="020B0604020202020204" pitchFamily="34" charset="0"/>
              <a:buChar char="•"/>
            </a:pPr>
            <a:r>
              <a:rPr lang="en-CA" b="1" dirty="0"/>
              <a:t>Intent vs. Function: </a:t>
            </a:r>
            <a:r>
              <a:rPr lang="en-CA" dirty="0"/>
              <a:t>Beneficence concerns </a:t>
            </a:r>
            <a:r>
              <a:rPr lang="en-CA" i="1" dirty="0">
                <a:solidFill>
                  <a:srgbClr val="FF0000"/>
                </a:solidFill>
              </a:rPr>
              <a:t>why</a:t>
            </a:r>
            <a:r>
              <a:rPr lang="en-CA" dirty="0"/>
              <a:t> a tool is used, not merely what it does (e.g., scissors can both heal or harm).</a:t>
            </a:r>
          </a:p>
          <a:p>
            <a:pPr marL="457200" indent="-457200">
              <a:buFont typeface="Arial" panose="020B0604020202020204" pitchFamily="34" charset="0"/>
              <a:buChar char="•"/>
            </a:pPr>
            <a:r>
              <a:rPr lang="en-CA" dirty="0"/>
              <a:t>Implications for PCL Assessments:</a:t>
            </a:r>
          </a:p>
          <a:p>
            <a:pPr marL="914400" lvl="1" indent="-457200">
              <a:buFont typeface="Arial" panose="020B0604020202020204" pitchFamily="34" charset="0"/>
              <a:buChar char="•"/>
            </a:pPr>
            <a:r>
              <a:rPr lang="en-CA" dirty="0"/>
              <a:t>The PCL-R’s function is to “measure psychopathy.”</a:t>
            </a:r>
          </a:p>
          <a:p>
            <a:pPr marL="914400" lvl="1" indent="-457200">
              <a:buFont typeface="Arial" panose="020B0604020202020204" pitchFamily="34" charset="0"/>
              <a:buChar char="•"/>
            </a:pPr>
            <a:r>
              <a:rPr lang="en-CA" dirty="0"/>
              <a:t>This measurement is ordinarily used to support </a:t>
            </a:r>
            <a:r>
              <a:rPr lang="en-CA" dirty="0">
                <a:solidFill>
                  <a:srgbClr val="FF0000"/>
                </a:solidFill>
              </a:rPr>
              <a:t>restrictive measures</a:t>
            </a:r>
            <a:r>
              <a:rPr lang="en-CA" dirty="0"/>
              <a:t> (e.g., harsher sentencing, denial of parole, exclusion from rehabilitation).</a:t>
            </a:r>
          </a:p>
          <a:p>
            <a:pPr marL="457200" indent="-457200">
              <a:buFont typeface="Arial" panose="020B0604020202020204" pitchFamily="34" charset="0"/>
              <a:buChar char="•"/>
            </a:pPr>
            <a:r>
              <a:rPr lang="en-CA" b="1" dirty="0"/>
              <a:t>Ethical Concern: </a:t>
            </a:r>
            <a:r>
              <a:rPr lang="en-CA" dirty="0"/>
              <a:t>Such uses </a:t>
            </a:r>
            <a:r>
              <a:rPr lang="en-CA" dirty="0">
                <a:solidFill>
                  <a:srgbClr val="FF0000"/>
                </a:solidFill>
              </a:rPr>
              <a:t>serve institutional control</a:t>
            </a:r>
            <a:r>
              <a:rPr lang="en-CA" dirty="0"/>
              <a:t> rather than client welfare, thus violating the principle of beneficence.</a:t>
            </a:r>
          </a:p>
        </p:txBody>
      </p:sp>
    </p:spTree>
    <p:extLst>
      <p:ext uri="{BB962C8B-B14F-4D97-AF65-F5344CB8AC3E}">
        <p14:creationId xmlns:p14="http://schemas.microsoft.com/office/powerpoint/2010/main" val="4366213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7BEA3-5AE0-C2DA-A602-622AEFEF20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E25F72-9D1E-7B9E-AD93-A6B806BBFF29}"/>
              </a:ext>
            </a:extLst>
          </p:cNvPr>
          <p:cNvSpPr>
            <a:spLocks noGrp="1"/>
          </p:cNvSpPr>
          <p:nvPr>
            <p:ph type="title"/>
          </p:nvPr>
        </p:nvSpPr>
        <p:spPr/>
        <p:txBody>
          <a:bodyPr/>
          <a:lstStyle/>
          <a:p>
            <a:r>
              <a:rPr lang="en-US" dirty="0"/>
              <a:t>Ethical Analysis of PCL-R Assessments:</a:t>
            </a:r>
          </a:p>
        </p:txBody>
      </p:sp>
      <p:sp>
        <p:nvSpPr>
          <p:cNvPr id="3" name="Content Placeholder 2">
            <a:extLst>
              <a:ext uri="{FF2B5EF4-FFF2-40B4-BE49-F238E27FC236}">
                <a16:creationId xmlns:a16="http://schemas.microsoft.com/office/drawing/2014/main" id="{715F7C5A-8B30-F53A-FA91-633750421A26}"/>
              </a:ext>
            </a:extLst>
          </p:cNvPr>
          <p:cNvSpPr>
            <a:spLocks noGrp="1"/>
          </p:cNvSpPr>
          <p:nvPr>
            <p:ph idx="1"/>
          </p:nvPr>
        </p:nvSpPr>
        <p:spPr/>
        <p:txBody>
          <a:bodyPr>
            <a:normAutofit fontScale="92500" lnSpcReduction="10000"/>
          </a:bodyPr>
          <a:lstStyle/>
          <a:p>
            <a:endParaRPr lang="en-US" dirty="0"/>
          </a:p>
          <a:p>
            <a:pPr algn="ctr"/>
            <a:r>
              <a:rPr lang="en-US" sz="3500" b="1" dirty="0"/>
              <a:t>Violation of The Principle of Non-Maleficence</a:t>
            </a:r>
          </a:p>
          <a:p>
            <a:pPr algn="ctr"/>
            <a:r>
              <a:rPr lang="en-CA" sz="1600" i="1" dirty="0"/>
              <a:t>For example: APA Standard 3.04 – Avoiding Harm (prohibits activities that cause or risk harm)</a:t>
            </a:r>
            <a:endParaRPr lang="en-CA" dirty="0"/>
          </a:p>
          <a:p>
            <a:endParaRPr lang="en-CA" b="1" dirty="0"/>
          </a:p>
          <a:p>
            <a:pPr marL="457200" indent="-457200">
              <a:buFont typeface="Arial" panose="020B0604020202020204" pitchFamily="34" charset="0"/>
              <a:buChar char="•"/>
            </a:pPr>
            <a:r>
              <a:rPr lang="en-CA" b="1" dirty="0"/>
              <a:t>Core Idea:</a:t>
            </a:r>
            <a:r>
              <a:rPr lang="en-CA" dirty="0"/>
              <a:t> Abstain from causing harm; a duty rooted in the </a:t>
            </a:r>
            <a:r>
              <a:rPr lang="en-CA" dirty="0">
                <a:hlinkClick r:id="rId3"/>
              </a:rPr>
              <a:t>Hippocratic Oath</a:t>
            </a:r>
            <a:r>
              <a:rPr lang="en-CA" dirty="0"/>
              <a:t> (</a:t>
            </a:r>
            <a:r>
              <a:rPr lang="en-CA" i="1" dirty="0"/>
              <a:t>primum non </a:t>
            </a:r>
            <a:r>
              <a:rPr lang="en-CA" i="1" dirty="0" err="1"/>
              <a:t>nocere</a:t>
            </a:r>
            <a:r>
              <a:rPr lang="en-CA" i="1" dirty="0"/>
              <a:t>; “first do no harm”</a:t>
            </a:r>
            <a:r>
              <a:rPr lang="en-CA" dirty="0"/>
              <a:t>).</a:t>
            </a:r>
          </a:p>
          <a:p>
            <a:pPr marL="457200" indent="-457200">
              <a:buFont typeface="Arial" panose="020B0604020202020204" pitchFamily="34" charset="0"/>
              <a:buChar char="•"/>
            </a:pPr>
            <a:r>
              <a:rPr lang="en-CA" b="1" dirty="0"/>
              <a:t>Caveat: </a:t>
            </a:r>
            <a:r>
              <a:rPr lang="en-CA" dirty="0"/>
              <a:t>Some harm may be permissible only if it is necessary and proportionate to achieve a clear therapeutic goal.</a:t>
            </a:r>
          </a:p>
          <a:p>
            <a:pPr marL="457200" indent="-457200">
              <a:buFont typeface="Arial" panose="020B0604020202020204" pitchFamily="34" charset="0"/>
              <a:buChar char="•"/>
            </a:pPr>
            <a:r>
              <a:rPr lang="en-CA" dirty="0"/>
              <a:t>Implications for PCL Assessments:</a:t>
            </a:r>
          </a:p>
          <a:p>
            <a:pPr marL="914400" lvl="1" indent="-457200">
              <a:buFont typeface="Arial" panose="020B0604020202020204" pitchFamily="34" charset="0"/>
              <a:buChar char="•"/>
            </a:pPr>
            <a:r>
              <a:rPr lang="en-CA" dirty="0"/>
              <a:t>High PCL-R scores frequently lead to restrictive or punitive outcomes (e.g., harsher sentences, parole denial, capital punishment).</a:t>
            </a:r>
          </a:p>
          <a:p>
            <a:pPr marL="914400" lvl="1" indent="-457200">
              <a:buFont typeface="Arial" panose="020B0604020202020204" pitchFamily="34" charset="0"/>
              <a:buChar char="•"/>
            </a:pPr>
            <a:r>
              <a:rPr lang="en-CA" dirty="0"/>
              <a:t>These consequences are </a:t>
            </a:r>
            <a:r>
              <a:rPr lang="en-CA" dirty="0">
                <a:solidFill>
                  <a:srgbClr val="FF0000"/>
                </a:solidFill>
              </a:rPr>
              <a:t>harmful and lack offsetting therapeutic benefit</a:t>
            </a:r>
            <a:r>
              <a:rPr lang="en-CA" dirty="0"/>
              <a:t>.</a:t>
            </a:r>
          </a:p>
          <a:p>
            <a:pPr marL="457200" indent="-457200">
              <a:buFont typeface="Arial" panose="020B0604020202020204" pitchFamily="34" charset="0"/>
              <a:buChar char="•"/>
            </a:pPr>
            <a:r>
              <a:rPr lang="en-CA" b="1" dirty="0"/>
              <a:t>Ethical Concern: </a:t>
            </a:r>
            <a:r>
              <a:rPr lang="en-CA" dirty="0"/>
              <a:t>When used to intensify punishment rather than promote well-being = clear ethical violation.</a:t>
            </a:r>
          </a:p>
        </p:txBody>
      </p:sp>
    </p:spTree>
    <p:extLst>
      <p:ext uri="{BB962C8B-B14F-4D97-AF65-F5344CB8AC3E}">
        <p14:creationId xmlns:p14="http://schemas.microsoft.com/office/powerpoint/2010/main" val="15998508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9F1B2-51BC-CBCD-0398-48595E834F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CA31AA-1610-76C0-DDD9-87C90AD52955}"/>
              </a:ext>
            </a:extLst>
          </p:cNvPr>
          <p:cNvSpPr>
            <a:spLocks noGrp="1"/>
          </p:cNvSpPr>
          <p:nvPr>
            <p:ph type="title"/>
          </p:nvPr>
        </p:nvSpPr>
        <p:spPr/>
        <p:txBody>
          <a:bodyPr/>
          <a:lstStyle/>
          <a:p>
            <a:r>
              <a:rPr lang="en-US" dirty="0"/>
              <a:t>Ethical Analysis of PCL-R Assessments:</a:t>
            </a:r>
          </a:p>
        </p:txBody>
      </p:sp>
      <p:sp>
        <p:nvSpPr>
          <p:cNvPr id="3" name="Content Placeholder 2">
            <a:extLst>
              <a:ext uri="{FF2B5EF4-FFF2-40B4-BE49-F238E27FC236}">
                <a16:creationId xmlns:a16="http://schemas.microsoft.com/office/drawing/2014/main" id="{FACE439F-3417-5CA3-30E9-E90EDC13BC89}"/>
              </a:ext>
            </a:extLst>
          </p:cNvPr>
          <p:cNvSpPr>
            <a:spLocks noGrp="1"/>
          </p:cNvSpPr>
          <p:nvPr>
            <p:ph idx="1"/>
          </p:nvPr>
        </p:nvSpPr>
        <p:spPr/>
        <p:txBody>
          <a:bodyPr>
            <a:normAutofit fontScale="92500" lnSpcReduction="10000"/>
          </a:bodyPr>
          <a:lstStyle/>
          <a:p>
            <a:endParaRPr lang="en-US" dirty="0"/>
          </a:p>
          <a:p>
            <a:pPr algn="ctr"/>
            <a:r>
              <a:rPr lang="en-US" sz="3500" b="1" dirty="0"/>
              <a:t>Violation of The Principle of Respect for Autonomy</a:t>
            </a:r>
          </a:p>
          <a:p>
            <a:pPr algn="ctr"/>
            <a:r>
              <a:rPr lang="en-CA" sz="1600" i="1" dirty="0"/>
              <a:t>For example: APA Standard 3.10 – Informed Consent or 3.08 – Exploitative Relationships</a:t>
            </a:r>
            <a:endParaRPr lang="en-CA" dirty="0"/>
          </a:p>
          <a:p>
            <a:endParaRPr lang="en-CA" b="1" dirty="0"/>
          </a:p>
          <a:p>
            <a:pPr marL="457200" indent="-457200">
              <a:buFont typeface="Arial" panose="020B0604020202020204" pitchFamily="34" charset="0"/>
              <a:buChar char="•"/>
            </a:pPr>
            <a:r>
              <a:rPr lang="en-CA" b="1" dirty="0"/>
              <a:t>Core Idea:</a:t>
            </a:r>
            <a:r>
              <a:rPr lang="en-CA" dirty="0"/>
              <a:t> Every person must be treated as an autonomous agent; capable of self-determination and informed decision-making.</a:t>
            </a:r>
          </a:p>
          <a:p>
            <a:pPr marL="457200" indent="-457200">
              <a:buFont typeface="Arial" panose="020B0604020202020204" pitchFamily="34" charset="0"/>
              <a:buChar char="•"/>
            </a:pPr>
            <a:r>
              <a:rPr lang="en-CA" b="1" dirty="0"/>
              <a:t>Legality: </a:t>
            </a:r>
            <a:r>
              <a:rPr lang="en-CA" dirty="0"/>
              <a:t>Rooted in democratic ideals of personal freedom and dignity (e.g., </a:t>
            </a:r>
            <a:r>
              <a:rPr lang="en-CA" dirty="0">
                <a:hlinkClick r:id="rId3"/>
              </a:rPr>
              <a:t>Bill of Rights</a:t>
            </a:r>
            <a:r>
              <a:rPr lang="en-CA" dirty="0"/>
              <a:t>, </a:t>
            </a:r>
            <a:r>
              <a:rPr lang="en-CA" dirty="0">
                <a:hlinkClick r:id="rId4"/>
              </a:rPr>
              <a:t>Canadian Charter of Rights and Freedoms</a:t>
            </a:r>
            <a:r>
              <a:rPr lang="en-CA" dirty="0"/>
              <a:t>).</a:t>
            </a:r>
          </a:p>
          <a:p>
            <a:pPr marL="457200" indent="-457200">
              <a:buFont typeface="Arial" panose="020B0604020202020204" pitchFamily="34" charset="0"/>
              <a:buChar char="•"/>
            </a:pPr>
            <a:r>
              <a:rPr lang="en-CA" dirty="0"/>
              <a:t>Implications for PCL Assessments:</a:t>
            </a:r>
          </a:p>
          <a:p>
            <a:pPr marL="914400" lvl="1" indent="-457200">
              <a:buFont typeface="Arial" panose="020B0604020202020204" pitchFamily="34" charset="0"/>
              <a:buChar char="•"/>
            </a:pPr>
            <a:r>
              <a:rPr lang="en-CA" dirty="0"/>
              <a:t>True autonomy requires voluntary, informed participation.</a:t>
            </a:r>
          </a:p>
          <a:p>
            <a:pPr marL="914400" lvl="1" indent="-457200">
              <a:buFont typeface="Arial" panose="020B0604020202020204" pitchFamily="34" charset="0"/>
              <a:buChar char="•"/>
            </a:pPr>
            <a:r>
              <a:rPr lang="en-CA" dirty="0"/>
              <a:t>PCL-R assessment is often coerced or uninformed.</a:t>
            </a:r>
          </a:p>
          <a:p>
            <a:pPr marL="914400" lvl="1" indent="-457200">
              <a:buFont typeface="Arial" panose="020B0604020202020204" pitchFamily="34" charset="0"/>
              <a:buChar char="•"/>
            </a:pPr>
            <a:r>
              <a:rPr lang="en-CA" dirty="0"/>
              <a:t>Individuals rarely gain any benefit, and refusal may carry negative legal consequences.</a:t>
            </a:r>
          </a:p>
          <a:p>
            <a:pPr marL="457200" indent="-457200">
              <a:buFont typeface="Arial" panose="020B0604020202020204" pitchFamily="34" charset="0"/>
              <a:buChar char="•"/>
            </a:pPr>
            <a:r>
              <a:rPr lang="en-CA" b="1" dirty="0"/>
              <a:t>Ethical Concern:</a:t>
            </a:r>
            <a:r>
              <a:rPr lang="en-CA" dirty="0"/>
              <a:t> valid informed consent for a PCL-R assessment is practically impossible; so, they violates respect for autonomy.</a:t>
            </a:r>
          </a:p>
        </p:txBody>
      </p:sp>
    </p:spTree>
    <p:extLst>
      <p:ext uri="{BB962C8B-B14F-4D97-AF65-F5344CB8AC3E}">
        <p14:creationId xmlns:p14="http://schemas.microsoft.com/office/powerpoint/2010/main" val="4687056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8DF4A66-8904-EFCF-A0F4-6AE2E68502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C90495-27CD-100D-9307-72A6F8E1CB47}"/>
              </a:ext>
            </a:extLst>
          </p:cNvPr>
          <p:cNvSpPr>
            <a:spLocks noGrp="1"/>
          </p:cNvSpPr>
          <p:nvPr>
            <p:ph type="title"/>
          </p:nvPr>
        </p:nvSpPr>
        <p:spPr/>
        <p:txBody>
          <a:bodyPr/>
          <a:lstStyle/>
          <a:p>
            <a:r>
              <a:rPr lang="en-US" dirty="0"/>
              <a:t>Ethical Analysis of PCL-R Assessments:</a:t>
            </a:r>
          </a:p>
        </p:txBody>
      </p:sp>
      <p:sp>
        <p:nvSpPr>
          <p:cNvPr id="3" name="Content Placeholder 2">
            <a:extLst>
              <a:ext uri="{FF2B5EF4-FFF2-40B4-BE49-F238E27FC236}">
                <a16:creationId xmlns:a16="http://schemas.microsoft.com/office/drawing/2014/main" id="{F5FCFD38-177D-F603-D62A-698F9B430920}"/>
              </a:ext>
            </a:extLst>
          </p:cNvPr>
          <p:cNvSpPr>
            <a:spLocks noGrp="1"/>
          </p:cNvSpPr>
          <p:nvPr>
            <p:ph idx="1"/>
          </p:nvPr>
        </p:nvSpPr>
        <p:spPr/>
        <p:txBody>
          <a:bodyPr>
            <a:normAutofit/>
          </a:bodyPr>
          <a:lstStyle/>
          <a:p>
            <a:endParaRPr lang="en-US" dirty="0"/>
          </a:p>
          <a:p>
            <a:pPr algn="ctr"/>
            <a:r>
              <a:rPr lang="en-US" sz="3500" b="1" dirty="0"/>
              <a:t>What is “Informed Consent”…?</a:t>
            </a:r>
          </a:p>
          <a:p>
            <a:pPr algn="ctr"/>
            <a:endParaRPr lang="en-US" sz="1800" i="1" dirty="0"/>
          </a:p>
          <a:p>
            <a:pPr algn="ctr"/>
            <a:r>
              <a:rPr lang="en-US" i="1" dirty="0"/>
              <a:t>Four essential preconditions…</a:t>
            </a:r>
          </a:p>
          <a:p>
            <a:pPr marL="514350" indent="-514350">
              <a:buFont typeface="+mj-lt"/>
              <a:buAutoNum type="arabicPeriod"/>
            </a:pPr>
            <a:r>
              <a:rPr lang="en-CA" b="1" dirty="0"/>
              <a:t>Disclosure: </a:t>
            </a:r>
            <a:r>
              <a:rPr lang="en-CA" dirty="0"/>
              <a:t>Practitioner provides full, comprehensible information about purpose, risks, and benefits.</a:t>
            </a:r>
          </a:p>
          <a:p>
            <a:pPr marL="514350" indent="-514350">
              <a:buFont typeface="+mj-lt"/>
              <a:buAutoNum type="arabicPeriod"/>
            </a:pPr>
            <a:r>
              <a:rPr lang="en-CA" b="1" dirty="0"/>
              <a:t>Understanding: </a:t>
            </a:r>
            <a:r>
              <a:rPr lang="en-CA" dirty="0"/>
              <a:t>The individual demonstrates comprehension of the information provided.</a:t>
            </a:r>
          </a:p>
          <a:p>
            <a:pPr marL="514350" indent="-514350">
              <a:buFont typeface="+mj-lt"/>
              <a:buAutoNum type="arabicPeriod"/>
            </a:pPr>
            <a:r>
              <a:rPr lang="en-CA" b="1" dirty="0"/>
              <a:t>Voluntariness: </a:t>
            </a:r>
            <a:r>
              <a:rPr lang="en-CA" dirty="0"/>
              <a:t>The decision is free from coercion, manipulation, or implicit pressure.</a:t>
            </a:r>
          </a:p>
          <a:p>
            <a:pPr marL="514350" indent="-514350">
              <a:buFont typeface="+mj-lt"/>
              <a:buAutoNum type="arabicPeriod"/>
            </a:pPr>
            <a:r>
              <a:rPr lang="en-CA" b="1" dirty="0"/>
              <a:t>Competence: </a:t>
            </a:r>
            <a:r>
              <a:rPr lang="en-CA" dirty="0"/>
              <a:t>The individual possesses sufficient cognitive and legal capacity to decide.</a:t>
            </a:r>
          </a:p>
          <a:p>
            <a:pPr marL="457200" indent="-457200">
              <a:buFont typeface="Arial" panose="020B0604020202020204" pitchFamily="34" charset="0"/>
              <a:buChar char="•"/>
            </a:pPr>
            <a:endParaRPr lang="en-CA" b="1" dirty="0"/>
          </a:p>
          <a:p>
            <a:pPr marL="457200" indent="-457200">
              <a:buFont typeface="Arial" panose="020B0604020202020204" pitchFamily="34" charset="0"/>
              <a:buChar char="•"/>
            </a:pPr>
            <a:endParaRPr lang="en-CA" dirty="0"/>
          </a:p>
        </p:txBody>
      </p:sp>
      <p:sp>
        <p:nvSpPr>
          <p:cNvPr id="4" name="Rectangle 3">
            <a:extLst>
              <a:ext uri="{FF2B5EF4-FFF2-40B4-BE49-F238E27FC236}">
                <a16:creationId xmlns:a16="http://schemas.microsoft.com/office/drawing/2014/main" id="{234F72C0-C759-3A21-6E73-1600B2AD6F36}"/>
              </a:ext>
            </a:extLst>
          </p:cNvPr>
          <p:cNvSpPr/>
          <p:nvPr/>
        </p:nvSpPr>
        <p:spPr>
          <a:xfrm>
            <a:off x="75924" y="1253002"/>
            <a:ext cx="12026900" cy="119248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Informed Consent:</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 process ensuring that individuals have the information, understanding, and freedom necessary to make voluntary decisions about participation in healthcare or research.</a:t>
            </a:r>
          </a:p>
        </p:txBody>
      </p:sp>
    </p:spTree>
    <p:extLst>
      <p:ext uri="{BB962C8B-B14F-4D97-AF65-F5344CB8AC3E}">
        <p14:creationId xmlns:p14="http://schemas.microsoft.com/office/powerpoint/2010/main" val="38227703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FE7F1-941E-9373-DAD5-13AC313959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0E1C34-D825-77D8-50AB-2A7D220E71F3}"/>
              </a:ext>
            </a:extLst>
          </p:cNvPr>
          <p:cNvSpPr>
            <a:spLocks noGrp="1"/>
          </p:cNvSpPr>
          <p:nvPr>
            <p:ph type="title"/>
          </p:nvPr>
        </p:nvSpPr>
        <p:spPr/>
        <p:txBody>
          <a:bodyPr/>
          <a:lstStyle/>
          <a:p>
            <a:r>
              <a:rPr lang="en-US" dirty="0"/>
              <a:t>Ethical Analysis of PCL-R Assessments:</a:t>
            </a:r>
          </a:p>
        </p:txBody>
      </p:sp>
      <p:sp>
        <p:nvSpPr>
          <p:cNvPr id="3" name="Content Placeholder 2">
            <a:extLst>
              <a:ext uri="{FF2B5EF4-FFF2-40B4-BE49-F238E27FC236}">
                <a16:creationId xmlns:a16="http://schemas.microsoft.com/office/drawing/2014/main" id="{4E20316D-5FAB-6837-8797-BADAA20CD7D0}"/>
              </a:ext>
            </a:extLst>
          </p:cNvPr>
          <p:cNvSpPr>
            <a:spLocks noGrp="1"/>
          </p:cNvSpPr>
          <p:nvPr>
            <p:ph idx="1"/>
          </p:nvPr>
        </p:nvSpPr>
        <p:spPr/>
        <p:txBody>
          <a:bodyPr>
            <a:normAutofit/>
          </a:bodyPr>
          <a:lstStyle/>
          <a:p>
            <a:endParaRPr lang="en-US" dirty="0"/>
          </a:p>
          <a:p>
            <a:pPr algn="ctr"/>
            <a:r>
              <a:rPr lang="en-US" sz="3500" b="1" dirty="0"/>
              <a:t>Violation of The Principle of Justice</a:t>
            </a:r>
          </a:p>
          <a:p>
            <a:pPr algn="ctr"/>
            <a:r>
              <a:rPr lang="en-CA" sz="1600" i="1" dirty="0"/>
              <a:t>For example: APA Standard 3.01 – Unfair Discrimination and 9.02 – Use of Assessments (Empirically Reliable)</a:t>
            </a:r>
            <a:endParaRPr lang="en-CA" dirty="0"/>
          </a:p>
          <a:p>
            <a:endParaRPr lang="en-CA" b="1" dirty="0"/>
          </a:p>
          <a:p>
            <a:pPr marL="457200" indent="-457200">
              <a:buFont typeface="Arial" panose="020B0604020202020204" pitchFamily="34" charset="0"/>
              <a:buChar char="•"/>
            </a:pPr>
            <a:r>
              <a:rPr lang="en-CA" b="1" dirty="0"/>
              <a:t>Core Idea:</a:t>
            </a:r>
            <a:r>
              <a:rPr lang="en-CA" dirty="0"/>
              <a:t> Justice means fair and equal distribution of healthcare benefits and burdens; justice demands </a:t>
            </a:r>
            <a:r>
              <a:rPr lang="en-CA" dirty="0">
                <a:solidFill>
                  <a:srgbClr val="FF0000"/>
                </a:solidFill>
              </a:rPr>
              <a:t>evidence-based care</a:t>
            </a:r>
            <a:r>
              <a:rPr lang="en-CA" dirty="0"/>
              <a:t>.</a:t>
            </a:r>
          </a:p>
          <a:p>
            <a:pPr marL="457200" indent="-457200">
              <a:buFont typeface="Arial" panose="020B0604020202020204" pitchFamily="34" charset="0"/>
              <a:buChar char="•"/>
            </a:pPr>
            <a:r>
              <a:rPr lang="en-CA" dirty="0"/>
              <a:t>Implications for PCL Assessments:</a:t>
            </a:r>
          </a:p>
          <a:p>
            <a:pPr marL="914400" lvl="1" indent="-457200">
              <a:buFont typeface="Arial" panose="020B0604020202020204" pitchFamily="34" charset="0"/>
              <a:buChar char="•"/>
            </a:pPr>
            <a:r>
              <a:rPr lang="en-CA" dirty="0"/>
              <a:t>The PCL-R lacks robust empirical support for its five common claims.</a:t>
            </a:r>
          </a:p>
          <a:p>
            <a:pPr marL="914400" lvl="1" indent="-457200">
              <a:buFont typeface="Arial" panose="020B0604020202020204" pitchFamily="34" charset="0"/>
              <a:buChar char="•"/>
            </a:pPr>
            <a:r>
              <a:rPr lang="en-CA" dirty="0"/>
              <a:t>Continued use reinforces bias and discriminatory legal decision-making.</a:t>
            </a:r>
          </a:p>
          <a:p>
            <a:pPr marL="914400" lvl="1" indent="-457200">
              <a:buFont typeface="Arial" panose="020B0604020202020204" pitchFamily="34" charset="0"/>
              <a:buChar char="•"/>
            </a:pPr>
            <a:r>
              <a:rPr lang="en-CA" dirty="0"/>
              <a:t>In short, the PCL-R is a source of disinformation.</a:t>
            </a:r>
          </a:p>
          <a:p>
            <a:pPr marL="457200" indent="-457200">
              <a:buFont typeface="Arial" panose="020B0604020202020204" pitchFamily="34" charset="0"/>
              <a:buChar char="•"/>
            </a:pPr>
            <a:r>
              <a:rPr lang="en-CA" b="1" dirty="0"/>
              <a:t>Ethical Concern:</a:t>
            </a:r>
            <a:r>
              <a:rPr lang="en-CA" dirty="0"/>
              <a:t> Such practices violate justice by denying individuals fair, evidence-based services.</a:t>
            </a:r>
          </a:p>
        </p:txBody>
      </p:sp>
    </p:spTree>
    <p:extLst>
      <p:ext uri="{BB962C8B-B14F-4D97-AF65-F5344CB8AC3E}">
        <p14:creationId xmlns:p14="http://schemas.microsoft.com/office/powerpoint/2010/main" val="24192333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B9100583-53A3-50DF-4D4F-D12369DDDD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EBC7EC-E21F-7A75-3FB2-5EB6BF4BC25B}"/>
              </a:ext>
            </a:extLst>
          </p:cNvPr>
          <p:cNvSpPr>
            <a:spLocks noGrp="1"/>
          </p:cNvSpPr>
          <p:nvPr>
            <p:ph type="title"/>
          </p:nvPr>
        </p:nvSpPr>
        <p:spPr>
          <a:xfrm>
            <a:off x="2320413" y="2489226"/>
            <a:ext cx="7452852" cy="1707484"/>
          </a:xfrm>
        </p:spPr>
        <p:txBody>
          <a:bodyPr/>
          <a:lstStyle/>
          <a:p>
            <a:pPr algn="ctr"/>
            <a:r>
              <a:rPr lang="en-US" sz="6000" dirty="0">
                <a:solidFill>
                  <a:schemeClr val="bg1"/>
                </a:solidFill>
              </a:rPr>
              <a:t>Objections</a:t>
            </a:r>
          </a:p>
        </p:txBody>
      </p:sp>
      <p:sp>
        <p:nvSpPr>
          <p:cNvPr id="7" name="Rectangle 6">
            <a:extLst>
              <a:ext uri="{FF2B5EF4-FFF2-40B4-BE49-F238E27FC236}">
                <a16:creationId xmlns:a16="http://schemas.microsoft.com/office/drawing/2014/main" id="{21D50BCF-37EC-BAE2-05D5-F1D46735C616}"/>
              </a:ext>
            </a:extLst>
          </p:cNvPr>
          <p:cNvSpPr/>
          <p:nvPr/>
        </p:nvSpPr>
        <p:spPr>
          <a:xfrm>
            <a:off x="2320413" y="1759974"/>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1B47D4B-431B-198F-7C6C-1794B7AFB12F}"/>
              </a:ext>
            </a:extLst>
          </p:cNvPr>
          <p:cNvSpPr/>
          <p:nvPr/>
        </p:nvSpPr>
        <p:spPr>
          <a:xfrm>
            <a:off x="2320413" y="4581833"/>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91338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C8867-FC34-A94F-9CD4-4B0E7A00DA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EC6239-35EF-057E-B664-686CC6F48E17}"/>
              </a:ext>
            </a:extLst>
          </p:cNvPr>
          <p:cNvSpPr>
            <a:spLocks noGrp="1"/>
          </p:cNvSpPr>
          <p:nvPr>
            <p:ph type="title"/>
          </p:nvPr>
        </p:nvSpPr>
        <p:spPr/>
        <p:txBody>
          <a:bodyPr/>
          <a:lstStyle/>
          <a:p>
            <a:r>
              <a:rPr lang="en-US" dirty="0"/>
              <a:t>Potential Objections:</a:t>
            </a:r>
          </a:p>
        </p:txBody>
      </p:sp>
      <p:sp>
        <p:nvSpPr>
          <p:cNvPr id="3" name="Content Placeholder 2">
            <a:extLst>
              <a:ext uri="{FF2B5EF4-FFF2-40B4-BE49-F238E27FC236}">
                <a16:creationId xmlns:a16="http://schemas.microsoft.com/office/drawing/2014/main" id="{35E879DE-D62A-277F-5C1B-D84501FB329F}"/>
              </a:ext>
            </a:extLst>
          </p:cNvPr>
          <p:cNvSpPr>
            <a:spLocks noGrp="1"/>
          </p:cNvSpPr>
          <p:nvPr>
            <p:ph idx="1"/>
          </p:nvPr>
        </p:nvSpPr>
        <p:spPr/>
        <p:txBody>
          <a:bodyPr>
            <a:normAutofit/>
          </a:bodyPr>
          <a:lstStyle/>
          <a:p>
            <a:endParaRPr lang="en-US" dirty="0"/>
          </a:p>
          <a:p>
            <a:pPr algn="ctr"/>
            <a:r>
              <a:rPr lang="en-US" b="1" dirty="0"/>
              <a:t>Objection #1: My Client is the Legal Institution!</a:t>
            </a:r>
          </a:p>
          <a:p>
            <a:pPr algn="ctr"/>
            <a:r>
              <a:rPr lang="en-US" sz="1600" i="1" dirty="0"/>
              <a:t> </a:t>
            </a:r>
          </a:p>
          <a:p>
            <a:pPr marL="342900" indent="-342900">
              <a:buFont typeface="Arial" panose="020B0604020202020204" pitchFamily="34" charset="0"/>
              <a:buChar char="•"/>
            </a:pPr>
            <a:endParaRPr lang="en-US" dirty="0"/>
          </a:p>
        </p:txBody>
      </p:sp>
      <p:sp>
        <p:nvSpPr>
          <p:cNvPr id="4" name="Rectangle 3">
            <a:extLst>
              <a:ext uri="{FF2B5EF4-FFF2-40B4-BE49-F238E27FC236}">
                <a16:creationId xmlns:a16="http://schemas.microsoft.com/office/drawing/2014/main" id="{D00F1905-C514-6522-2732-47F53EAF19DA}"/>
              </a:ext>
            </a:extLst>
          </p:cNvPr>
          <p:cNvSpPr/>
          <p:nvPr/>
        </p:nvSpPr>
        <p:spPr>
          <a:xfrm>
            <a:off x="89176" y="3520440"/>
            <a:ext cx="11993487" cy="820143"/>
          </a:xfrm>
          <a:prstGeom prst="rect">
            <a:avLst/>
          </a:pr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20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Response #1:</a:t>
            </a:r>
            <a:r>
              <a:rPr lang="en-CA"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This view misinterprets professional ethics codes. The APA explicitly affirm that all persons under a practitioner’s care are entitled to ethically responsible services, regardless of who pays.</a:t>
            </a:r>
          </a:p>
        </p:txBody>
      </p:sp>
      <p:sp>
        <p:nvSpPr>
          <p:cNvPr id="6" name="Rectangle 5">
            <a:extLst>
              <a:ext uri="{FF2B5EF4-FFF2-40B4-BE49-F238E27FC236}">
                <a16:creationId xmlns:a16="http://schemas.microsoft.com/office/drawing/2014/main" id="{06826097-8313-A0AD-A775-492423B58318}"/>
              </a:ext>
            </a:extLst>
          </p:cNvPr>
          <p:cNvSpPr/>
          <p:nvPr/>
        </p:nvSpPr>
        <p:spPr>
          <a:xfrm>
            <a:off x="89176" y="2102483"/>
            <a:ext cx="12013648" cy="129387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Objection #1:</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Forensic practitioners’ ethical obligations apply only to the legal institution commissioning the assessment (e.g., courts, parole boards, or correctional services). They have no ethical obligations to the person being evaluated.</a:t>
            </a:r>
          </a:p>
        </p:txBody>
      </p:sp>
      <p:sp>
        <p:nvSpPr>
          <p:cNvPr id="7" name="Rectangle 6">
            <a:extLst>
              <a:ext uri="{FF2B5EF4-FFF2-40B4-BE49-F238E27FC236}">
                <a16:creationId xmlns:a16="http://schemas.microsoft.com/office/drawing/2014/main" id="{65EB60B9-867F-5553-6011-EE214A8E42E5}"/>
              </a:ext>
            </a:extLst>
          </p:cNvPr>
          <p:cNvSpPr/>
          <p:nvPr/>
        </p:nvSpPr>
        <p:spPr>
          <a:xfrm>
            <a:off x="95943" y="4485131"/>
            <a:ext cx="11993487" cy="820143"/>
          </a:xfrm>
          <a:prstGeom prst="rect">
            <a:avLst/>
          </a:pr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20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Response #2:</a:t>
            </a:r>
            <a:r>
              <a:rPr lang="en-CA"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PCL assessment involves direct engagement with a person in a clinical context. In such cases, the assessed individual must be regarded as a person deserving of respect and dignity</a:t>
            </a:r>
          </a:p>
        </p:txBody>
      </p:sp>
      <p:sp>
        <p:nvSpPr>
          <p:cNvPr id="8" name="Rectangle 7">
            <a:extLst>
              <a:ext uri="{FF2B5EF4-FFF2-40B4-BE49-F238E27FC236}">
                <a16:creationId xmlns:a16="http://schemas.microsoft.com/office/drawing/2014/main" id="{CAFDF7FC-D885-6A6C-4DA3-8D063BAD8AE5}"/>
              </a:ext>
            </a:extLst>
          </p:cNvPr>
          <p:cNvSpPr/>
          <p:nvPr/>
        </p:nvSpPr>
        <p:spPr>
          <a:xfrm>
            <a:off x="105882" y="5449822"/>
            <a:ext cx="11993487" cy="820143"/>
          </a:xfrm>
          <a:prstGeom prst="rect">
            <a:avLst/>
          </a:pr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20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Response #3:</a:t>
            </a:r>
            <a:r>
              <a:rPr lang="en-CA"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Precedents from former professional ethics cases underscore that ethical duties are not suspended when working for third-party entities (e.g., see the </a:t>
            </a:r>
            <a:r>
              <a:rPr lang="en-CA"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hlinkClick r:id="rId3"/>
              </a:rPr>
              <a:t>Hoffman Report</a:t>
            </a:r>
            <a:r>
              <a:rPr lang="en-CA"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a:t>
            </a:r>
          </a:p>
        </p:txBody>
      </p:sp>
    </p:spTree>
    <p:extLst>
      <p:ext uri="{BB962C8B-B14F-4D97-AF65-F5344CB8AC3E}">
        <p14:creationId xmlns:p14="http://schemas.microsoft.com/office/powerpoint/2010/main" val="2601868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58871-25FE-6E42-99CD-C0198BB1C484}"/>
              </a:ext>
            </a:extLst>
          </p:cNvPr>
          <p:cNvSpPr>
            <a:spLocks noGrp="1"/>
          </p:cNvSpPr>
          <p:nvPr>
            <p:ph type="title"/>
          </p:nvPr>
        </p:nvSpPr>
        <p:spPr/>
        <p:txBody>
          <a:bodyPr/>
          <a:lstStyle/>
          <a:p>
            <a:r>
              <a:rPr lang="en-US"/>
              <a:t>This Module’s Agenda:</a:t>
            </a:r>
          </a:p>
        </p:txBody>
      </p:sp>
      <p:sp>
        <p:nvSpPr>
          <p:cNvPr id="3" name="Content Placeholder 2">
            <a:extLst>
              <a:ext uri="{FF2B5EF4-FFF2-40B4-BE49-F238E27FC236}">
                <a16:creationId xmlns:a16="http://schemas.microsoft.com/office/drawing/2014/main" id="{A5D9D6F8-15E9-1542-9BC8-A912BE1987D2}"/>
              </a:ext>
            </a:extLst>
          </p:cNvPr>
          <p:cNvSpPr>
            <a:spLocks noGrp="1"/>
          </p:cNvSpPr>
          <p:nvPr>
            <p:ph idx="1"/>
          </p:nvPr>
        </p:nvSpPr>
        <p:spPr/>
        <p:txBody>
          <a:bodyPr vert="horz" lIns="91440" tIns="45720" rIns="91440" bIns="45720" rtlCol="0" anchor="t">
            <a:normAutofit/>
          </a:bodyPr>
          <a:lstStyle/>
          <a:p>
            <a:pPr marL="514350" indent="-514350">
              <a:buFont typeface="Arial" panose="020B0604020202020204" pitchFamily="34" charset="0"/>
              <a:buChar char="•"/>
            </a:pPr>
            <a:endParaRPr lang="en-US" dirty="0"/>
          </a:p>
          <a:p>
            <a:pPr marL="514350" indent="-514350">
              <a:buFont typeface="Arial" panose="020B0604020202020204" pitchFamily="34" charset="0"/>
              <a:buChar char="•"/>
            </a:pPr>
            <a:r>
              <a:rPr lang="en-US" dirty="0">
                <a:latin typeface="Helvetica Neue"/>
              </a:rPr>
              <a:t>Research and Professional Ethics</a:t>
            </a:r>
          </a:p>
          <a:p>
            <a:pPr marL="514350" indent="-514350">
              <a:buFont typeface="Arial" panose="020B0604020202020204" pitchFamily="34" charset="0"/>
              <a:buChar char="•"/>
            </a:pPr>
            <a:r>
              <a:rPr lang="en-US" dirty="0">
                <a:latin typeface="Helvetica Neue"/>
              </a:rPr>
              <a:t>APA Ethics Code</a:t>
            </a:r>
          </a:p>
          <a:p>
            <a:pPr marL="514350" indent="-514350">
              <a:buFont typeface="Arial" panose="020B0604020202020204" pitchFamily="34" charset="0"/>
              <a:buChar char="•"/>
            </a:pPr>
            <a:r>
              <a:rPr lang="en-US" dirty="0">
                <a:latin typeface="Helvetica Neue"/>
              </a:rPr>
              <a:t>Ethical Analysis of PCL-R Assessments</a:t>
            </a:r>
          </a:p>
          <a:p>
            <a:pPr marL="514350" indent="-514350">
              <a:buFont typeface="Arial" panose="020B0604020202020204" pitchFamily="34" charset="0"/>
              <a:buChar char="•"/>
            </a:pPr>
            <a:r>
              <a:rPr lang="en-US" dirty="0">
                <a:latin typeface="Helvetica Neue"/>
              </a:rPr>
              <a:t>Critical Reflections. </a:t>
            </a:r>
          </a:p>
          <a:p>
            <a:pPr marL="514350" indent="-514350">
              <a:buFont typeface="Arial" panose="020B0604020202020204" pitchFamily="34" charset="0"/>
              <a:buChar char="•"/>
            </a:pPr>
            <a:endParaRPr lang="en-US" dirty="0">
              <a:latin typeface="Helvetica Neue"/>
            </a:endParaRPr>
          </a:p>
          <a:p>
            <a:pPr marL="514350" indent="-514350">
              <a:buFont typeface="Arial" panose="020B0604020202020204" pitchFamily="34" charset="0"/>
              <a:buChar char="•"/>
            </a:pPr>
            <a:endParaRPr lang="en-US" dirty="0">
              <a:latin typeface="Helvetica Neue"/>
            </a:endParaRPr>
          </a:p>
        </p:txBody>
      </p:sp>
      <p:pic>
        <p:nvPicPr>
          <p:cNvPr id="4" name="Picture 3" descr="A white face with black text&#10;&#10;AI-generated content may be incorrect.">
            <a:extLst>
              <a:ext uri="{FF2B5EF4-FFF2-40B4-BE49-F238E27FC236}">
                <a16:creationId xmlns:a16="http://schemas.microsoft.com/office/drawing/2014/main" id="{47FD5972-A813-512A-77C4-85A17286C46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028498" y="1799532"/>
            <a:ext cx="2902074" cy="4353111"/>
          </a:xfrm>
          <a:prstGeom prst="rect">
            <a:avLst/>
          </a:prstGeom>
          <a:ln>
            <a:solidFill>
              <a:schemeClr val="tx1"/>
            </a:solidFill>
          </a:ln>
          <a:effectLst>
            <a:outerShdw blurRad="50800" dist="104313" dir="2700000" algn="tl" rotWithShape="0">
              <a:prstClr val="black">
                <a:alpha val="40000"/>
              </a:prstClr>
            </a:outerShdw>
          </a:effectLst>
        </p:spPr>
      </p:pic>
    </p:spTree>
    <p:extLst>
      <p:ext uri="{BB962C8B-B14F-4D97-AF65-F5344CB8AC3E}">
        <p14:creationId xmlns:p14="http://schemas.microsoft.com/office/powerpoint/2010/main" val="36149813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EE005-59DB-6607-D3E8-F4EEFA2B18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620318-1C29-1911-7314-D3B3DA8FE745}"/>
              </a:ext>
            </a:extLst>
          </p:cNvPr>
          <p:cNvSpPr>
            <a:spLocks noGrp="1"/>
          </p:cNvSpPr>
          <p:nvPr>
            <p:ph type="title"/>
          </p:nvPr>
        </p:nvSpPr>
        <p:spPr/>
        <p:txBody>
          <a:bodyPr/>
          <a:lstStyle/>
          <a:p>
            <a:r>
              <a:rPr lang="en-US" dirty="0"/>
              <a:t>Potential Objections:</a:t>
            </a:r>
          </a:p>
        </p:txBody>
      </p:sp>
      <p:sp>
        <p:nvSpPr>
          <p:cNvPr id="3" name="Content Placeholder 2">
            <a:extLst>
              <a:ext uri="{FF2B5EF4-FFF2-40B4-BE49-F238E27FC236}">
                <a16:creationId xmlns:a16="http://schemas.microsoft.com/office/drawing/2014/main" id="{E16646D2-D9A7-A889-813F-C56183FB5866}"/>
              </a:ext>
            </a:extLst>
          </p:cNvPr>
          <p:cNvSpPr>
            <a:spLocks noGrp="1"/>
          </p:cNvSpPr>
          <p:nvPr>
            <p:ph idx="1"/>
          </p:nvPr>
        </p:nvSpPr>
        <p:spPr/>
        <p:txBody>
          <a:bodyPr>
            <a:normAutofit/>
          </a:bodyPr>
          <a:lstStyle/>
          <a:p>
            <a:endParaRPr lang="en-US" dirty="0"/>
          </a:p>
          <a:p>
            <a:pPr algn="ctr"/>
            <a:r>
              <a:rPr lang="en-US" b="1" dirty="0"/>
              <a:t>Objection #2: We Use the PCL-R Exclusively as a Risk Assessment</a:t>
            </a:r>
          </a:p>
          <a:p>
            <a:pPr algn="ctr"/>
            <a:r>
              <a:rPr lang="en-US" sz="1600" i="1" dirty="0"/>
              <a:t> </a:t>
            </a:r>
          </a:p>
          <a:p>
            <a:pPr marL="342900" indent="-342900">
              <a:buFont typeface="Arial" panose="020B0604020202020204" pitchFamily="34" charset="0"/>
              <a:buChar char="•"/>
            </a:pPr>
            <a:endParaRPr lang="en-US" dirty="0"/>
          </a:p>
        </p:txBody>
      </p:sp>
      <p:sp>
        <p:nvSpPr>
          <p:cNvPr id="4" name="Rectangle 3">
            <a:extLst>
              <a:ext uri="{FF2B5EF4-FFF2-40B4-BE49-F238E27FC236}">
                <a16:creationId xmlns:a16="http://schemas.microsoft.com/office/drawing/2014/main" id="{93961D40-39DE-EFA8-DA80-9E0A72EA0BC1}"/>
              </a:ext>
            </a:extLst>
          </p:cNvPr>
          <p:cNvSpPr/>
          <p:nvPr/>
        </p:nvSpPr>
        <p:spPr>
          <a:xfrm>
            <a:off x="89176" y="3520440"/>
            <a:ext cx="11993487" cy="964691"/>
          </a:xfrm>
          <a:prstGeom prst="rect">
            <a:avLst/>
          </a:pr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20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Response #1:</a:t>
            </a:r>
            <a:r>
              <a:rPr lang="en-CA"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This suggestion is </a:t>
            </a:r>
            <a:r>
              <a:rPr lang="en-CA" sz="20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impossible to implement</a:t>
            </a:r>
            <a:r>
              <a:rPr lang="en-CA"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in forensic practices, as it would require a fundamental change in how PCL assessments are currently used = it’s the decision-makers who decide how to interpret the score, not the clinician conducting the assessment. </a:t>
            </a:r>
          </a:p>
        </p:txBody>
      </p:sp>
      <p:sp>
        <p:nvSpPr>
          <p:cNvPr id="6" name="Rectangle 5">
            <a:extLst>
              <a:ext uri="{FF2B5EF4-FFF2-40B4-BE49-F238E27FC236}">
                <a16:creationId xmlns:a16="http://schemas.microsoft.com/office/drawing/2014/main" id="{BBA4B5D6-6DA0-8A9D-4F65-DE176C8A62EE}"/>
              </a:ext>
            </a:extLst>
          </p:cNvPr>
          <p:cNvSpPr/>
          <p:nvPr/>
        </p:nvSpPr>
        <p:spPr>
          <a:xfrm>
            <a:off x="89176" y="2102483"/>
            <a:ext cx="12013648" cy="129387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Objection #2:</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PCL-R assessments are ethically defensible if used only as statistical inference about risk, and not as a diagnostic claim about psychopathy (similar to other “risk assessment” tools only make statistical inferences). </a:t>
            </a:r>
          </a:p>
        </p:txBody>
      </p:sp>
      <p:sp>
        <p:nvSpPr>
          <p:cNvPr id="7" name="Rectangle 6">
            <a:extLst>
              <a:ext uri="{FF2B5EF4-FFF2-40B4-BE49-F238E27FC236}">
                <a16:creationId xmlns:a16="http://schemas.microsoft.com/office/drawing/2014/main" id="{93603F10-20E3-A7BA-15E8-E6F2205EB111}"/>
              </a:ext>
            </a:extLst>
          </p:cNvPr>
          <p:cNvSpPr/>
          <p:nvPr/>
        </p:nvSpPr>
        <p:spPr>
          <a:xfrm>
            <a:off x="95943" y="4632614"/>
            <a:ext cx="11993487" cy="820143"/>
          </a:xfrm>
          <a:prstGeom prst="rect">
            <a:avLst/>
          </a:pr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20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Response #2:</a:t>
            </a:r>
            <a:r>
              <a:rPr lang="en-CA"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Why then use the PCL-R? Evidence consistently shows that PCL-R assessments are </a:t>
            </a:r>
            <a:r>
              <a:rPr lang="en-CA" sz="20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outperformed by standard risk assessment </a:t>
            </a:r>
            <a:r>
              <a:rPr lang="en-CA"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instruments, calling into question the added value of PCL. </a:t>
            </a:r>
          </a:p>
        </p:txBody>
      </p:sp>
      <p:sp>
        <p:nvSpPr>
          <p:cNvPr id="8" name="Rectangle 7">
            <a:extLst>
              <a:ext uri="{FF2B5EF4-FFF2-40B4-BE49-F238E27FC236}">
                <a16:creationId xmlns:a16="http://schemas.microsoft.com/office/drawing/2014/main" id="{E920662F-C724-2C34-20AB-632C74A6B211}"/>
              </a:ext>
            </a:extLst>
          </p:cNvPr>
          <p:cNvSpPr/>
          <p:nvPr/>
        </p:nvSpPr>
        <p:spPr>
          <a:xfrm>
            <a:off x="105882" y="5597305"/>
            <a:ext cx="11993487" cy="820143"/>
          </a:xfrm>
          <a:prstGeom prst="rect">
            <a:avLst/>
          </a:pr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20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Response #3:</a:t>
            </a:r>
            <a:r>
              <a:rPr lang="en-CA"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Objection #2 undermines the very rationale for using a PCL-R assessment in the first place; namely, as an </a:t>
            </a:r>
            <a:r>
              <a:rPr lang="en-CA" sz="20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instrument to </a:t>
            </a:r>
            <a:r>
              <a:rPr lang="en-CA" sz="2000" i="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diagnose</a:t>
            </a:r>
            <a:r>
              <a:rPr lang="en-CA" sz="20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 </a:t>
            </a:r>
            <a:r>
              <a:rPr lang="en-CA"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psychopathy.</a:t>
            </a:r>
          </a:p>
        </p:txBody>
      </p:sp>
    </p:spTree>
    <p:extLst>
      <p:ext uri="{BB962C8B-B14F-4D97-AF65-F5344CB8AC3E}">
        <p14:creationId xmlns:p14="http://schemas.microsoft.com/office/powerpoint/2010/main" val="32864212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F102B-2A2E-B3D3-1F40-0A1A6D34ED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5D7975-B608-E3EE-D7CB-A0CA26CECC4D}"/>
              </a:ext>
            </a:extLst>
          </p:cNvPr>
          <p:cNvSpPr>
            <a:spLocks noGrp="1"/>
          </p:cNvSpPr>
          <p:nvPr>
            <p:ph type="title"/>
          </p:nvPr>
        </p:nvSpPr>
        <p:spPr/>
        <p:txBody>
          <a:bodyPr/>
          <a:lstStyle/>
          <a:p>
            <a:r>
              <a:rPr lang="en-US" dirty="0"/>
              <a:t>Potential Objections:</a:t>
            </a:r>
          </a:p>
        </p:txBody>
      </p:sp>
      <p:sp>
        <p:nvSpPr>
          <p:cNvPr id="3" name="Content Placeholder 2">
            <a:extLst>
              <a:ext uri="{FF2B5EF4-FFF2-40B4-BE49-F238E27FC236}">
                <a16:creationId xmlns:a16="http://schemas.microsoft.com/office/drawing/2014/main" id="{28A8BC3A-57EE-EF45-4FD5-0B3C7409FA5E}"/>
              </a:ext>
            </a:extLst>
          </p:cNvPr>
          <p:cNvSpPr>
            <a:spLocks noGrp="1"/>
          </p:cNvSpPr>
          <p:nvPr>
            <p:ph idx="1"/>
          </p:nvPr>
        </p:nvSpPr>
        <p:spPr/>
        <p:txBody>
          <a:bodyPr>
            <a:normAutofit/>
          </a:bodyPr>
          <a:lstStyle/>
          <a:p>
            <a:endParaRPr lang="en-US" dirty="0"/>
          </a:p>
          <a:p>
            <a:pPr algn="ctr"/>
            <a:r>
              <a:rPr lang="en-US" b="1" dirty="0"/>
              <a:t>Objection #3: There’s a Social Benefit to PCL-R Assessments</a:t>
            </a:r>
          </a:p>
          <a:p>
            <a:pPr algn="ctr"/>
            <a:r>
              <a:rPr lang="en-US" sz="1600" i="1" dirty="0"/>
              <a:t> </a:t>
            </a:r>
          </a:p>
          <a:p>
            <a:pPr marL="342900" indent="-342900">
              <a:buFont typeface="Arial" panose="020B0604020202020204" pitchFamily="34" charset="0"/>
              <a:buChar char="•"/>
            </a:pPr>
            <a:endParaRPr lang="en-US" dirty="0"/>
          </a:p>
        </p:txBody>
      </p:sp>
      <p:sp>
        <p:nvSpPr>
          <p:cNvPr id="4" name="Rectangle 3">
            <a:extLst>
              <a:ext uri="{FF2B5EF4-FFF2-40B4-BE49-F238E27FC236}">
                <a16:creationId xmlns:a16="http://schemas.microsoft.com/office/drawing/2014/main" id="{2405622D-980F-A283-DA94-8CC4CDF88912}"/>
              </a:ext>
            </a:extLst>
          </p:cNvPr>
          <p:cNvSpPr/>
          <p:nvPr/>
        </p:nvSpPr>
        <p:spPr>
          <a:xfrm>
            <a:off x="89176" y="3520440"/>
            <a:ext cx="11993487" cy="820143"/>
          </a:xfrm>
          <a:prstGeom prst="rect">
            <a:avLst/>
          </a:pr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20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Response #1:</a:t>
            </a:r>
            <a:r>
              <a:rPr lang="en-CA"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Harming clients is </a:t>
            </a:r>
            <a:r>
              <a:rPr lang="en-CA" sz="20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only defensible when </a:t>
            </a:r>
            <a:r>
              <a:rPr lang="en-CA"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it (1) brings large benefits; (2) that they are certain to be achieved; (3) and when such benefits are only obtainable through harmful practice. </a:t>
            </a:r>
          </a:p>
        </p:txBody>
      </p:sp>
      <p:sp>
        <p:nvSpPr>
          <p:cNvPr id="6" name="Rectangle 5">
            <a:extLst>
              <a:ext uri="{FF2B5EF4-FFF2-40B4-BE49-F238E27FC236}">
                <a16:creationId xmlns:a16="http://schemas.microsoft.com/office/drawing/2014/main" id="{E5A6A2C2-9E1E-979A-17BB-712ABDC6D2BB}"/>
              </a:ext>
            </a:extLst>
          </p:cNvPr>
          <p:cNvSpPr/>
          <p:nvPr/>
        </p:nvSpPr>
        <p:spPr>
          <a:xfrm>
            <a:off x="89176" y="2102483"/>
            <a:ext cx="12013648" cy="129387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Objection #3:</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 PCL-R assessment provides a social benefit that outweighs individual harm, insofar that it assists a practitioner in identifying extreme offender types.</a:t>
            </a:r>
          </a:p>
        </p:txBody>
      </p:sp>
      <p:sp>
        <p:nvSpPr>
          <p:cNvPr id="7" name="Rectangle 6">
            <a:extLst>
              <a:ext uri="{FF2B5EF4-FFF2-40B4-BE49-F238E27FC236}">
                <a16:creationId xmlns:a16="http://schemas.microsoft.com/office/drawing/2014/main" id="{56EB947B-DCF8-5307-682A-C33246213681}"/>
              </a:ext>
            </a:extLst>
          </p:cNvPr>
          <p:cNvSpPr/>
          <p:nvPr/>
        </p:nvSpPr>
        <p:spPr>
          <a:xfrm>
            <a:off x="95943" y="4485131"/>
            <a:ext cx="11993487" cy="820143"/>
          </a:xfrm>
          <a:prstGeom prst="rect">
            <a:avLst/>
          </a:pr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20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Response #2:</a:t>
            </a:r>
            <a:r>
              <a:rPr lang="en-CA"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However, there’s no evidence to suggest that a PCL-R assessment “identifies” individuals who exert such great dangers to society. </a:t>
            </a:r>
          </a:p>
        </p:txBody>
      </p:sp>
      <p:sp>
        <p:nvSpPr>
          <p:cNvPr id="8" name="Rectangle 7">
            <a:extLst>
              <a:ext uri="{FF2B5EF4-FFF2-40B4-BE49-F238E27FC236}">
                <a16:creationId xmlns:a16="http://schemas.microsoft.com/office/drawing/2014/main" id="{71AF40CD-F1D6-D6D5-148F-810C9F318626}"/>
              </a:ext>
            </a:extLst>
          </p:cNvPr>
          <p:cNvSpPr/>
          <p:nvPr/>
        </p:nvSpPr>
        <p:spPr>
          <a:xfrm>
            <a:off x="105882" y="5449822"/>
            <a:ext cx="11993487" cy="820143"/>
          </a:xfrm>
          <a:prstGeom prst="rect">
            <a:avLst/>
          </a:pr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20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Response #3:</a:t>
            </a:r>
            <a:r>
              <a:rPr lang="en-CA"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Furthermore, the APA Ethics Code does not specify any prioritized obligations to society, but only to individual clients. Responsibility to society only regards alerting about imminent threats.</a:t>
            </a:r>
          </a:p>
        </p:txBody>
      </p:sp>
    </p:spTree>
    <p:extLst>
      <p:ext uri="{BB962C8B-B14F-4D97-AF65-F5344CB8AC3E}">
        <p14:creationId xmlns:p14="http://schemas.microsoft.com/office/powerpoint/2010/main" val="41786248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81167-A71B-38E5-0AE5-465D941961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16CB26-B195-FEB1-1ECF-473389DB90B5}"/>
              </a:ext>
            </a:extLst>
          </p:cNvPr>
          <p:cNvSpPr>
            <a:spLocks noGrp="1"/>
          </p:cNvSpPr>
          <p:nvPr>
            <p:ph type="title"/>
          </p:nvPr>
        </p:nvSpPr>
        <p:spPr/>
        <p:txBody>
          <a:bodyPr/>
          <a:lstStyle/>
          <a:p>
            <a:r>
              <a:rPr lang="en-US" dirty="0"/>
              <a:t>Potential Objections:</a:t>
            </a:r>
          </a:p>
        </p:txBody>
      </p:sp>
      <p:sp>
        <p:nvSpPr>
          <p:cNvPr id="3" name="Content Placeholder 2">
            <a:extLst>
              <a:ext uri="{FF2B5EF4-FFF2-40B4-BE49-F238E27FC236}">
                <a16:creationId xmlns:a16="http://schemas.microsoft.com/office/drawing/2014/main" id="{4E2309D9-F5DC-853B-3D1F-ED09A2285AC6}"/>
              </a:ext>
            </a:extLst>
          </p:cNvPr>
          <p:cNvSpPr>
            <a:spLocks noGrp="1"/>
          </p:cNvSpPr>
          <p:nvPr>
            <p:ph idx="1"/>
          </p:nvPr>
        </p:nvSpPr>
        <p:spPr/>
        <p:txBody>
          <a:bodyPr>
            <a:normAutofit/>
          </a:bodyPr>
          <a:lstStyle/>
          <a:p>
            <a:endParaRPr lang="en-US" dirty="0"/>
          </a:p>
          <a:p>
            <a:pPr algn="ctr"/>
            <a:r>
              <a:rPr lang="en-US" b="1" dirty="0"/>
              <a:t>Objection #4: I’m Obliged to Service a Legal Institution</a:t>
            </a:r>
          </a:p>
        </p:txBody>
      </p:sp>
      <p:sp>
        <p:nvSpPr>
          <p:cNvPr id="4" name="Rectangle 3">
            <a:extLst>
              <a:ext uri="{FF2B5EF4-FFF2-40B4-BE49-F238E27FC236}">
                <a16:creationId xmlns:a16="http://schemas.microsoft.com/office/drawing/2014/main" id="{1870AEB4-C455-531B-4334-1067310F212B}"/>
              </a:ext>
            </a:extLst>
          </p:cNvPr>
          <p:cNvSpPr/>
          <p:nvPr/>
        </p:nvSpPr>
        <p:spPr>
          <a:xfrm>
            <a:off x="89176" y="3520440"/>
            <a:ext cx="11993487" cy="820143"/>
          </a:xfrm>
          <a:prstGeom prst="rect">
            <a:avLst/>
          </a:pr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20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Response #1:</a:t>
            </a:r>
            <a:r>
              <a:rPr lang="en-CA"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This misrepresents the hierarchy of ethical obligations. The APA states that practitioners must resolve conflicts by adhering to ethical codes, not by deferring to the demands of legal authorities.</a:t>
            </a:r>
          </a:p>
        </p:txBody>
      </p:sp>
      <p:sp>
        <p:nvSpPr>
          <p:cNvPr id="6" name="Rectangle 5">
            <a:extLst>
              <a:ext uri="{FF2B5EF4-FFF2-40B4-BE49-F238E27FC236}">
                <a16:creationId xmlns:a16="http://schemas.microsoft.com/office/drawing/2014/main" id="{E263F91A-DE14-9FED-33E6-61F2C11FC895}"/>
              </a:ext>
            </a:extLst>
          </p:cNvPr>
          <p:cNvSpPr/>
          <p:nvPr/>
        </p:nvSpPr>
        <p:spPr>
          <a:xfrm>
            <a:off x="89176" y="2102483"/>
            <a:ext cx="12013648" cy="129387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Objection #4:</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Practitioners are justified in conducting PCL assessments as they have a professional obligation to assist in the administration of justice; even when this obligation conflicts with their ethical duties toward the individual being assessed.</a:t>
            </a:r>
          </a:p>
        </p:txBody>
      </p:sp>
      <p:sp>
        <p:nvSpPr>
          <p:cNvPr id="7" name="Rectangle 6">
            <a:extLst>
              <a:ext uri="{FF2B5EF4-FFF2-40B4-BE49-F238E27FC236}">
                <a16:creationId xmlns:a16="http://schemas.microsoft.com/office/drawing/2014/main" id="{CF8C83E6-BFCE-0B86-97BB-4DF46A7240C8}"/>
              </a:ext>
            </a:extLst>
          </p:cNvPr>
          <p:cNvSpPr/>
          <p:nvPr/>
        </p:nvSpPr>
        <p:spPr>
          <a:xfrm>
            <a:off x="95943" y="4485131"/>
            <a:ext cx="11993487" cy="820143"/>
          </a:xfrm>
          <a:prstGeom prst="rect">
            <a:avLst/>
          </a:pr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20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Response #2:</a:t>
            </a:r>
            <a:r>
              <a:rPr lang="en-CA"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APA Standard 1.02 makes clear that when ethical and legal responsibilities collide, psychologists must clarify the conflict and affirm their commitment to ethical standards.</a:t>
            </a:r>
          </a:p>
        </p:txBody>
      </p:sp>
      <p:sp>
        <p:nvSpPr>
          <p:cNvPr id="8" name="Rectangle 7">
            <a:extLst>
              <a:ext uri="{FF2B5EF4-FFF2-40B4-BE49-F238E27FC236}">
                <a16:creationId xmlns:a16="http://schemas.microsoft.com/office/drawing/2014/main" id="{76BD4A67-EC6A-4BFD-3DA1-C0926AD91AC6}"/>
              </a:ext>
            </a:extLst>
          </p:cNvPr>
          <p:cNvSpPr/>
          <p:nvPr/>
        </p:nvSpPr>
        <p:spPr>
          <a:xfrm>
            <a:off x="105882" y="5449822"/>
            <a:ext cx="11993487" cy="820143"/>
          </a:xfrm>
          <a:prstGeom prst="rect">
            <a:avLst/>
          </a:pr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20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Response #3:</a:t>
            </a:r>
            <a:r>
              <a:rPr lang="en-CA"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True exceptions (e.g., Tarasoff liability) apply only when practitioners face potential criminal liability for noncompliance. PCL assessments do not fall into this category.</a:t>
            </a:r>
          </a:p>
        </p:txBody>
      </p:sp>
    </p:spTree>
    <p:extLst>
      <p:ext uri="{BB962C8B-B14F-4D97-AF65-F5344CB8AC3E}">
        <p14:creationId xmlns:p14="http://schemas.microsoft.com/office/powerpoint/2010/main" val="4818352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EC3D0-5359-9C6A-896D-AF9A4817C1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F94117-06B1-99FD-7177-882F47E71977}"/>
              </a:ext>
            </a:extLst>
          </p:cNvPr>
          <p:cNvSpPr>
            <a:spLocks noGrp="1"/>
          </p:cNvSpPr>
          <p:nvPr>
            <p:ph type="title"/>
          </p:nvPr>
        </p:nvSpPr>
        <p:spPr/>
        <p:txBody>
          <a:bodyPr/>
          <a:lstStyle/>
          <a:p>
            <a:r>
              <a:rPr lang="en-US" dirty="0"/>
              <a:t>Potential Objections:</a:t>
            </a:r>
          </a:p>
        </p:txBody>
      </p:sp>
      <p:sp>
        <p:nvSpPr>
          <p:cNvPr id="3" name="Content Placeholder 2">
            <a:extLst>
              <a:ext uri="{FF2B5EF4-FFF2-40B4-BE49-F238E27FC236}">
                <a16:creationId xmlns:a16="http://schemas.microsoft.com/office/drawing/2014/main" id="{4C02F3FE-3E04-DE06-3380-6283A750D6B9}"/>
              </a:ext>
            </a:extLst>
          </p:cNvPr>
          <p:cNvSpPr>
            <a:spLocks noGrp="1"/>
          </p:cNvSpPr>
          <p:nvPr>
            <p:ph idx="1"/>
          </p:nvPr>
        </p:nvSpPr>
        <p:spPr/>
        <p:txBody>
          <a:bodyPr>
            <a:normAutofit/>
          </a:bodyPr>
          <a:lstStyle/>
          <a:p>
            <a:endParaRPr lang="en-US" dirty="0"/>
          </a:p>
          <a:p>
            <a:pPr algn="ctr"/>
            <a:r>
              <a:rPr lang="en-US" b="1" dirty="0"/>
              <a:t>Objection #5: Forensic Practitioners Are Unique..!</a:t>
            </a:r>
          </a:p>
          <a:p>
            <a:pPr algn="ctr"/>
            <a:r>
              <a:rPr lang="en-US" sz="1600" i="1" dirty="0"/>
              <a:t> </a:t>
            </a:r>
          </a:p>
          <a:p>
            <a:pPr marL="342900" indent="-342900">
              <a:buFont typeface="Arial" panose="020B0604020202020204" pitchFamily="34" charset="0"/>
              <a:buChar char="•"/>
            </a:pPr>
            <a:endParaRPr lang="en-US" dirty="0"/>
          </a:p>
        </p:txBody>
      </p:sp>
      <p:sp>
        <p:nvSpPr>
          <p:cNvPr id="4" name="Rectangle 3">
            <a:extLst>
              <a:ext uri="{FF2B5EF4-FFF2-40B4-BE49-F238E27FC236}">
                <a16:creationId xmlns:a16="http://schemas.microsoft.com/office/drawing/2014/main" id="{39F4D49F-E077-D68A-4C0E-3A5264C693E3}"/>
              </a:ext>
            </a:extLst>
          </p:cNvPr>
          <p:cNvSpPr/>
          <p:nvPr/>
        </p:nvSpPr>
        <p:spPr>
          <a:xfrm>
            <a:off x="89176" y="3520440"/>
            <a:ext cx="11993487" cy="820143"/>
          </a:xfrm>
          <a:prstGeom prst="rect">
            <a:avLst/>
          </a:pr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20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Response #1:</a:t>
            </a:r>
            <a:r>
              <a:rPr lang="en-CA"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Objection #5 is factually incorrect. All psychologists, including those in forensic subspecialties, are bound by the same ethical codes of their respective professional organizations.</a:t>
            </a:r>
          </a:p>
        </p:txBody>
      </p:sp>
      <p:sp>
        <p:nvSpPr>
          <p:cNvPr id="6" name="Rectangle 5">
            <a:extLst>
              <a:ext uri="{FF2B5EF4-FFF2-40B4-BE49-F238E27FC236}">
                <a16:creationId xmlns:a16="http://schemas.microsoft.com/office/drawing/2014/main" id="{9F15742B-DF57-3D19-442B-FA41BCD96F0C}"/>
              </a:ext>
            </a:extLst>
          </p:cNvPr>
          <p:cNvSpPr/>
          <p:nvPr/>
        </p:nvSpPr>
        <p:spPr>
          <a:xfrm>
            <a:off x="89176" y="2102483"/>
            <a:ext cx="12013648" cy="129387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Objection #5:</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Forensic psychologists have a unique set of ethical obligations that differ from those in the APA ethics codes. Principles such as beneficence, nonmaleficence, etc. does not apply in full within the legal context.</a:t>
            </a:r>
          </a:p>
        </p:txBody>
      </p:sp>
      <p:sp>
        <p:nvSpPr>
          <p:cNvPr id="7" name="Rectangle 6">
            <a:extLst>
              <a:ext uri="{FF2B5EF4-FFF2-40B4-BE49-F238E27FC236}">
                <a16:creationId xmlns:a16="http://schemas.microsoft.com/office/drawing/2014/main" id="{84E7CD49-088A-7A3C-E4E1-85553039D504}"/>
              </a:ext>
            </a:extLst>
          </p:cNvPr>
          <p:cNvSpPr/>
          <p:nvPr/>
        </p:nvSpPr>
        <p:spPr>
          <a:xfrm>
            <a:off x="95943" y="4485131"/>
            <a:ext cx="11993487" cy="820143"/>
          </a:xfrm>
          <a:prstGeom prst="rect">
            <a:avLst/>
          </a:pr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20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Response #2:</a:t>
            </a:r>
            <a:r>
              <a:rPr lang="en-CA"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Some scholars have argued for why a “separate” or “unique” ethics code should apply in forensics (e.g., </a:t>
            </a:r>
            <a:r>
              <a:rPr lang="en-CA"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hlinkClick r:id="rId3"/>
              </a:rPr>
              <a:t>Appelbaum, 1997</a:t>
            </a:r>
            <a:r>
              <a:rPr lang="en-CA"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but these are academic debates; not professional realities. </a:t>
            </a:r>
          </a:p>
        </p:txBody>
      </p:sp>
    </p:spTree>
    <p:extLst>
      <p:ext uri="{BB962C8B-B14F-4D97-AF65-F5344CB8AC3E}">
        <p14:creationId xmlns:p14="http://schemas.microsoft.com/office/powerpoint/2010/main" val="29669202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7B4331AB-09EC-AEA9-6FF4-A83B90901C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D4E459-60E3-B50A-50E1-0A1FEAB94480}"/>
              </a:ext>
            </a:extLst>
          </p:cNvPr>
          <p:cNvSpPr>
            <a:spLocks noGrp="1"/>
          </p:cNvSpPr>
          <p:nvPr>
            <p:ph type="title"/>
          </p:nvPr>
        </p:nvSpPr>
        <p:spPr>
          <a:xfrm>
            <a:off x="2320413" y="2497395"/>
            <a:ext cx="7452852" cy="1707484"/>
          </a:xfrm>
        </p:spPr>
        <p:txBody>
          <a:bodyPr/>
          <a:lstStyle/>
          <a:p>
            <a:pPr algn="ctr"/>
            <a:r>
              <a:rPr lang="en-US" sz="6000" dirty="0">
                <a:solidFill>
                  <a:schemeClr val="bg1"/>
                </a:solidFill>
              </a:rPr>
              <a:t>Critical Reflections</a:t>
            </a:r>
          </a:p>
        </p:txBody>
      </p:sp>
      <p:sp>
        <p:nvSpPr>
          <p:cNvPr id="7" name="Rectangle 6">
            <a:extLst>
              <a:ext uri="{FF2B5EF4-FFF2-40B4-BE49-F238E27FC236}">
                <a16:creationId xmlns:a16="http://schemas.microsoft.com/office/drawing/2014/main" id="{A04AD33A-60CA-C309-7B9D-FD9D0756199D}"/>
              </a:ext>
            </a:extLst>
          </p:cNvPr>
          <p:cNvSpPr/>
          <p:nvPr/>
        </p:nvSpPr>
        <p:spPr>
          <a:xfrm>
            <a:off x="2320413" y="1759974"/>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10D0C18-B769-B4A4-5627-46A1C4C8318E}"/>
              </a:ext>
            </a:extLst>
          </p:cNvPr>
          <p:cNvSpPr/>
          <p:nvPr/>
        </p:nvSpPr>
        <p:spPr>
          <a:xfrm>
            <a:off x="2320413" y="4581833"/>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20721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0BE3D-BBF4-EAF5-3563-4F1FE8D357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1A06F7-E0F8-F5A7-047A-5E1FE2FCC0C1}"/>
              </a:ext>
            </a:extLst>
          </p:cNvPr>
          <p:cNvSpPr>
            <a:spLocks noGrp="1"/>
          </p:cNvSpPr>
          <p:nvPr>
            <p:ph type="title"/>
          </p:nvPr>
        </p:nvSpPr>
        <p:spPr/>
        <p:txBody>
          <a:bodyPr/>
          <a:lstStyle/>
          <a:p>
            <a:r>
              <a:rPr lang="en-US"/>
              <a:t>Critical Reflections:</a:t>
            </a:r>
          </a:p>
        </p:txBody>
      </p:sp>
      <p:sp>
        <p:nvSpPr>
          <p:cNvPr id="3" name="Content Placeholder 2">
            <a:extLst>
              <a:ext uri="{FF2B5EF4-FFF2-40B4-BE49-F238E27FC236}">
                <a16:creationId xmlns:a16="http://schemas.microsoft.com/office/drawing/2014/main" id="{5D52E034-D397-EBAE-1719-3BC9D9B952DE}"/>
              </a:ext>
            </a:extLst>
          </p:cNvPr>
          <p:cNvSpPr>
            <a:spLocks noGrp="1"/>
          </p:cNvSpPr>
          <p:nvPr>
            <p:ph idx="1"/>
          </p:nvPr>
        </p:nvSpPr>
        <p:spPr/>
        <p:txBody>
          <a:bodyPr>
            <a:normAutofit/>
          </a:bodyPr>
          <a:lstStyle/>
          <a:p>
            <a:endParaRPr lang="en-US" dirty="0"/>
          </a:p>
          <a:p>
            <a:pPr algn="ctr"/>
            <a:r>
              <a:rPr lang="en-US" sz="3200" b="1" dirty="0"/>
              <a:t>Are Psychopathy Assessments Ethical…?</a:t>
            </a:r>
            <a:endParaRPr lang="en-US" sz="2000" dirty="0"/>
          </a:p>
          <a:p>
            <a:pPr marL="342900" indent="-342900">
              <a:buFont typeface="Arial" panose="020B0604020202020204" pitchFamily="34" charset="0"/>
              <a:buChar char="•"/>
            </a:pPr>
            <a:endParaRPr lang="en-US" dirty="0"/>
          </a:p>
        </p:txBody>
      </p:sp>
      <p:grpSp>
        <p:nvGrpSpPr>
          <p:cNvPr id="8" name="Group 7">
            <a:extLst>
              <a:ext uri="{FF2B5EF4-FFF2-40B4-BE49-F238E27FC236}">
                <a16:creationId xmlns:a16="http://schemas.microsoft.com/office/drawing/2014/main" id="{D4B2E1C0-3A7C-2255-82BB-E4403DFA5A6E}"/>
              </a:ext>
            </a:extLst>
          </p:cNvPr>
          <p:cNvGrpSpPr/>
          <p:nvPr/>
        </p:nvGrpSpPr>
        <p:grpSpPr>
          <a:xfrm>
            <a:off x="1023144" y="2258578"/>
            <a:ext cx="3194928" cy="4530600"/>
            <a:chOff x="1023144" y="2258578"/>
            <a:chExt cx="3194928" cy="4530600"/>
          </a:xfrm>
        </p:grpSpPr>
        <p:grpSp>
          <p:nvGrpSpPr>
            <p:cNvPr id="5" name="Group 4">
              <a:extLst>
                <a:ext uri="{FF2B5EF4-FFF2-40B4-BE49-F238E27FC236}">
                  <a16:creationId xmlns:a16="http://schemas.microsoft.com/office/drawing/2014/main" id="{50478C27-1DD4-4541-0FC1-E64AA2B046BD}"/>
                </a:ext>
              </a:extLst>
            </p:cNvPr>
            <p:cNvGrpSpPr/>
            <p:nvPr/>
          </p:nvGrpSpPr>
          <p:grpSpPr>
            <a:xfrm>
              <a:off x="1023144" y="2258578"/>
              <a:ext cx="3194928" cy="4530600"/>
              <a:chOff x="4500192" y="2428268"/>
              <a:chExt cx="3194928" cy="4530600"/>
            </a:xfrm>
          </p:grpSpPr>
          <p:grpSp>
            <p:nvGrpSpPr>
              <p:cNvPr id="12" name="Group 11">
                <a:extLst>
                  <a:ext uri="{FF2B5EF4-FFF2-40B4-BE49-F238E27FC236}">
                    <a16:creationId xmlns:a16="http://schemas.microsoft.com/office/drawing/2014/main" id="{6D0C509B-E9F3-3067-D6C7-E890CFE2188D}"/>
                  </a:ext>
                </a:extLst>
              </p:cNvPr>
              <p:cNvGrpSpPr/>
              <p:nvPr/>
            </p:nvGrpSpPr>
            <p:grpSpPr>
              <a:xfrm>
                <a:off x="4500192" y="2428268"/>
                <a:ext cx="3184989" cy="3051425"/>
                <a:chOff x="1068511" y="2938409"/>
                <a:chExt cx="3184989" cy="3051425"/>
              </a:xfrm>
            </p:grpSpPr>
            <p:sp>
              <p:nvSpPr>
                <p:cNvPr id="22" name="Rectangle 21">
                  <a:extLst>
                    <a:ext uri="{FF2B5EF4-FFF2-40B4-BE49-F238E27FC236}">
                      <a16:creationId xmlns:a16="http://schemas.microsoft.com/office/drawing/2014/main" id="{AED824B7-CEA7-7FE0-0B10-C292B9863F39}"/>
                    </a:ext>
                  </a:extLst>
                </p:cNvPr>
                <p:cNvSpPr/>
                <p:nvPr/>
              </p:nvSpPr>
              <p:spPr>
                <a:xfrm>
                  <a:off x="1068511" y="3523180"/>
                  <a:ext cx="3184989" cy="246665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CE6B906-1ADF-3E29-DD63-4E19ADF455D1}"/>
                    </a:ext>
                  </a:extLst>
                </p:cNvPr>
                <p:cNvSpPr/>
                <p:nvPr/>
              </p:nvSpPr>
              <p:spPr>
                <a:xfrm>
                  <a:off x="1068511" y="2938409"/>
                  <a:ext cx="3184989" cy="49059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Helvetica" pitchFamily="2" charset="0"/>
                    </a:rPr>
                    <a:t>Moratorium..?</a:t>
                  </a:r>
                </a:p>
              </p:txBody>
            </p:sp>
          </p:grpSp>
          <p:sp>
            <p:nvSpPr>
              <p:cNvPr id="21" name="TextBox 20">
                <a:extLst>
                  <a:ext uri="{FF2B5EF4-FFF2-40B4-BE49-F238E27FC236}">
                    <a16:creationId xmlns:a16="http://schemas.microsoft.com/office/drawing/2014/main" id="{5CFCC96C-BF24-714C-81AD-27D20DB4C152}"/>
                  </a:ext>
                </a:extLst>
              </p:cNvPr>
              <p:cNvSpPr txBox="1"/>
              <p:nvPr/>
            </p:nvSpPr>
            <p:spPr>
              <a:xfrm>
                <a:off x="4510131" y="5573873"/>
                <a:ext cx="3184989" cy="1384995"/>
              </a:xfrm>
              <a:prstGeom prst="rect">
                <a:avLst/>
              </a:prstGeom>
              <a:noFill/>
            </p:spPr>
            <p:txBody>
              <a:bodyPr wrap="square" rtlCol="0">
                <a:spAutoFit/>
              </a:bodyPr>
              <a:lstStyle/>
              <a:p>
                <a:pPr algn="ctr"/>
                <a:r>
                  <a:rPr lang="en-US" sz="1200" dirty="0">
                    <a:latin typeface="Helvetica Neue" panose="02000503000000020004" pitchFamily="2" charset="0"/>
                    <a:ea typeface="Helvetica Neue" panose="02000503000000020004" pitchFamily="2" charset="0"/>
                    <a:cs typeface="Helvetica Neue" panose="02000503000000020004" pitchFamily="2" charset="0"/>
                  </a:rPr>
                  <a:t>A near-universal moratorium on PCL use in forensic settings is warranted. The tool lacks proven benefit, causes demonstrable harm through punitive outcomes, and undermines autonomy and justice. In short, its minimal forensic utility does not outweigh personal harms it causes.</a:t>
                </a:r>
              </a:p>
            </p:txBody>
          </p:sp>
        </p:grpSp>
        <p:pic>
          <p:nvPicPr>
            <p:cNvPr id="1026" name="Picture 2" descr="99,400+ Stop Hand Stock Photos, Pictures &amp; Royalty-Free Images - iStock">
              <a:extLst>
                <a:ext uri="{FF2B5EF4-FFF2-40B4-BE49-F238E27FC236}">
                  <a16:creationId xmlns:a16="http://schemas.microsoft.com/office/drawing/2014/main" id="{FB711F56-2BF6-4B77-DFDB-309E6853E3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58" b="19596"/>
            <a:stretch>
              <a:fillRect/>
            </a:stretch>
          </p:blipFill>
          <p:spPr bwMode="auto">
            <a:xfrm>
              <a:off x="1023144" y="2843350"/>
              <a:ext cx="3184989" cy="246665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C99150EC-C358-37A3-3C13-36B78EC1F50C}"/>
              </a:ext>
            </a:extLst>
          </p:cNvPr>
          <p:cNvGrpSpPr/>
          <p:nvPr/>
        </p:nvGrpSpPr>
        <p:grpSpPr>
          <a:xfrm>
            <a:off x="4479905" y="2258578"/>
            <a:ext cx="3184990" cy="4337988"/>
            <a:chOff x="4479905" y="2258578"/>
            <a:chExt cx="3184990" cy="4337988"/>
          </a:xfrm>
        </p:grpSpPr>
        <p:grpSp>
          <p:nvGrpSpPr>
            <p:cNvPr id="4" name="Group 3">
              <a:extLst>
                <a:ext uri="{FF2B5EF4-FFF2-40B4-BE49-F238E27FC236}">
                  <a16:creationId xmlns:a16="http://schemas.microsoft.com/office/drawing/2014/main" id="{D7CFD6EF-15DE-A241-D627-15E4BC9CD677}"/>
                </a:ext>
              </a:extLst>
            </p:cNvPr>
            <p:cNvGrpSpPr/>
            <p:nvPr/>
          </p:nvGrpSpPr>
          <p:grpSpPr>
            <a:xfrm>
              <a:off x="4479905" y="2258578"/>
              <a:ext cx="3184990" cy="4337988"/>
              <a:chOff x="1068510" y="2428268"/>
              <a:chExt cx="3184990" cy="4337988"/>
            </a:xfrm>
          </p:grpSpPr>
          <p:grpSp>
            <p:nvGrpSpPr>
              <p:cNvPr id="7" name="Group 6">
                <a:extLst>
                  <a:ext uri="{FF2B5EF4-FFF2-40B4-BE49-F238E27FC236}">
                    <a16:creationId xmlns:a16="http://schemas.microsoft.com/office/drawing/2014/main" id="{8E6AD8B7-0450-59F4-36D4-67E848362841}"/>
                  </a:ext>
                </a:extLst>
              </p:cNvPr>
              <p:cNvGrpSpPr/>
              <p:nvPr/>
            </p:nvGrpSpPr>
            <p:grpSpPr>
              <a:xfrm>
                <a:off x="1068511" y="2428268"/>
                <a:ext cx="3184989" cy="3051425"/>
                <a:chOff x="1068511" y="2938409"/>
                <a:chExt cx="3184989" cy="3051425"/>
              </a:xfrm>
            </p:grpSpPr>
            <p:sp>
              <p:nvSpPr>
                <p:cNvPr id="9" name="Rectangle 8">
                  <a:extLst>
                    <a:ext uri="{FF2B5EF4-FFF2-40B4-BE49-F238E27FC236}">
                      <a16:creationId xmlns:a16="http://schemas.microsoft.com/office/drawing/2014/main" id="{2EE65828-C65A-FD39-3521-00D1F7C53BB1}"/>
                    </a:ext>
                  </a:extLst>
                </p:cNvPr>
                <p:cNvSpPr/>
                <p:nvPr/>
              </p:nvSpPr>
              <p:spPr>
                <a:xfrm>
                  <a:off x="1068511" y="3523180"/>
                  <a:ext cx="3184989" cy="246665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734DE4-F235-14E1-6E74-CB43FCE2620E}"/>
                    </a:ext>
                  </a:extLst>
                </p:cNvPr>
                <p:cNvSpPr/>
                <p:nvPr/>
              </p:nvSpPr>
              <p:spPr>
                <a:xfrm>
                  <a:off x="1068511" y="2938409"/>
                  <a:ext cx="3184989" cy="49059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Helvetica" pitchFamily="2" charset="0"/>
                    </a:rPr>
                    <a:t>Sanctions and Misconduct</a:t>
                  </a:r>
                </a:p>
              </p:txBody>
            </p:sp>
          </p:grpSp>
          <p:sp>
            <p:nvSpPr>
              <p:cNvPr id="6" name="TextBox 5">
                <a:extLst>
                  <a:ext uri="{FF2B5EF4-FFF2-40B4-BE49-F238E27FC236}">
                    <a16:creationId xmlns:a16="http://schemas.microsoft.com/office/drawing/2014/main" id="{64D1D7C4-2456-BFD7-47CC-A970D92825FE}"/>
                  </a:ext>
                </a:extLst>
              </p:cNvPr>
              <p:cNvSpPr txBox="1"/>
              <p:nvPr/>
            </p:nvSpPr>
            <p:spPr>
              <a:xfrm>
                <a:off x="1068510" y="5565927"/>
                <a:ext cx="3184989" cy="1200329"/>
              </a:xfrm>
              <a:prstGeom prst="rect">
                <a:avLst/>
              </a:prstGeom>
              <a:noFill/>
            </p:spPr>
            <p:txBody>
              <a:bodyPr wrap="square" rtlCol="0">
                <a:spAutoFit/>
              </a:bodyPr>
              <a:lstStyle/>
              <a:p>
                <a:pPr algn="ctr"/>
                <a:r>
                  <a:rPr lang="en-US" sz="1200" dirty="0">
                    <a:latin typeface="Helvetica Neue" panose="02000503000000020004" pitchFamily="2" charset="0"/>
                    <a:ea typeface="Helvetica Neue" panose="02000503000000020004" pitchFamily="2" charset="0"/>
                    <a:cs typeface="Helvetica Neue" panose="02000503000000020004" pitchFamily="2" charset="0"/>
                  </a:rPr>
                  <a:t>Continuing to use a scientifically disputed and ethically problematic instrument exposes practitioners to a growing risk of professional and ethical sanctions, making cessation not only responsible but necessary.</a:t>
                </a:r>
              </a:p>
            </p:txBody>
          </p:sp>
        </p:grpSp>
        <p:pic>
          <p:nvPicPr>
            <p:cNvPr id="1028" name="Picture 4" descr="What do the different coloured cards mean in football? - BBC Newsround">
              <a:extLst>
                <a:ext uri="{FF2B5EF4-FFF2-40B4-BE49-F238E27FC236}">
                  <a16:creationId xmlns:a16="http://schemas.microsoft.com/office/drawing/2014/main" id="{A45396B7-D657-582F-0443-B56ACF0EB9F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001" r="12612"/>
            <a:stretch>
              <a:fillRect/>
            </a:stretch>
          </p:blipFill>
          <p:spPr bwMode="auto">
            <a:xfrm>
              <a:off x="4479905" y="2839092"/>
              <a:ext cx="3184989" cy="247091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8AC7DA33-5BDC-77B4-BD60-B3776B24AA12}"/>
              </a:ext>
            </a:extLst>
          </p:cNvPr>
          <p:cNvGrpSpPr/>
          <p:nvPr/>
        </p:nvGrpSpPr>
        <p:grpSpPr>
          <a:xfrm>
            <a:off x="7911586" y="2258578"/>
            <a:ext cx="3194929" cy="4345934"/>
            <a:chOff x="7911586" y="2258578"/>
            <a:chExt cx="3194929" cy="4345934"/>
          </a:xfrm>
        </p:grpSpPr>
        <p:grpSp>
          <p:nvGrpSpPr>
            <p:cNvPr id="11" name="Group 10">
              <a:extLst>
                <a:ext uri="{FF2B5EF4-FFF2-40B4-BE49-F238E27FC236}">
                  <a16:creationId xmlns:a16="http://schemas.microsoft.com/office/drawing/2014/main" id="{244ABB49-49D1-9276-8B9F-FA4AA5387E6D}"/>
                </a:ext>
              </a:extLst>
            </p:cNvPr>
            <p:cNvGrpSpPr/>
            <p:nvPr/>
          </p:nvGrpSpPr>
          <p:grpSpPr>
            <a:xfrm>
              <a:off x="7911587" y="2258578"/>
              <a:ext cx="3194928" cy="4345934"/>
              <a:chOff x="4500192" y="2428268"/>
              <a:chExt cx="3194928" cy="4345934"/>
            </a:xfrm>
          </p:grpSpPr>
          <p:grpSp>
            <p:nvGrpSpPr>
              <p:cNvPr id="14" name="Group 13">
                <a:extLst>
                  <a:ext uri="{FF2B5EF4-FFF2-40B4-BE49-F238E27FC236}">
                    <a16:creationId xmlns:a16="http://schemas.microsoft.com/office/drawing/2014/main" id="{76A6B634-7BB3-6A2E-6121-9CE6B6623195}"/>
                  </a:ext>
                </a:extLst>
              </p:cNvPr>
              <p:cNvGrpSpPr/>
              <p:nvPr/>
            </p:nvGrpSpPr>
            <p:grpSpPr>
              <a:xfrm>
                <a:off x="4500192" y="2428268"/>
                <a:ext cx="3184989" cy="3051425"/>
                <a:chOff x="1068511" y="2938409"/>
                <a:chExt cx="3184989" cy="3051425"/>
              </a:xfrm>
            </p:grpSpPr>
            <p:sp>
              <p:nvSpPr>
                <p:cNvPr id="16" name="Rectangle 15">
                  <a:extLst>
                    <a:ext uri="{FF2B5EF4-FFF2-40B4-BE49-F238E27FC236}">
                      <a16:creationId xmlns:a16="http://schemas.microsoft.com/office/drawing/2014/main" id="{26C5798E-4207-E8FC-9AED-C923138865EE}"/>
                    </a:ext>
                  </a:extLst>
                </p:cNvPr>
                <p:cNvSpPr/>
                <p:nvPr/>
              </p:nvSpPr>
              <p:spPr>
                <a:xfrm>
                  <a:off x="1068511" y="3523180"/>
                  <a:ext cx="3184989" cy="246665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625BC76-0909-7CBA-DDAF-248E0046656D}"/>
                    </a:ext>
                  </a:extLst>
                </p:cNvPr>
                <p:cNvSpPr/>
                <p:nvPr/>
              </p:nvSpPr>
              <p:spPr>
                <a:xfrm>
                  <a:off x="1068511" y="2938409"/>
                  <a:ext cx="3184989" cy="49059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Helvetica" pitchFamily="2" charset="0"/>
                    </a:rPr>
                    <a:t>Alternatives</a:t>
                  </a:r>
                </a:p>
              </p:txBody>
            </p:sp>
          </p:grpSp>
          <p:sp>
            <p:nvSpPr>
              <p:cNvPr id="13" name="TextBox 12">
                <a:extLst>
                  <a:ext uri="{FF2B5EF4-FFF2-40B4-BE49-F238E27FC236}">
                    <a16:creationId xmlns:a16="http://schemas.microsoft.com/office/drawing/2014/main" id="{CE871D9B-2E5E-CBA9-5F53-750261922803}"/>
                  </a:ext>
                </a:extLst>
              </p:cNvPr>
              <p:cNvSpPr txBox="1"/>
              <p:nvPr/>
            </p:nvSpPr>
            <p:spPr>
              <a:xfrm>
                <a:off x="4510131" y="5573873"/>
                <a:ext cx="3184989" cy="1200329"/>
              </a:xfrm>
              <a:prstGeom prst="rect">
                <a:avLst/>
              </a:prstGeom>
              <a:noFill/>
            </p:spPr>
            <p:txBody>
              <a:bodyPr wrap="square" rtlCol="0">
                <a:spAutoFit/>
              </a:bodyPr>
              <a:lstStyle/>
              <a:p>
                <a:pPr algn="ctr"/>
                <a:r>
                  <a:rPr lang="en-US" sz="1200" dirty="0">
                    <a:latin typeface="Helvetica Neue" panose="02000503000000020004" pitchFamily="2" charset="0"/>
                    <a:ea typeface="Helvetica Neue" panose="02000503000000020004" pitchFamily="2" charset="0"/>
                    <a:cs typeface="Helvetica Neue" panose="02000503000000020004" pitchFamily="2" charset="0"/>
                  </a:rPr>
                  <a:t>Recommending a moratorium is both viable and urgent. Forensic practitioners already have access to validated alternative assessment tools that provide empirically supported evaluations without the ethical liabilities associated with the PCL. </a:t>
                </a:r>
              </a:p>
            </p:txBody>
          </p:sp>
        </p:grpSp>
        <p:pic>
          <p:nvPicPr>
            <p:cNvPr id="1030" name="Picture 6" descr="77+ Thousand Alternative Choices Royalty-Free Images, Stock Photos &amp;  Pictures | Shutterstock">
              <a:extLst>
                <a:ext uri="{FF2B5EF4-FFF2-40B4-BE49-F238E27FC236}">
                  <a16:creationId xmlns:a16="http://schemas.microsoft.com/office/drawing/2014/main" id="{4BC35B84-095B-D245-DB4D-2468940384A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876" r="6608"/>
            <a:stretch>
              <a:fillRect/>
            </a:stretch>
          </p:blipFill>
          <p:spPr bwMode="auto">
            <a:xfrm>
              <a:off x="7911586" y="2838247"/>
              <a:ext cx="3194929" cy="246192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4604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D15A9332-3661-F640-139C-6C6185DCAB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179841-3BFB-F779-11D8-CB7A51F7B18E}"/>
              </a:ext>
            </a:extLst>
          </p:cNvPr>
          <p:cNvSpPr>
            <a:spLocks noGrp="1"/>
          </p:cNvSpPr>
          <p:nvPr>
            <p:ph type="title"/>
          </p:nvPr>
        </p:nvSpPr>
        <p:spPr>
          <a:xfrm>
            <a:off x="2320413" y="2489226"/>
            <a:ext cx="7452852" cy="1707484"/>
          </a:xfrm>
        </p:spPr>
        <p:txBody>
          <a:bodyPr/>
          <a:lstStyle/>
          <a:p>
            <a:pPr algn="ctr"/>
            <a:r>
              <a:rPr lang="en-US" sz="6000" dirty="0">
                <a:solidFill>
                  <a:schemeClr val="bg1"/>
                </a:solidFill>
              </a:rPr>
              <a:t>Research and Professional Ethics</a:t>
            </a:r>
          </a:p>
        </p:txBody>
      </p:sp>
      <p:sp>
        <p:nvSpPr>
          <p:cNvPr id="7" name="Rectangle 6">
            <a:extLst>
              <a:ext uri="{FF2B5EF4-FFF2-40B4-BE49-F238E27FC236}">
                <a16:creationId xmlns:a16="http://schemas.microsoft.com/office/drawing/2014/main" id="{8CAECAC8-E58F-A1D7-1201-347B3CCA81FD}"/>
              </a:ext>
            </a:extLst>
          </p:cNvPr>
          <p:cNvSpPr/>
          <p:nvPr/>
        </p:nvSpPr>
        <p:spPr>
          <a:xfrm>
            <a:off x="2320413" y="1759974"/>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70183EC-D814-B0E3-9A62-44A1764A6087}"/>
              </a:ext>
            </a:extLst>
          </p:cNvPr>
          <p:cNvSpPr/>
          <p:nvPr/>
        </p:nvSpPr>
        <p:spPr>
          <a:xfrm>
            <a:off x="2320413" y="4581833"/>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2109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92277FCE-F0C7-C945-AC5B-237FCE7930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33AC82-6173-C6E2-A4C7-224F2B364BB6}"/>
              </a:ext>
            </a:extLst>
          </p:cNvPr>
          <p:cNvSpPr>
            <a:spLocks noGrp="1"/>
          </p:cNvSpPr>
          <p:nvPr>
            <p:ph type="title"/>
          </p:nvPr>
        </p:nvSpPr>
        <p:spPr>
          <a:xfrm>
            <a:off x="2320413" y="2489226"/>
            <a:ext cx="7452852" cy="1707484"/>
          </a:xfrm>
        </p:spPr>
        <p:txBody>
          <a:bodyPr/>
          <a:lstStyle/>
          <a:p>
            <a:pPr algn="ctr"/>
            <a:r>
              <a:rPr lang="en-US" sz="6000" dirty="0">
                <a:solidFill>
                  <a:schemeClr val="bg1"/>
                </a:solidFill>
              </a:rPr>
              <a:t>Research and Professional Ethics</a:t>
            </a:r>
          </a:p>
        </p:txBody>
      </p:sp>
      <p:sp>
        <p:nvSpPr>
          <p:cNvPr id="7" name="Rectangle 6">
            <a:extLst>
              <a:ext uri="{FF2B5EF4-FFF2-40B4-BE49-F238E27FC236}">
                <a16:creationId xmlns:a16="http://schemas.microsoft.com/office/drawing/2014/main" id="{BA734903-50BD-814C-0114-5AF940C5EE89}"/>
              </a:ext>
            </a:extLst>
          </p:cNvPr>
          <p:cNvSpPr/>
          <p:nvPr/>
        </p:nvSpPr>
        <p:spPr>
          <a:xfrm>
            <a:off x="2320413" y="1759974"/>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E10DC77-E809-07AE-F120-5EC1761E6F04}"/>
              </a:ext>
            </a:extLst>
          </p:cNvPr>
          <p:cNvSpPr/>
          <p:nvPr/>
        </p:nvSpPr>
        <p:spPr>
          <a:xfrm>
            <a:off x="2320413" y="4581833"/>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D0F2D3F-97DA-7189-9F7F-9F60CC3CCB67}"/>
              </a:ext>
            </a:extLst>
          </p:cNvPr>
          <p:cNvPicPr>
            <a:picLocks noChangeAspect="1"/>
          </p:cNvPicPr>
          <p:nvPr/>
        </p:nvPicPr>
        <p:blipFill>
          <a:blip r:embed="rId2"/>
          <a:stretch>
            <a:fillRect/>
          </a:stretch>
        </p:blipFill>
        <p:spPr>
          <a:xfrm>
            <a:off x="944525" y="0"/>
            <a:ext cx="10302949" cy="6868633"/>
          </a:xfrm>
          <a:prstGeom prst="rect">
            <a:avLst/>
          </a:prstGeom>
        </p:spPr>
      </p:pic>
      <p:sp>
        <p:nvSpPr>
          <p:cNvPr id="3" name="TextBox 2">
            <a:extLst>
              <a:ext uri="{FF2B5EF4-FFF2-40B4-BE49-F238E27FC236}">
                <a16:creationId xmlns:a16="http://schemas.microsoft.com/office/drawing/2014/main" id="{C0F5D394-F43B-0ACD-552F-3078CE5CB2A0}"/>
              </a:ext>
            </a:extLst>
          </p:cNvPr>
          <p:cNvSpPr txBox="1"/>
          <p:nvPr/>
        </p:nvSpPr>
        <p:spPr>
          <a:xfrm>
            <a:off x="5130410" y="6545749"/>
            <a:ext cx="2220480" cy="253916"/>
          </a:xfrm>
          <a:prstGeom prst="rect">
            <a:avLst/>
          </a:prstGeom>
          <a:noFill/>
        </p:spPr>
        <p:txBody>
          <a:bodyPr wrap="none" rtlCol="0">
            <a:spAutoFit/>
          </a:bodyPr>
          <a:lstStyle/>
          <a:p>
            <a:pPr algn="ctr"/>
            <a:r>
              <a:rPr lang="en-US" sz="105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 OpenAI (LLM-generated image)</a:t>
            </a:r>
          </a:p>
        </p:txBody>
      </p:sp>
    </p:spTree>
    <p:extLst>
      <p:ext uri="{BB962C8B-B14F-4D97-AF65-F5344CB8AC3E}">
        <p14:creationId xmlns:p14="http://schemas.microsoft.com/office/powerpoint/2010/main" val="462318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C088E-3735-8B92-D09C-E714A2C5FC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54E1F5-518A-B300-6578-81CA2BFD3EB5}"/>
              </a:ext>
            </a:extLst>
          </p:cNvPr>
          <p:cNvSpPr>
            <a:spLocks noGrp="1"/>
          </p:cNvSpPr>
          <p:nvPr>
            <p:ph type="title"/>
          </p:nvPr>
        </p:nvSpPr>
        <p:spPr/>
        <p:txBody>
          <a:bodyPr/>
          <a:lstStyle/>
          <a:p>
            <a:r>
              <a:rPr lang="en-US" dirty="0"/>
              <a:t>Research and Professional Ethics:</a:t>
            </a:r>
          </a:p>
        </p:txBody>
      </p:sp>
      <p:sp>
        <p:nvSpPr>
          <p:cNvPr id="3" name="Content Placeholder 2">
            <a:extLst>
              <a:ext uri="{FF2B5EF4-FFF2-40B4-BE49-F238E27FC236}">
                <a16:creationId xmlns:a16="http://schemas.microsoft.com/office/drawing/2014/main" id="{AE4D4C48-93B4-3B5B-EFF4-33975CD3F8F5}"/>
              </a:ext>
            </a:extLst>
          </p:cNvPr>
          <p:cNvSpPr>
            <a:spLocks noGrp="1"/>
          </p:cNvSpPr>
          <p:nvPr>
            <p:ph idx="1"/>
          </p:nvPr>
        </p:nvSpPr>
        <p:spPr>
          <a:xfrm>
            <a:off x="82550" y="1049867"/>
            <a:ext cx="12033526" cy="5808133"/>
          </a:xfrm>
        </p:spPr>
        <p:txBody>
          <a:bodyPr>
            <a:normAutofit/>
          </a:bodyPr>
          <a:lstStyle/>
          <a:p>
            <a:pPr marL="457200" indent="-457200">
              <a:buFont typeface="Arial" panose="020B0604020202020204" pitchFamily="34" charset="0"/>
              <a:buChar char="•"/>
            </a:pPr>
            <a:endParaRPr lang="en-US" dirty="0"/>
          </a:p>
          <a:p>
            <a:pPr algn="ctr"/>
            <a:r>
              <a:rPr lang="en-US" sz="3600" b="1" dirty="0"/>
              <a:t> </a:t>
            </a:r>
          </a:p>
          <a:p>
            <a:pPr algn="ctr"/>
            <a:r>
              <a:rPr lang="en-US" sz="1800" i="1" dirty="0"/>
              <a:t> </a:t>
            </a:r>
            <a:endParaRPr lang="en-US" dirty="0"/>
          </a:p>
          <a:p>
            <a:pPr marL="457200" indent="-457200">
              <a:buFont typeface="Arial" charset="0"/>
              <a:buChar char="•"/>
            </a:pPr>
            <a:endParaRPr lang="en-US" dirty="0">
              <a:hlinkClick r:id="rId3"/>
            </a:endParaRPr>
          </a:p>
          <a:p>
            <a:pPr marL="457200" indent="-457200">
              <a:buFont typeface="Arial" panose="020B0604020202020204" pitchFamily="34" charset="0"/>
              <a:buChar char="•"/>
            </a:pPr>
            <a:r>
              <a:rPr lang="en-US" dirty="0"/>
              <a:t>Generally speaking, whenever we use the term </a:t>
            </a:r>
            <a:r>
              <a:rPr lang="en-US" i="1" dirty="0">
                <a:solidFill>
                  <a:srgbClr val="FF0000"/>
                </a:solidFill>
              </a:rPr>
              <a:t>ethics</a:t>
            </a:r>
            <a:r>
              <a:rPr lang="en-US" dirty="0"/>
              <a:t>, we are referring to rules that </a:t>
            </a:r>
            <a:r>
              <a:rPr lang="en-US" dirty="0">
                <a:solidFill>
                  <a:srgbClr val="FF0000"/>
                </a:solidFill>
              </a:rPr>
              <a:t>designate </a:t>
            </a:r>
            <a:r>
              <a:rPr lang="en-US" dirty="0"/>
              <a:t>what is </a:t>
            </a:r>
            <a:r>
              <a:rPr lang="en-US" dirty="0">
                <a:solidFill>
                  <a:srgbClr val="FF0000"/>
                </a:solidFill>
              </a:rPr>
              <a:t>right/wrong</a:t>
            </a:r>
            <a:r>
              <a:rPr lang="en-US" dirty="0"/>
              <a:t> behavior.</a:t>
            </a:r>
          </a:p>
          <a:p>
            <a:pPr marL="457200" indent="-457200">
              <a:buFont typeface="Arial" panose="020B0604020202020204" pitchFamily="34" charset="0"/>
              <a:buChar char="•"/>
            </a:pPr>
            <a:r>
              <a:rPr lang="en-US" dirty="0"/>
              <a:t>In society, we often speak of what is “ethical” vs. “unethical”.</a:t>
            </a:r>
          </a:p>
          <a:p>
            <a:pPr marL="457200" indent="-457200">
              <a:buFont typeface="Arial" panose="020B0604020202020204" pitchFamily="34" charset="0"/>
              <a:buChar char="•"/>
            </a:pPr>
            <a:r>
              <a:rPr lang="en-US" dirty="0"/>
              <a:t>Similarly, professions such as forensic psychology will have a set of conventionally established “ethical rules” which guide its practitioners.</a:t>
            </a:r>
          </a:p>
          <a:p>
            <a:pPr marL="457200" indent="-457200">
              <a:buFont typeface="Arial" panose="020B0604020202020204" pitchFamily="34" charset="0"/>
              <a:buChar char="•"/>
            </a:pPr>
            <a:r>
              <a:rPr lang="en-US" dirty="0"/>
              <a:t>This </a:t>
            </a:r>
            <a:r>
              <a:rPr lang="en-US" i="1" dirty="0">
                <a:solidFill>
                  <a:srgbClr val="FF0000"/>
                </a:solidFill>
              </a:rPr>
              <a:t>ethics code</a:t>
            </a:r>
            <a:r>
              <a:rPr lang="en-US" dirty="0"/>
              <a:t> defines what psychologists can and cannot do.</a:t>
            </a:r>
          </a:p>
          <a:p>
            <a:pPr marL="457200" indent="-457200">
              <a:buFont typeface="Arial" panose="020B0604020202020204" pitchFamily="34" charset="0"/>
              <a:buChar char="•"/>
            </a:pPr>
            <a:r>
              <a:rPr lang="en-US" dirty="0"/>
              <a:t>Professional associations (e.g., </a:t>
            </a:r>
            <a:r>
              <a:rPr lang="en-US" dirty="0">
                <a:hlinkClick r:id="rId4"/>
              </a:rPr>
              <a:t>CPA</a:t>
            </a:r>
            <a:r>
              <a:rPr lang="en-US" dirty="0"/>
              <a:t>, </a:t>
            </a:r>
            <a:r>
              <a:rPr lang="en-US" dirty="0">
                <a:hlinkClick r:id="rId5"/>
              </a:rPr>
              <a:t>APA</a:t>
            </a:r>
            <a:r>
              <a:rPr lang="en-US" dirty="0"/>
              <a:t>) usually have an independent committee that </a:t>
            </a:r>
            <a:r>
              <a:rPr lang="en-US" dirty="0">
                <a:solidFill>
                  <a:srgbClr val="FF0000"/>
                </a:solidFill>
              </a:rPr>
              <a:t>investigates</a:t>
            </a:r>
            <a:r>
              <a:rPr lang="en-US" dirty="0"/>
              <a:t> and </a:t>
            </a:r>
            <a:r>
              <a:rPr lang="en-US" dirty="0">
                <a:solidFill>
                  <a:srgbClr val="FF0000"/>
                </a:solidFill>
              </a:rPr>
              <a:t>sanctions</a:t>
            </a:r>
            <a:r>
              <a:rPr lang="en-US" dirty="0"/>
              <a:t> unethical conduct.</a:t>
            </a:r>
          </a:p>
        </p:txBody>
      </p:sp>
      <p:sp>
        <p:nvSpPr>
          <p:cNvPr id="4" name="Rectangle 3">
            <a:extLst>
              <a:ext uri="{FF2B5EF4-FFF2-40B4-BE49-F238E27FC236}">
                <a16:creationId xmlns:a16="http://schemas.microsoft.com/office/drawing/2014/main" id="{1FEB36C1-470D-1443-B68E-57E1A0C022AB}"/>
              </a:ext>
            </a:extLst>
          </p:cNvPr>
          <p:cNvSpPr/>
          <p:nvPr/>
        </p:nvSpPr>
        <p:spPr>
          <a:xfrm>
            <a:off x="89176" y="1508759"/>
            <a:ext cx="12026900" cy="104280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Professional Ethics:</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 set of conventionally established rules meant to provide ethical guidance for professionals in the field (i.e., researchers and practitioners). </a:t>
            </a:r>
          </a:p>
        </p:txBody>
      </p:sp>
    </p:spTree>
    <p:extLst>
      <p:ext uri="{BB962C8B-B14F-4D97-AF65-F5344CB8AC3E}">
        <p14:creationId xmlns:p14="http://schemas.microsoft.com/office/powerpoint/2010/main" val="2489774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C8CD3-3CD6-DCB8-42A7-D22211AD03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DE4B84-D981-9DC1-54AF-8EC28E99A91F}"/>
              </a:ext>
            </a:extLst>
          </p:cNvPr>
          <p:cNvSpPr>
            <a:spLocks noGrp="1"/>
          </p:cNvSpPr>
          <p:nvPr>
            <p:ph type="title"/>
          </p:nvPr>
        </p:nvSpPr>
        <p:spPr/>
        <p:txBody>
          <a:bodyPr/>
          <a:lstStyle/>
          <a:p>
            <a:r>
              <a:rPr lang="en-US" dirty="0"/>
              <a:t>Research and Professional Ethics:</a:t>
            </a:r>
          </a:p>
        </p:txBody>
      </p:sp>
      <p:sp>
        <p:nvSpPr>
          <p:cNvPr id="3" name="Content Placeholder 2">
            <a:extLst>
              <a:ext uri="{FF2B5EF4-FFF2-40B4-BE49-F238E27FC236}">
                <a16:creationId xmlns:a16="http://schemas.microsoft.com/office/drawing/2014/main" id="{AD464420-6278-64B8-E3BB-E73740C57A06}"/>
              </a:ext>
            </a:extLst>
          </p:cNvPr>
          <p:cNvSpPr>
            <a:spLocks noGrp="1"/>
          </p:cNvSpPr>
          <p:nvPr>
            <p:ph idx="1"/>
          </p:nvPr>
        </p:nvSpPr>
        <p:spPr>
          <a:xfrm>
            <a:off x="82550" y="1049867"/>
            <a:ext cx="12033526" cy="5808133"/>
          </a:xfrm>
        </p:spPr>
        <p:txBody>
          <a:bodyPr>
            <a:normAutofit/>
          </a:bodyPr>
          <a:lstStyle/>
          <a:p>
            <a:pPr marL="457200" indent="-457200">
              <a:buFont typeface="Arial" panose="020B0604020202020204" pitchFamily="34" charset="0"/>
              <a:buChar char="•"/>
            </a:pPr>
            <a:endParaRPr lang="en-US" dirty="0"/>
          </a:p>
          <a:p>
            <a:pPr algn="ctr"/>
            <a:r>
              <a:rPr lang="en-US" sz="3600" b="1" dirty="0"/>
              <a:t>Rationale for Professional Ethics </a:t>
            </a:r>
          </a:p>
          <a:p>
            <a:pPr algn="ctr"/>
            <a:r>
              <a:rPr lang="en-US" sz="1800" i="1" dirty="0"/>
              <a:t> NB: There are many interrelated motivations for a discipline to develop a professional ethical code</a:t>
            </a:r>
            <a:endParaRPr lang="en-US" dirty="0"/>
          </a:p>
          <a:p>
            <a:pPr marL="457200" indent="-457200">
              <a:buFont typeface="Arial" charset="0"/>
              <a:buChar char="•"/>
            </a:pPr>
            <a:endParaRPr lang="en-US" dirty="0">
              <a:hlinkClick r:id="rId3"/>
            </a:endParaRPr>
          </a:p>
        </p:txBody>
      </p:sp>
      <p:grpSp>
        <p:nvGrpSpPr>
          <p:cNvPr id="5" name="Group 4">
            <a:extLst>
              <a:ext uri="{FF2B5EF4-FFF2-40B4-BE49-F238E27FC236}">
                <a16:creationId xmlns:a16="http://schemas.microsoft.com/office/drawing/2014/main" id="{B2E1BC91-3DA9-181C-8A5F-B63E8B38E78F}"/>
              </a:ext>
            </a:extLst>
          </p:cNvPr>
          <p:cNvGrpSpPr/>
          <p:nvPr/>
        </p:nvGrpSpPr>
        <p:grpSpPr>
          <a:xfrm>
            <a:off x="252349" y="2720814"/>
            <a:ext cx="3401901" cy="3576517"/>
            <a:chOff x="252349" y="2574510"/>
            <a:chExt cx="3401901" cy="3576517"/>
          </a:xfrm>
          <a:solidFill>
            <a:schemeClr val="accent1">
              <a:lumMod val="50000"/>
            </a:schemeClr>
          </a:solidFill>
        </p:grpSpPr>
        <p:sp>
          <p:nvSpPr>
            <p:cNvPr id="6" name="TextBox 5">
              <a:extLst>
                <a:ext uri="{FF2B5EF4-FFF2-40B4-BE49-F238E27FC236}">
                  <a16:creationId xmlns:a16="http://schemas.microsoft.com/office/drawing/2014/main" id="{86154E20-3221-D99E-053D-8B7D5D20F161}"/>
                </a:ext>
              </a:extLst>
            </p:cNvPr>
            <p:cNvSpPr txBox="1"/>
            <p:nvPr/>
          </p:nvSpPr>
          <p:spPr>
            <a:xfrm>
              <a:off x="252349" y="3750370"/>
              <a:ext cx="3401901" cy="2400657"/>
            </a:xfrm>
            <a:prstGeom prst="rect">
              <a:avLst/>
            </a:prstGeom>
            <a:noFill/>
            <a:ln>
              <a:solidFill>
                <a:schemeClr val="tx1"/>
              </a:solidFill>
            </a:ln>
          </p:spPr>
          <p:txBody>
            <a:bodyPr wrap="square" rtlCol="0">
              <a:spAutoFit/>
            </a:bodyPr>
            <a:lstStyle/>
            <a:p>
              <a:endParaRPr lang="en-US" sz="2500">
                <a:latin typeface="Agency FB" panose="020B0503020202020204" pitchFamily="34" charset="77"/>
              </a:endParaRPr>
            </a:p>
            <a:p>
              <a:pPr algn="ctr"/>
              <a:r>
                <a:rPr lang="en-US" sz="2500">
                  <a:latin typeface="Agency FB" panose="020B0503020202020204" pitchFamily="34" charset="77"/>
                </a:rPr>
                <a:t>Ethical guidelines serve the function of </a:t>
              </a:r>
              <a:r>
                <a:rPr lang="en-US" sz="2500">
                  <a:solidFill>
                    <a:srgbClr val="C00000"/>
                  </a:solidFill>
                  <a:latin typeface="Agency FB" panose="020B0503020202020204" pitchFamily="34" charset="77"/>
                </a:rPr>
                <a:t>upholding conventions </a:t>
              </a:r>
              <a:r>
                <a:rPr lang="en-US" sz="2500">
                  <a:latin typeface="Agency FB" panose="020B0503020202020204" pitchFamily="34" charset="77"/>
                </a:rPr>
                <a:t>about what the profession defines as proper professional conduct. </a:t>
              </a:r>
            </a:p>
          </p:txBody>
        </p:sp>
        <p:sp>
          <p:nvSpPr>
            <p:cNvPr id="7" name="TextBox 6">
              <a:extLst>
                <a:ext uri="{FF2B5EF4-FFF2-40B4-BE49-F238E27FC236}">
                  <a16:creationId xmlns:a16="http://schemas.microsoft.com/office/drawing/2014/main" id="{75147955-5E96-7BDB-0523-99510F6D1665}"/>
                </a:ext>
              </a:extLst>
            </p:cNvPr>
            <p:cNvSpPr txBox="1"/>
            <p:nvPr/>
          </p:nvSpPr>
          <p:spPr>
            <a:xfrm>
              <a:off x="252349" y="3184944"/>
              <a:ext cx="3401901" cy="461665"/>
            </a:xfrm>
            <a:prstGeom prst="rect">
              <a:avLst/>
            </a:prstGeom>
            <a:solidFill>
              <a:schemeClr val="tx1"/>
            </a:solidFill>
            <a:ln>
              <a:solidFill>
                <a:schemeClr val="tx2"/>
              </a:solidFill>
            </a:ln>
          </p:spPr>
          <p:txBody>
            <a:bodyPr wrap="square" rtlCol="0">
              <a:spAutoFit/>
            </a:bodyPr>
            <a:lstStyle/>
            <a:p>
              <a:pPr algn="ctr"/>
              <a:r>
                <a:rPr lang="en-US" sz="24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Professional Conduct</a:t>
              </a:r>
            </a:p>
          </p:txBody>
        </p:sp>
        <p:pic>
          <p:nvPicPr>
            <p:cNvPr id="8" name="Graphic 7" descr="Badge 1 with solid fill">
              <a:extLst>
                <a:ext uri="{FF2B5EF4-FFF2-40B4-BE49-F238E27FC236}">
                  <a16:creationId xmlns:a16="http://schemas.microsoft.com/office/drawing/2014/main" id="{6D862601-5E97-44BB-7DAF-C95AEE9A3B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07077" y="2574510"/>
              <a:ext cx="492443" cy="492443"/>
            </a:xfrm>
            <a:prstGeom prst="rect">
              <a:avLst/>
            </a:prstGeom>
          </p:spPr>
        </p:pic>
      </p:grpSp>
      <p:grpSp>
        <p:nvGrpSpPr>
          <p:cNvPr id="9" name="Group 8">
            <a:extLst>
              <a:ext uri="{FF2B5EF4-FFF2-40B4-BE49-F238E27FC236}">
                <a16:creationId xmlns:a16="http://schemas.microsoft.com/office/drawing/2014/main" id="{F3C00DC9-F482-1374-F74D-A75C3A424ECB}"/>
              </a:ext>
            </a:extLst>
          </p:cNvPr>
          <p:cNvGrpSpPr/>
          <p:nvPr/>
        </p:nvGrpSpPr>
        <p:grpSpPr>
          <a:xfrm>
            <a:off x="4476635" y="2720813"/>
            <a:ext cx="3401901" cy="3576518"/>
            <a:chOff x="4476635" y="2574509"/>
            <a:chExt cx="3401901" cy="3576518"/>
          </a:xfrm>
          <a:solidFill>
            <a:schemeClr val="accent1">
              <a:lumMod val="50000"/>
            </a:schemeClr>
          </a:solidFill>
        </p:grpSpPr>
        <p:sp>
          <p:nvSpPr>
            <p:cNvPr id="10" name="TextBox 9">
              <a:extLst>
                <a:ext uri="{FF2B5EF4-FFF2-40B4-BE49-F238E27FC236}">
                  <a16:creationId xmlns:a16="http://schemas.microsoft.com/office/drawing/2014/main" id="{5F621FB6-7F65-24F0-63AF-86766CD844D5}"/>
                </a:ext>
              </a:extLst>
            </p:cNvPr>
            <p:cNvSpPr txBox="1"/>
            <p:nvPr/>
          </p:nvSpPr>
          <p:spPr>
            <a:xfrm>
              <a:off x="4476635" y="3750370"/>
              <a:ext cx="3401901" cy="2400657"/>
            </a:xfrm>
            <a:prstGeom prst="rect">
              <a:avLst/>
            </a:prstGeom>
            <a:noFill/>
            <a:ln>
              <a:solidFill>
                <a:schemeClr val="tx1"/>
              </a:solidFill>
            </a:ln>
          </p:spPr>
          <p:txBody>
            <a:bodyPr wrap="square" rtlCol="0">
              <a:spAutoFit/>
            </a:bodyPr>
            <a:lstStyle/>
            <a:p>
              <a:endParaRPr lang="en-US" sz="2500">
                <a:latin typeface="Agency FB" panose="020B0503020202020204" pitchFamily="34" charset="77"/>
              </a:endParaRPr>
            </a:p>
            <a:p>
              <a:pPr algn="ctr"/>
              <a:r>
                <a:rPr lang="en-US" sz="2500">
                  <a:latin typeface="Agency FB" panose="020B0503020202020204" pitchFamily="34" charset="77"/>
                </a:rPr>
                <a:t>By upkeeping high ethical standards society then “allows” a </a:t>
              </a:r>
              <a:r>
                <a:rPr lang="en-US" sz="2500">
                  <a:solidFill>
                    <a:srgbClr val="C00000"/>
                  </a:solidFill>
                  <a:latin typeface="Agency FB" panose="020B0503020202020204" pitchFamily="34" charset="77"/>
                </a:rPr>
                <a:t>discipline to monopolize </a:t>
              </a:r>
              <a:r>
                <a:rPr lang="en-US" sz="2500">
                  <a:latin typeface="Agency FB" panose="020B0503020202020204" pitchFamily="34" charset="77"/>
                </a:rPr>
                <a:t>their knowledge base and skills (i.e., social contract).</a:t>
              </a:r>
            </a:p>
          </p:txBody>
        </p:sp>
        <p:sp>
          <p:nvSpPr>
            <p:cNvPr id="11" name="TextBox 10">
              <a:extLst>
                <a:ext uri="{FF2B5EF4-FFF2-40B4-BE49-F238E27FC236}">
                  <a16:creationId xmlns:a16="http://schemas.microsoft.com/office/drawing/2014/main" id="{D7726FE0-D9D5-9A3B-8E34-7BF225737331}"/>
                </a:ext>
              </a:extLst>
            </p:cNvPr>
            <p:cNvSpPr txBox="1"/>
            <p:nvPr/>
          </p:nvSpPr>
          <p:spPr>
            <a:xfrm>
              <a:off x="4476635" y="3184944"/>
              <a:ext cx="3401901" cy="492443"/>
            </a:xfrm>
            <a:prstGeom prst="rect">
              <a:avLst/>
            </a:prstGeom>
            <a:solidFill>
              <a:schemeClr val="tx1"/>
            </a:solidFill>
            <a:ln>
              <a:solidFill>
                <a:schemeClr val="tx2"/>
              </a:solidFill>
            </a:ln>
          </p:spPr>
          <p:txBody>
            <a:bodyPr wrap="square" rtlCol="0">
              <a:spAutoFit/>
            </a:bodyPr>
            <a:lstStyle/>
            <a:p>
              <a:pPr algn="ctr"/>
              <a:r>
                <a:rPr lang="en-US" sz="26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Social Contract</a:t>
              </a:r>
            </a:p>
          </p:txBody>
        </p:sp>
        <p:pic>
          <p:nvPicPr>
            <p:cNvPr id="12" name="Graphic 11" descr="Badge with solid fill">
              <a:extLst>
                <a:ext uri="{FF2B5EF4-FFF2-40B4-BE49-F238E27FC236}">
                  <a16:creationId xmlns:a16="http://schemas.microsoft.com/office/drawing/2014/main" id="{19FD2021-2BAE-5C3F-85CA-3D26E4F0B39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56404" y="2574509"/>
              <a:ext cx="492443" cy="492443"/>
            </a:xfrm>
            <a:prstGeom prst="rect">
              <a:avLst/>
            </a:prstGeom>
          </p:spPr>
        </p:pic>
      </p:grpSp>
      <p:grpSp>
        <p:nvGrpSpPr>
          <p:cNvPr id="13" name="Group 12">
            <a:extLst>
              <a:ext uri="{FF2B5EF4-FFF2-40B4-BE49-F238E27FC236}">
                <a16:creationId xmlns:a16="http://schemas.microsoft.com/office/drawing/2014/main" id="{252FC9AC-71FA-55C8-8DC3-BF296A648F9C}"/>
              </a:ext>
            </a:extLst>
          </p:cNvPr>
          <p:cNvGrpSpPr/>
          <p:nvPr/>
        </p:nvGrpSpPr>
        <p:grpSpPr>
          <a:xfrm>
            <a:off x="8537750" y="2720812"/>
            <a:ext cx="3401901" cy="3576519"/>
            <a:chOff x="8537750" y="2574508"/>
            <a:chExt cx="3401901" cy="3576519"/>
          </a:xfrm>
          <a:solidFill>
            <a:schemeClr val="accent1">
              <a:lumMod val="50000"/>
            </a:schemeClr>
          </a:solidFill>
        </p:grpSpPr>
        <p:sp>
          <p:nvSpPr>
            <p:cNvPr id="14" name="TextBox 13">
              <a:extLst>
                <a:ext uri="{FF2B5EF4-FFF2-40B4-BE49-F238E27FC236}">
                  <a16:creationId xmlns:a16="http://schemas.microsoft.com/office/drawing/2014/main" id="{8F9A9DFC-BDD9-2DB9-B5C6-16D578017D0C}"/>
                </a:ext>
              </a:extLst>
            </p:cNvPr>
            <p:cNvSpPr txBox="1"/>
            <p:nvPr/>
          </p:nvSpPr>
          <p:spPr>
            <a:xfrm>
              <a:off x="8537750" y="3750370"/>
              <a:ext cx="3401901" cy="2400657"/>
            </a:xfrm>
            <a:prstGeom prst="rect">
              <a:avLst/>
            </a:prstGeom>
            <a:noFill/>
            <a:ln>
              <a:solidFill>
                <a:schemeClr val="tx1"/>
              </a:solidFill>
            </a:ln>
          </p:spPr>
          <p:txBody>
            <a:bodyPr wrap="square" rtlCol="0">
              <a:spAutoFit/>
            </a:bodyPr>
            <a:lstStyle/>
            <a:p>
              <a:pPr marL="342900" indent="-342900" algn="ctr">
                <a:buFont typeface="Arial" panose="020B0604020202020204" pitchFamily="34" charset="0"/>
                <a:buChar char="•"/>
              </a:pPr>
              <a:endParaRPr lang="en-US" sz="2500">
                <a:latin typeface="Agency FB" panose="020B0503020202020204" pitchFamily="34" charset="77"/>
              </a:endParaRPr>
            </a:p>
            <a:p>
              <a:pPr algn="ctr"/>
              <a:r>
                <a:rPr lang="en-US" sz="2500">
                  <a:latin typeface="Agency FB" panose="020B0503020202020204" pitchFamily="34" charset="77"/>
                </a:rPr>
                <a:t>The discipline is tasked with the obligation to </a:t>
              </a:r>
              <a:r>
                <a:rPr lang="en-US" sz="2500">
                  <a:solidFill>
                    <a:srgbClr val="C00000"/>
                  </a:solidFill>
                  <a:latin typeface="Agency FB" panose="020B0503020202020204" pitchFamily="34" charset="77"/>
                </a:rPr>
                <a:t>supervise, monitor, and sanction </a:t>
              </a:r>
              <a:r>
                <a:rPr lang="en-US" sz="2500">
                  <a:latin typeface="Agency FB" panose="020B0503020202020204" pitchFamily="34" charset="77"/>
                </a:rPr>
                <a:t>practitioners in order to upkeep professional ethical conduct. </a:t>
              </a:r>
            </a:p>
          </p:txBody>
        </p:sp>
        <p:sp>
          <p:nvSpPr>
            <p:cNvPr id="15" name="TextBox 14">
              <a:extLst>
                <a:ext uri="{FF2B5EF4-FFF2-40B4-BE49-F238E27FC236}">
                  <a16:creationId xmlns:a16="http://schemas.microsoft.com/office/drawing/2014/main" id="{40C6CEF5-66E6-7CA0-D811-A10B7BE7456B}"/>
                </a:ext>
              </a:extLst>
            </p:cNvPr>
            <p:cNvSpPr txBox="1"/>
            <p:nvPr/>
          </p:nvSpPr>
          <p:spPr>
            <a:xfrm>
              <a:off x="8537750" y="3184944"/>
              <a:ext cx="3401901" cy="492443"/>
            </a:xfrm>
            <a:prstGeom prst="rect">
              <a:avLst/>
            </a:prstGeom>
            <a:solidFill>
              <a:schemeClr val="tx1"/>
            </a:solidFill>
            <a:ln>
              <a:solidFill>
                <a:schemeClr val="tx2"/>
              </a:solidFill>
            </a:ln>
          </p:spPr>
          <p:txBody>
            <a:bodyPr wrap="square" rtlCol="0">
              <a:spAutoFit/>
            </a:bodyPr>
            <a:lstStyle/>
            <a:p>
              <a:pPr algn="ctr"/>
              <a:r>
                <a:rPr lang="en-US" sz="26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Supervision</a:t>
              </a:r>
            </a:p>
          </p:txBody>
        </p:sp>
        <p:pic>
          <p:nvPicPr>
            <p:cNvPr id="16" name="Graphic 15" descr="Badge 3 with solid fill">
              <a:extLst>
                <a:ext uri="{FF2B5EF4-FFF2-40B4-BE49-F238E27FC236}">
                  <a16:creationId xmlns:a16="http://schemas.microsoft.com/office/drawing/2014/main" id="{909E072F-1417-2C94-8F45-E3C73DDF1C8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992478" y="2574508"/>
              <a:ext cx="492443" cy="492443"/>
            </a:xfrm>
            <a:prstGeom prst="rect">
              <a:avLst/>
            </a:prstGeom>
          </p:spPr>
        </p:pic>
      </p:grpSp>
    </p:spTree>
    <p:extLst>
      <p:ext uri="{BB962C8B-B14F-4D97-AF65-F5344CB8AC3E}">
        <p14:creationId xmlns:p14="http://schemas.microsoft.com/office/powerpoint/2010/main" val="335208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5C752-2B73-A714-0446-32E09C04E9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DC0569-138F-D458-E0B4-13AD7337E54D}"/>
              </a:ext>
            </a:extLst>
          </p:cNvPr>
          <p:cNvSpPr>
            <a:spLocks noGrp="1"/>
          </p:cNvSpPr>
          <p:nvPr>
            <p:ph type="title"/>
          </p:nvPr>
        </p:nvSpPr>
        <p:spPr/>
        <p:txBody>
          <a:bodyPr/>
          <a:lstStyle/>
          <a:p>
            <a:r>
              <a:rPr lang="en-US" dirty="0"/>
              <a:t>Research and Professional Ethics:</a:t>
            </a:r>
          </a:p>
        </p:txBody>
      </p:sp>
      <p:sp>
        <p:nvSpPr>
          <p:cNvPr id="3" name="Content Placeholder 2">
            <a:extLst>
              <a:ext uri="{FF2B5EF4-FFF2-40B4-BE49-F238E27FC236}">
                <a16:creationId xmlns:a16="http://schemas.microsoft.com/office/drawing/2014/main" id="{52015471-B4D5-5C29-39A7-89BE3093FFE4}"/>
              </a:ext>
            </a:extLst>
          </p:cNvPr>
          <p:cNvSpPr>
            <a:spLocks noGrp="1"/>
          </p:cNvSpPr>
          <p:nvPr>
            <p:ph idx="1"/>
          </p:nvPr>
        </p:nvSpPr>
        <p:spPr/>
        <p:txBody>
          <a:bodyPr>
            <a:normAutofit/>
          </a:bodyPr>
          <a:lstStyle/>
          <a:p>
            <a:endParaRPr lang="en-US" dirty="0"/>
          </a:p>
          <a:p>
            <a:pPr algn="ctr"/>
            <a:r>
              <a:rPr lang="en-US" sz="3500" b="1" dirty="0"/>
              <a:t>But how do professional communities “decide” what is right vs. wrong…?</a:t>
            </a:r>
          </a:p>
          <a:p>
            <a:pPr algn="ctr"/>
            <a:r>
              <a:rPr lang="en-CA" sz="1600" i="1" dirty="0"/>
              <a:t> </a:t>
            </a:r>
          </a:p>
        </p:txBody>
      </p:sp>
      <p:pic>
        <p:nvPicPr>
          <p:cNvPr id="1028" name="Picture 4" descr="Cartoon of Big Problem Arrow Pointing at Crotch of Man Stock Vector by  ©ursus@zdeneksasek.com 246638476">
            <a:extLst>
              <a:ext uri="{FF2B5EF4-FFF2-40B4-BE49-F238E27FC236}">
                <a16:creationId xmlns:a16="http://schemas.microsoft.com/office/drawing/2014/main" id="{40434F86-6F9E-D932-8A04-64FA74F8D7E3}"/>
              </a:ext>
            </a:extLst>
          </p:cNvPr>
          <p:cNvPicPr>
            <a:picLocks noChangeAspect="1" noChangeArrowheads="1"/>
          </p:cNvPicPr>
          <p:nvPr/>
        </p:nvPicPr>
        <p:blipFill>
          <a:blip r:embed="rId3">
            <a:alphaModFix amt="41000"/>
            <a:extLst>
              <a:ext uri="{BEBA8EAE-BF5A-486C-A8C5-ECC9F3942E4B}">
                <a14:imgProps xmlns:a14="http://schemas.microsoft.com/office/drawing/2010/main">
                  <a14:imgLayer r:embed="rId4">
                    <a14:imgEffect>
                      <a14:sharpenSoften amount="-4000"/>
                    </a14:imgEffect>
                    <a14:imgEffect>
                      <a14:brightnessContrast bright="-3000" contrast="100000"/>
                    </a14:imgEffect>
                  </a14:imgLayer>
                </a14:imgProps>
              </a:ext>
              <a:ext uri="{28A0092B-C50C-407E-A947-70E740481C1C}">
                <a14:useLocalDpi xmlns:a14="http://schemas.microsoft.com/office/drawing/2010/main" val="0"/>
              </a:ext>
            </a:extLst>
          </a:blip>
          <a:srcRect/>
          <a:stretch>
            <a:fillRect/>
          </a:stretch>
        </p:blipFill>
        <p:spPr bwMode="auto">
          <a:xfrm>
            <a:off x="4029088" y="2979174"/>
            <a:ext cx="4133823" cy="3878826"/>
          </a:xfrm>
          <a:prstGeom prst="rect">
            <a:avLst/>
          </a:prstGeom>
          <a:noFill/>
          <a:effectLst>
            <a:softEdge rad="244857"/>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313877"/>
      </p:ext>
    </p:extLst>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sz="2000" dirty="0" smtClean="0">
            <a:latin typeface="Helvetica Neue" panose="02000503000000020004" pitchFamily="2" charset="0"/>
            <a:ea typeface="Helvetica Neue" panose="02000503000000020004" pitchFamily="2" charset="0"/>
            <a:cs typeface="Helvetica Neue" panose="02000503000000020004"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78aac226-2f03-4b4d-9037-b46d56c55210}" enabled="0" method="" siteId="{78aac226-2f03-4b4d-9037-b46d56c55210}" removed="1"/>
</clbl:labelList>
</file>

<file path=docProps/app.xml><?xml version="1.0" encoding="utf-8"?>
<Properties xmlns="http://schemas.openxmlformats.org/officeDocument/2006/extended-properties" xmlns:vt="http://schemas.openxmlformats.org/officeDocument/2006/docPropsVTypes">
  <TotalTime>9814</TotalTime>
  <Words>6174</Words>
  <Application>Microsoft Macintosh PowerPoint</Application>
  <PresentationFormat>Widescreen</PresentationFormat>
  <Paragraphs>471</Paragraphs>
  <Slides>45</Slides>
  <Notes>38</Notes>
  <HiddenSlides>3</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45</vt:i4>
      </vt:variant>
    </vt:vector>
  </HeadingPairs>
  <TitlesOfParts>
    <vt:vector size="56" baseType="lpstr">
      <vt:lpstr>Agency FB</vt:lpstr>
      <vt:lpstr>Aptos</vt:lpstr>
      <vt:lpstr>Arial</vt:lpstr>
      <vt:lpstr>Calibri</vt:lpstr>
      <vt:lpstr>Courier New</vt:lpstr>
      <vt:lpstr>Garamond</vt:lpstr>
      <vt:lpstr>Helvetica</vt:lpstr>
      <vt:lpstr>Helvetica Neue</vt:lpstr>
      <vt:lpstr>Helvetica Neue Condensed</vt:lpstr>
      <vt:lpstr>Wingdings</vt:lpstr>
      <vt:lpstr>Office Theme</vt:lpstr>
      <vt:lpstr>PowerPoint Presentation</vt:lpstr>
      <vt:lpstr> </vt:lpstr>
      <vt:lpstr>PowerPoint Presentation</vt:lpstr>
      <vt:lpstr>This Module’s Agenda:</vt:lpstr>
      <vt:lpstr>Research and Professional Ethics</vt:lpstr>
      <vt:lpstr>Research and Professional Ethics</vt:lpstr>
      <vt:lpstr>Research and Professional Ethics:</vt:lpstr>
      <vt:lpstr>Research and Professional Ethics:</vt:lpstr>
      <vt:lpstr>Research and Professional Ethics:</vt:lpstr>
      <vt:lpstr>Research and Professional Ethics:</vt:lpstr>
      <vt:lpstr>Research and Professional Ethics:</vt:lpstr>
      <vt:lpstr>Research and Professional Ethics:</vt:lpstr>
      <vt:lpstr>Research and Professional Ethics:</vt:lpstr>
      <vt:lpstr>Research and Professional Ethics:</vt:lpstr>
      <vt:lpstr>Research and Professional Ethics:</vt:lpstr>
      <vt:lpstr>Research and Professional Ethics:</vt:lpstr>
      <vt:lpstr>Research and Professional Ethics:</vt:lpstr>
      <vt:lpstr>Research and Professional Ethics:</vt:lpstr>
      <vt:lpstr>Research and Professional Ethics:</vt:lpstr>
      <vt:lpstr>Research and Professional Ethics:</vt:lpstr>
      <vt:lpstr>The APA Ethics Code</vt:lpstr>
      <vt:lpstr>The APA Ethics Code:</vt:lpstr>
      <vt:lpstr>The APA Ethics Code:</vt:lpstr>
      <vt:lpstr>The APA Ethics Code:</vt:lpstr>
      <vt:lpstr>The APA Ethics Code:</vt:lpstr>
      <vt:lpstr>The APA Ethics Code:</vt:lpstr>
      <vt:lpstr>The APA Ethics Code:</vt:lpstr>
      <vt:lpstr>Ethical Analysis of  PCL-R Assessments</vt:lpstr>
      <vt:lpstr>Ethical Analysis of PCL-R Assessments:</vt:lpstr>
      <vt:lpstr>Ethical Analysis of PCL-R Assessments:</vt:lpstr>
      <vt:lpstr>Ethical Analysis of PCL-R Assessments:</vt:lpstr>
      <vt:lpstr>Ethical Analysis of PCL-R Assessments:</vt:lpstr>
      <vt:lpstr>Ethical Analysis of PCL-R Assessments:</vt:lpstr>
      <vt:lpstr>Ethical Analysis of PCL-R Assessments:</vt:lpstr>
      <vt:lpstr>Ethical Analysis of PCL-R Assessments:</vt:lpstr>
      <vt:lpstr>Ethical Analysis of PCL-R Assessments:</vt:lpstr>
      <vt:lpstr>Ethical Analysis of PCL-R Assessments:</vt:lpstr>
      <vt:lpstr>Objections</vt:lpstr>
      <vt:lpstr>Potential Objections:</vt:lpstr>
      <vt:lpstr>Potential Objections:</vt:lpstr>
      <vt:lpstr>Potential Objections:</vt:lpstr>
      <vt:lpstr>Potential Objections:</vt:lpstr>
      <vt:lpstr>Potential Objections:</vt:lpstr>
      <vt:lpstr>Critical Reflections</vt:lpstr>
      <vt:lpstr>Critical Reflections: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Rasmus Larsen</dc:creator>
  <cp:lastModifiedBy>Rasmus Larsen</cp:lastModifiedBy>
  <cp:revision>8</cp:revision>
  <dcterms:created xsi:type="dcterms:W3CDTF">2021-01-05T16:07:37Z</dcterms:created>
  <dcterms:modified xsi:type="dcterms:W3CDTF">2025-12-10T06:17:53Z</dcterms:modified>
</cp:coreProperties>
</file>