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969" r:id="rId2"/>
    <p:sldId id="1342" r:id="rId3"/>
    <p:sldId id="1343" r:id="rId4"/>
    <p:sldId id="1344" r:id="rId5"/>
    <p:sldId id="1345" r:id="rId6"/>
    <p:sldId id="1346" r:id="rId7"/>
    <p:sldId id="994" r:id="rId8"/>
    <p:sldId id="261" r:id="rId9"/>
    <p:sldId id="271" r:id="rId10"/>
    <p:sldId id="1316" r:id="rId11"/>
    <p:sldId id="1382" r:id="rId12"/>
    <p:sldId id="1368" r:id="rId13"/>
    <p:sldId id="1369" r:id="rId14"/>
    <p:sldId id="1370" r:id="rId15"/>
    <p:sldId id="1371" r:id="rId16"/>
    <p:sldId id="1374" r:id="rId17"/>
    <p:sldId id="1328" r:id="rId18"/>
    <p:sldId id="1372" r:id="rId19"/>
    <p:sldId id="1383" r:id="rId20"/>
    <p:sldId id="1375" r:id="rId21"/>
    <p:sldId id="1327" r:id="rId22"/>
    <p:sldId id="1331" r:id="rId23"/>
    <p:sldId id="1373" r:id="rId24"/>
    <p:sldId id="1285" r:id="rId25"/>
    <p:sldId id="1332" r:id="rId26"/>
    <p:sldId id="1376" r:id="rId27"/>
    <p:sldId id="1377" r:id="rId28"/>
    <p:sldId id="1384" r:id="rId29"/>
    <p:sldId id="1378" r:id="rId30"/>
    <p:sldId id="1379" r:id="rId31"/>
    <p:sldId id="1380" r:id="rId32"/>
    <p:sldId id="1381" r:id="rId33"/>
    <p:sldId id="1261" r:id="rId34"/>
    <p:sldId id="1364" r:id="rId35"/>
    <p:sldId id="1385" r:id="rId36"/>
    <p:sldId id="1386" r:id="rId37"/>
    <p:sldId id="1389" r:id="rId38"/>
    <p:sldId id="1387" r:id="rId39"/>
    <p:sldId id="1390" r:id="rId40"/>
    <p:sldId id="1392" r:id="rId41"/>
    <p:sldId id="1391" r:id="rId42"/>
    <p:sldId id="1388" r:id="rId43"/>
    <p:sldId id="1393" r:id="rId44"/>
    <p:sldId id="1394" r:id="rId45"/>
    <p:sldId id="1262" r:id="rId46"/>
    <p:sldId id="134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2400"/>
    <a:srgbClr val="FFCAAE"/>
    <a:srgbClr val="61A2A7"/>
    <a:srgbClr val="CC0FFF"/>
    <a:srgbClr val="F0E900"/>
    <a:srgbClr val="E6E4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526A12-704D-F14B-A59F-A6E8695F8A76}" v="2" dt="2025-12-10T06:06:17.5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1"/>
    <p:restoredTop sz="83265"/>
  </p:normalViewPr>
  <p:slideViewPr>
    <p:cSldViewPr snapToGrid="0">
      <p:cViewPr varScale="1">
        <p:scale>
          <a:sx n="105" d="100"/>
          <a:sy n="105" d="100"/>
        </p:scale>
        <p:origin x="1544" y="20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smus Larsen" userId="c0130b07-28a8-4bcd-bd98-8750e35db048" providerId="ADAL" clId="{3C28B4B6-BF91-5100-B6B8-8D53CB6C04C2}"/>
    <pc:docChg chg="custSel delSld modSld">
      <pc:chgData name="Rasmus Larsen" userId="c0130b07-28a8-4bcd-bd98-8750e35db048" providerId="ADAL" clId="{3C28B4B6-BF91-5100-B6B8-8D53CB6C04C2}" dt="2025-12-10T06:08:13.517" v="31" actId="2696"/>
      <pc:docMkLst>
        <pc:docMk/>
      </pc:docMkLst>
      <pc:sldChg chg="delSp mod">
        <pc:chgData name="Rasmus Larsen" userId="c0130b07-28a8-4bcd-bd98-8750e35db048" providerId="ADAL" clId="{3C28B4B6-BF91-5100-B6B8-8D53CB6C04C2}" dt="2025-12-10T06:06:08.108" v="21" actId="478"/>
        <pc:sldMkLst>
          <pc:docMk/>
          <pc:sldMk cId="818426910" sldId="969"/>
        </pc:sldMkLst>
        <pc:spChg chg="del">
          <ac:chgData name="Rasmus Larsen" userId="c0130b07-28a8-4bcd-bd98-8750e35db048" providerId="ADAL" clId="{3C28B4B6-BF91-5100-B6B8-8D53CB6C04C2}" dt="2025-12-10T06:06:07.203" v="20" actId="478"/>
          <ac:spMkLst>
            <pc:docMk/>
            <pc:sldMk cId="818426910" sldId="969"/>
            <ac:spMk id="11" creationId="{596C543E-A43B-B641-8720-92363A05AC4C}"/>
          </ac:spMkLst>
        </pc:spChg>
        <pc:picChg chg="del">
          <ac:chgData name="Rasmus Larsen" userId="c0130b07-28a8-4bcd-bd98-8750e35db048" providerId="ADAL" clId="{3C28B4B6-BF91-5100-B6B8-8D53CB6C04C2}" dt="2025-12-10T06:06:08.108" v="21" actId="478"/>
          <ac:picMkLst>
            <pc:docMk/>
            <pc:sldMk cId="818426910" sldId="969"/>
            <ac:picMk id="15" creationId="{7CC4EA0D-B243-E320-EE08-491D870B5F64}"/>
          </ac:picMkLst>
        </pc:picChg>
        <pc:picChg chg="del">
          <ac:chgData name="Rasmus Larsen" userId="c0130b07-28a8-4bcd-bd98-8750e35db048" providerId="ADAL" clId="{3C28B4B6-BF91-5100-B6B8-8D53CB6C04C2}" dt="2025-12-10T06:06:04.811" v="19" actId="478"/>
          <ac:picMkLst>
            <pc:docMk/>
            <pc:sldMk cId="818426910" sldId="969"/>
            <ac:picMk id="20" creationId="{D1F52A1C-E2F6-D870-E10C-C9E0C6F4C44D}"/>
          </ac:picMkLst>
        </pc:picChg>
      </pc:sldChg>
      <pc:sldChg chg="addSp modSp mod">
        <pc:chgData name="Rasmus Larsen" userId="c0130b07-28a8-4bcd-bd98-8750e35db048" providerId="ADAL" clId="{3C28B4B6-BF91-5100-B6B8-8D53CB6C04C2}" dt="2025-12-10T06:06:20.400" v="30" actId="1035"/>
        <pc:sldMkLst>
          <pc:docMk/>
          <pc:sldMk cId="1552489491" sldId="994"/>
        </pc:sldMkLst>
        <pc:spChg chg="add mod">
          <ac:chgData name="Rasmus Larsen" userId="c0130b07-28a8-4bcd-bd98-8750e35db048" providerId="ADAL" clId="{3C28B4B6-BF91-5100-B6B8-8D53CB6C04C2}" dt="2025-12-10T06:06:17.505" v="22"/>
          <ac:spMkLst>
            <pc:docMk/>
            <pc:sldMk cId="1552489491" sldId="994"/>
            <ac:spMk id="4" creationId="{E871DB30-95D2-F2F4-B1D7-1DBBDB247C7C}"/>
          </ac:spMkLst>
        </pc:spChg>
        <pc:picChg chg="mod">
          <ac:chgData name="Rasmus Larsen" userId="c0130b07-28a8-4bcd-bd98-8750e35db048" providerId="ADAL" clId="{3C28B4B6-BF91-5100-B6B8-8D53CB6C04C2}" dt="2025-12-10T06:06:20.400" v="30" actId="1035"/>
          <ac:picMkLst>
            <pc:docMk/>
            <pc:sldMk cId="1552489491" sldId="994"/>
            <ac:picMk id="10" creationId="{0A7791C6-FB5B-BB6A-3CB3-1DAF3C555976}"/>
          </ac:picMkLst>
        </pc:picChg>
      </pc:sldChg>
      <pc:sldChg chg="del">
        <pc:chgData name="Rasmus Larsen" userId="c0130b07-28a8-4bcd-bd98-8750e35db048" providerId="ADAL" clId="{3C28B4B6-BF91-5100-B6B8-8D53CB6C04C2}" dt="2025-12-10T06:08:13.517" v="31" actId="2696"/>
        <pc:sldMkLst>
          <pc:docMk/>
          <pc:sldMk cId="3540358626" sldId="1227"/>
        </pc:sldMkLst>
      </pc:sldChg>
      <pc:sldChg chg="modSp">
        <pc:chgData name="Rasmus Larsen" userId="c0130b07-28a8-4bcd-bd98-8750e35db048" providerId="ADAL" clId="{3C28B4B6-BF91-5100-B6B8-8D53CB6C04C2}" dt="2025-10-08T22:11:36.646" v="18" actId="20577"/>
        <pc:sldMkLst>
          <pc:docMk/>
          <pc:sldMk cId="996114804" sldId="1394"/>
        </pc:sldMkLst>
      </pc:sldChg>
    </pc:docChg>
  </pc:docChgLst>
  <pc:docChgLst>
    <pc:chgData name="Rasmus Larsen" userId="c0130b07-28a8-4bcd-bd98-8750e35db048" providerId="ADAL" clId="{99A20618-8486-5080-8D15-B9D8817CCB14}"/>
    <pc:docChg chg="undo custSel addSld delSld modSld sldOrd">
      <pc:chgData name="Rasmus Larsen" userId="c0130b07-28a8-4bcd-bd98-8750e35db048" providerId="ADAL" clId="{99A20618-8486-5080-8D15-B9D8817CCB14}" dt="2025-10-08T12:46:35.088" v="7060" actId="207"/>
      <pc:docMkLst>
        <pc:docMk/>
      </pc:docMkLst>
      <pc:sldChg chg="addSp delSp modSp del mod">
        <pc:chgData name="Rasmus Larsen" userId="c0130b07-28a8-4bcd-bd98-8750e35db048" providerId="ADAL" clId="{99A20618-8486-5080-8D15-B9D8817CCB14}" dt="2025-10-07T19:04:18.291" v="6" actId="2696"/>
        <pc:sldMkLst>
          <pc:docMk/>
          <pc:sldMk cId="4064721451" sldId="1243"/>
        </pc:sldMkLst>
      </pc:sldChg>
      <pc:sldChg chg="del">
        <pc:chgData name="Rasmus Larsen" userId="c0130b07-28a8-4bcd-bd98-8750e35db048" providerId="ADAL" clId="{99A20618-8486-5080-8D15-B9D8817CCB14}" dt="2025-10-07T22:12:56.559" v="4296" actId="2696"/>
        <pc:sldMkLst>
          <pc:docMk/>
          <pc:sldMk cId="2691856733" sldId="1311"/>
        </pc:sldMkLst>
      </pc:sldChg>
      <pc:sldChg chg="modSp mod modNotesTx">
        <pc:chgData name="Rasmus Larsen" userId="c0130b07-28a8-4bcd-bd98-8750e35db048" providerId="ADAL" clId="{99A20618-8486-5080-8D15-B9D8817CCB14}" dt="2025-10-08T11:53:14.464" v="5395" actId="20577"/>
        <pc:sldMkLst>
          <pc:docMk/>
          <pc:sldMk cId="310462230" sldId="1328"/>
        </pc:sldMkLst>
      </pc:sldChg>
      <pc:sldChg chg="addSp modSp mod">
        <pc:chgData name="Rasmus Larsen" userId="c0130b07-28a8-4bcd-bd98-8750e35db048" providerId="ADAL" clId="{99A20618-8486-5080-8D15-B9D8817CCB14}" dt="2025-10-08T12:08:19.438" v="5988" actId="20577"/>
        <pc:sldMkLst>
          <pc:docMk/>
          <pc:sldMk cId="2666644301" sldId="1331"/>
        </pc:sldMkLst>
      </pc:sldChg>
      <pc:sldChg chg="addSp delSp modSp mod">
        <pc:chgData name="Rasmus Larsen" userId="c0130b07-28a8-4bcd-bd98-8750e35db048" providerId="ADAL" clId="{99A20618-8486-5080-8D15-B9D8817CCB14}" dt="2025-10-08T12:11:46.601" v="6033" actId="20577"/>
        <pc:sldMkLst>
          <pc:docMk/>
          <pc:sldMk cId="1276216089" sldId="1332"/>
        </pc:sldMkLst>
      </pc:sldChg>
      <pc:sldChg chg="addSp delSp modSp mod modAnim modShow">
        <pc:chgData name="Rasmus Larsen" userId="c0130b07-28a8-4bcd-bd98-8750e35db048" providerId="ADAL" clId="{99A20618-8486-5080-8D15-B9D8817CCB14}" dt="2025-10-08T11:31:00.456" v="4776" actId="207"/>
        <pc:sldMkLst>
          <pc:docMk/>
          <pc:sldMk cId="4249557939" sldId="1342"/>
        </pc:sldMkLst>
      </pc:sldChg>
      <pc:sldChg chg="addSp delSp modSp mod modAnim modNotesTx">
        <pc:chgData name="Rasmus Larsen" userId="c0130b07-28a8-4bcd-bd98-8750e35db048" providerId="ADAL" clId="{99A20618-8486-5080-8D15-B9D8817CCB14}" dt="2025-10-07T22:23:57.934" v="4461"/>
        <pc:sldMkLst>
          <pc:docMk/>
          <pc:sldMk cId="2446047233" sldId="1347"/>
        </pc:sldMkLst>
      </pc:sldChg>
      <pc:sldChg chg="delSp modSp mod modNotesTx">
        <pc:chgData name="Rasmus Larsen" userId="c0130b07-28a8-4bcd-bd98-8750e35db048" providerId="ADAL" clId="{99A20618-8486-5080-8D15-B9D8817CCB14}" dt="2025-10-08T12:30:10.289" v="6587" actId="113"/>
        <pc:sldMkLst>
          <pc:docMk/>
          <pc:sldMk cId="2581489684" sldId="1364"/>
        </pc:sldMkLst>
      </pc:sldChg>
      <pc:sldChg chg="del">
        <pc:chgData name="Rasmus Larsen" userId="c0130b07-28a8-4bcd-bd98-8750e35db048" providerId="ADAL" clId="{99A20618-8486-5080-8D15-B9D8817CCB14}" dt="2025-10-07T20:39:46.257" v="2143" actId="2696"/>
        <pc:sldMkLst>
          <pc:docMk/>
          <pc:sldMk cId="136854045" sldId="1367"/>
        </pc:sldMkLst>
      </pc:sldChg>
      <pc:sldChg chg="addSp modSp mod">
        <pc:chgData name="Rasmus Larsen" userId="c0130b07-28a8-4bcd-bd98-8750e35db048" providerId="ADAL" clId="{99A20618-8486-5080-8D15-B9D8817CCB14}" dt="2025-10-08T11:36:32.108" v="4868" actId="403"/>
        <pc:sldMkLst>
          <pc:docMk/>
          <pc:sldMk cId="314884726" sldId="1368"/>
        </pc:sldMkLst>
      </pc:sldChg>
      <pc:sldChg chg="modSp mod modAnim modNotesTx">
        <pc:chgData name="Rasmus Larsen" userId="c0130b07-28a8-4bcd-bd98-8750e35db048" providerId="ADAL" clId="{99A20618-8486-5080-8D15-B9D8817CCB14}" dt="2025-10-08T11:41:10.178" v="5115" actId="207"/>
        <pc:sldMkLst>
          <pc:docMk/>
          <pc:sldMk cId="778320416" sldId="1369"/>
        </pc:sldMkLst>
      </pc:sldChg>
      <pc:sldChg chg="addSp delSp modSp mod">
        <pc:chgData name="Rasmus Larsen" userId="c0130b07-28a8-4bcd-bd98-8750e35db048" providerId="ADAL" clId="{99A20618-8486-5080-8D15-B9D8817CCB14}" dt="2025-10-08T11:47:02.005" v="5206" actId="688"/>
        <pc:sldMkLst>
          <pc:docMk/>
          <pc:sldMk cId="1781204944" sldId="1371"/>
        </pc:sldMkLst>
      </pc:sldChg>
      <pc:sldChg chg="addSp modSp mod modNotesTx">
        <pc:chgData name="Rasmus Larsen" userId="c0130b07-28a8-4bcd-bd98-8750e35db048" providerId="ADAL" clId="{99A20618-8486-5080-8D15-B9D8817CCB14}" dt="2025-10-08T11:56:48.664" v="5578" actId="20577"/>
        <pc:sldMkLst>
          <pc:docMk/>
          <pc:sldMk cId="338678339" sldId="1372"/>
        </pc:sldMkLst>
      </pc:sldChg>
      <pc:sldChg chg="addSp modSp mod modAnim">
        <pc:chgData name="Rasmus Larsen" userId="c0130b07-28a8-4bcd-bd98-8750e35db048" providerId="ADAL" clId="{99A20618-8486-5080-8D15-B9D8817CCB14}" dt="2025-10-08T12:10:06.088" v="6024"/>
        <pc:sldMkLst>
          <pc:docMk/>
          <pc:sldMk cId="3342695796" sldId="1373"/>
        </pc:sldMkLst>
      </pc:sldChg>
      <pc:sldChg chg="addSp delSp modSp mod">
        <pc:chgData name="Rasmus Larsen" userId="c0130b07-28a8-4bcd-bd98-8750e35db048" providerId="ADAL" clId="{99A20618-8486-5080-8D15-B9D8817CCB14}" dt="2025-10-08T11:51:52.964" v="5386" actId="20577"/>
        <pc:sldMkLst>
          <pc:docMk/>
          <pc:sldMk cId="117837164" sldId="1374"/>
        </pc:sldMkLst>
      </pc:sldChg>
      <pc:sldChg chg="addSp modSp mod modNotesTx">
        <pc:chgData name="Rasmus Larsen" userId="c0130b07-28a8-4bcd-bd98-8750e35db048" providerId="ADAL" clId="{99A20618-8486-5080-8D15-B9D8817CCB14}" dt="2025-10-08T12:06:13.856" v="5915" actId="20577"/>
        <pc:sldMkLst>
          <pc:docMk/>
          <pc:sldMk cId="1942629557" sldId="1375"/>
        </pc:sldMkLst>
      </pc:sldChg>
      <pc:sldChg chg="modAnim">
        <pc:chgData name="Rasmus Larsen" userId="c0130b07-28a8-4bcd-bd98-8750e35db048" providerId="ADAL" clId="{99A20618-8486-5080-8D15-B9D8817CCB14}" dt="2025-10-08T12:13:31.255" v="6048"/>
        <pc:sldMkLst>
          <pc:docMk/>
          <pc:sldMk cId="2470194978" sldId="1376"/>
        </pc:sldMkLst>
      </pc:sldChg>
      <pc:sldChg chg="addSp delSp modSp mod modNotesTx">
        <pc:chgData name="Rasmus Larsen" userId="c0130b07-28a8-4bcd-bd98-8750e35db048" providerId="ADAL" clId="{99A20618-8486-5080-8D15-B9D8817CCB14}" dt="2025-10-08T12:18:37.481" v="6347" actId="14861"/>
        <pc:sldMkLst>
          <pc:docMk/>
          <pc:sldMk cId="3251036938" sldId="1377"/>
        </pc:sldMkLst>
      </pc:sldChg>
      <pc:sldChg chg="addSp modSp mod modTransition modNotesTx">
        <pc:chgData name="Rasmus Larsen" userId="c0130b07-28a8-4bcd-bd98-8750e35db048" providerId="ADAL" clId="{99A20618-8486-5080-8D15-B9D8817CCB14}" dt="2025-10-08T12:19:51.745" v="6361" actId="1038"/>
        <pc:sldMkLst>
          <pc:docMk/>
          <pc:sldMk cId="1903815118" sldId="1378"/>
        </pc:sldMkLst>
      </pc:sldChg>
      <pc:sldChg chg="modNotesTx">
        <pc:chgData name="Rasmus Larsen" userId="c0130b07-28a8-4bcd-bd98-8750e35db048" providerId="ADAL" clId="{99A20618-8486-5080-8D15-B9D8817CCB14}" dt="2025-10-07T20:37:36.488" v="2103" actId="20577"/>
        <pc:sldMkLst>
          <pc:docMk/>
          <pc:sldMk cId="3745631879" sldId="1379"/>
        </pc:sldMkLst>
      </pc:sldChg>
      <pc:sldChg chg="addSp modSp mod modAnim modNotesTx">
        <pc:chgData name="Rasmus Larsen" userId="c0130b07-28a8-4bcd-bd98-8750e35db048" providerId="ADAL" clId="{99A20618-8486-5080-8D15-B9D8817CCB14}" dt="2025-10-08T12:23:27.071" v="6371" actId="207"/>
        <pc:sldMkLst>
          <pc:docMk/>
          <pc:sldMk cId="3629098383" sldId="1380"/>
        </pc:sldMkLst>
      </pc:sldChg>
      <pc:sldChg chg="modSp mod modTransition modAnim modNotesTx">
        <pc:chgData name="Rasmus Larsen" userId="c0130b07-28a8-4bcd-bd98-8750e35db048" providerId="ADAL" clId="{99A20618-8486-5080-8D15-B9D8817CCB14}" dt="2025-10-08T12:24:43.751" v="6376"/>
        <pc:sldMkLst>
          <pc:docMk/>
          <pc:sldMk cId="3445893215" sldId="1381"/>
        </pc:sldMkLst>
      </pc:sldChg>
      <pc:sldChg chg="addSp delSp modSp add mod modNotesTx">
        <pc:chgData name="Rasmus Larsen" userId="c0130b07-28a8-4bcd-bd98-8750e35db048" providerId="ADAL" clId="{99A20618-8486-5080-8D15-B9D8817CCB14}" dt="2025-10-08T11:36:03.235" v="4867" actId="403"/>
        <pc:sldMkLst>
          <pc:docMk/>
          <pc:sldMk cId="4194536959" sldId="1382"/>
        </pc:sldMkLst>
      </pc:sldChg>
      <pc:sldChg chg="addSp delSp modSp add del mod">
        <pc:chgData name="Rasmus Larsen" userId="c0130b07-28a8-4bcd-bd98-8750e35db048" providerId="ADAL" clId="{99A20618-8486-5080-8D15-B9D8817CCB14}" dt="2025-10-07T19:08:37.389" v="233" actId="2696"/>
        <pc:sldMkLst>
          <pc:docMk/>
          <pc:sldMk cId="512995342" sldId="1383"/>
        </pc:sldMkLst>
      </pc:sldChg>
      <pc:sldChg chg="addSp delSp modSp add mod modAnim modNotesTx">
        <pc:chgData name="Rasmus Larsen" userId="c0130b07-28a8-4bcd-bd98-8750e35db048" providerId="ADAL" clId="{99A20618-8486-5080-8D15-B9D8817CCB14}" dt="2025-10-08T12:01:06.008" v="5584" actId="478"/>
        <pc:sldMkLst>
          <pc:docMk/>
          <pc:sldMk cId="4029041260" sldId="1383"/>
        </pc:sldMkLst>
      </pc:sldChg>
      <pc:sldChg chg="addSp delSp modSp add mod modAnim">
        <pc:chgData name="Rasmus Larsen" userId="c0130b07-28a8-4bcd-bd98-8750e35db048" providerId="ADAL" clId="{99A20618-8486-5080-8D15-B9D8817CCB14}" dt="2025-10-08T12:19:46.411" v="6359" actId="1038"/>
        <pc:sldMkLst>
          <pc:docMk/>
          <pc:sldMk cId="217553762" sldId="1384"/>
        </pc:sldMkLst>
      </pc:sldChg>
      <pc:sldChg chg="addSp delSp modSp add del mod">
        <pc:chgData name="Rasmus Larsen" userId="c0130b07-28a8-4bcd-bd98-8750e35db048" providerId="ADAL" clId="{99A20618-8486-5080-8D15-B9D8817CCB14}" dt="2025-10-07T20:21:12.728" v="1971" actId="2696"/>
        <pc:sldMkLst>
          <pc:docMk/>
          <pc:sldMk cId="2696124654" sldId="1384"/>
        </pc:sldMkLst>
      </pc:sldChg>
      <pc:sldChg chg="addSp modSp add mod modAnim">
        <pc:chgData name="Rasmus Larsen" userId="c0130b07-28a8-4bcd-bd98-8750e35db048" providerId="ADAL" clId="{99A20618-8486-5080-8D15-B9D8817CCB14}" dt="2025-10-08T12:30:53.502" v="6590"/>
        <pc:sldMkLst>
          <pc:docMk/>
          <pc:sldMk cId="3263970999" sldId="1385"/>
        </pc:sldMkLst>
      </pc:sldChg>
      <pc:sldChg chg="addSp delSp modSp add mod">
        <pc:chgData name="Rasmus Larsen" userId="c0130b07-28a8-4bcd-bd98-8750e35db048" providerId="ADAL" clId="{99A20618-8486-5080-8D15-B9D8817CCB14}" dt="2025-10-08T12:31:49.864" v="6642" actId="1035"/>
        <pc:sldMkLst>
          <pc:docMk/>
          <pc:sldMk cId="975813158" sldId="1386"/>
        </pc:sldMkLst>
      </pc:sldChg>
      <pc:sldChg chg="addSp delSp modSp add mod ord">
        <pc:chgData name="Rasmus Larsen" userId="c0130b07-28a8-4bcd-bd98-8750e35db048" providerId="ADAL" clId="{99A20618-8486-5080-8D15-B9D8817CCB14}" dt="2025-10-08T12:32:47.860" v="6676" actId="478"/>
        <pc:sldMkLst>
          <pc:docMk/>
          <pc:sldMk cId="2109969419" sldId="1387"/>
        </pc:sldMkLst>
      </pc:sldChg>
      <pc:sldChg chg="addSp modSp add mod">
        <pc:chgData name="Rasmus Larsen" userId="c0130b07-28a8-4bcd-bd98-8750e35db048" providerId="ADAL" clId="{99A20618-8486-5080-8D15-B9D8817CCB14}" dt="2025-10-08T12:42:15.794" v="6961" actId="20577"/>
        <pc:sldMkLst>
          <pc:docMk/>
          <pc:sldMk cId="1768463704" sldId="1388"/>
        </pc:sldMkLst>
      </pc:sldChg>
      <pc:sldChg chg="add del">
        <pc:chgData name="Rasmus Larsen" userId="c0130b07-28a8-4bcd-bd98-8750e35db048" providerId="ADAL" clId="{99A20618-8486-5080-8D15-B9D8817CCB14}" dt="2025-10-07T21:22:59.836" v="3431" actId="2890"/>
        <pc:sldMkLst>
          <pc:docMk/>
          <pc:sldMk cId="842180415" sldId="1389"/>
        </pc:sldMkLst>
      </pc:sldChg>
      <pc:sldChg chg="addSp delSp modSp add mod modTransition">
        <pc:chgData name="Rasmus Larsen" userId="c0130b07-28a8-4bcd-bd98-8750e35db048" providerId="ADAL" clId="{99A20618-8486-5080-8D15-B9D8817CCB14}" dt="2025-10-08T12:31:53.676" v="6643"/>
        <pc:sldMkLst>
          <pc:docMk/>
          <pc:sldMk cId="1529265666" sldId="1389"/>
        </pc:sldMkLst>
      </pc:sldChg>
      <pc:sldChg chg="delSp modSp add mod modNotesTx">
        <pc:chgData name="Rasmus Larsen" userId="c0130b07-28a8-4bcd-bd98-8750e35db048" providerId="ADAL" clId="{99A20618-8486-5080-8D15-B9D8817CCB14}" dt="2025-10-08T12:36:57.629" v="6905" actId="207"/>
        <pc:sldMkLst>
          <pc:docMk/>
          <pc:sldMk cId="2632899590" sldId="1390"/>
        </pc:sldMkLst>
      </pc:sldChg>
      <pc:sldChg chg="modSp add mod">
        <pc:chgData name="Rasmus Larsen" userId="c0130b07-28a8-4bcd-bd98-8750e35db048" providerId="ADAL" clId="{99A20618-8486-5080-8D15-B9D8817CCB14}" dt="2025-10-08T12:41:07.154" v="6927" actId="207"/>
        <pc:sldMkLst>
          <pc:docMk/>
          <pc:sldMk cId="2549847020" sldId="1391"/>
        </pc:sldMkLst>
      </pc:sldChg>
      <pc:sldChg chg="addSp delSp modSp add mod modAnim">
        <pc:chgData name="Rasmus Larsen" userId="c0130b07-28a8-4bcd-bd98-8750e35db048" providerId="ADAL" clId="{99A20618-8486-5080-8D15-B9D8817CCB14}" dt="2025-10-08T12:38:43.447" v="6912"/>
        <pc:sldMkLst>
          <pc:docMk/>
          <pc:sldMk cId="4269990539" sldId="1392"/>
        </pc:sldMkLst>
      </pc:sldChg>
      <pc:sldChg chg="addSp modSp add mod modAnim">
        <pc:chgData name="Rasmus Larsen" userId="c0130b07-28a8-4bcd-bd98-8750e35db048" providerId="ADAL" clId="{99A20618-8486-5080-8D15-B9D8817CCB14}" dt="2025-10-07T22:08:22.886" v="4216"/>
        <pc:sldMkLst>
          <pc:docMk/>
          <pc:sldMk cId="1730567124" sldId="1393"/>
        </pc:sldMkLst>
      </pc:sldChg>
      <pc:sldChg chg="modSp add mod ord modAnim">
        <pc:chgData name="Rasmus Larsen" userId="c0130b07-28a8-4bcd-bd98-8750e35db048" providerId="ADAL" clId="{99A20618-8486-5080-8D15-B9D8817CCB14}" dt="2025-10-08T12:46:35.088" v="7060" actId="207"/>
        <pc:sldMkLst>
          <pc:docMk/>
          <pc:sldMk cId="996114804" sldId="139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02FA42-EC40-E63C-22E2-8065A72B80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F9D23-1536-67EF-A54F-BFDD7EF787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291BFC-736D-8A48-965F-C318E1A15B91}" type="datetimeFigureOut">
              <a:rPr lang="en-US" smtClean="0"/>
              <a:t>12/10/25</a:t>
            </a:fld>
            <a:endParaRPr lang="en-US"/>
          </a:p>
        </p:txBody>
      </p:sp>
      <p:sp>
        <p:nvSpPr>
          <p:cNvPr id="4" name="Footer Placeholder 3">
            <a:extLst>
              <a:ext uri="{FF2B5EF4-FFF2-40B4-BE49-F238E27FC236}">
                <a16:creationId xmlns:a16="http://schemas.microsoft.com/office/drawing/2014/main" id="{4AE42139-CAB8-5BF9-152F-E050DC6651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C87778-155D-AB51-0D3D-FE47ADD243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69874F-D373-9845-BD8D-ED3A0FED7C3C}" type="slidenum">
              <a:rPr lang="en-US" smtClean="0"/>
              <a:t>‹#›</a:t>
            </a:fld>
            <a:endParaRPr lang="en-US"/>
          </a:p>
        </p:txBody>
      </p:sp>
    </p:spTree>
    <p:extLst>
      <p:ext uri="{BB962C8B-B14F-4D97-AF65-F5344CB8AC3E}">
        <p14:creationId xmlns:p14="http://schemas.microsoft.com/office/powerpoint/2010/main" val="195402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A670E-06BD-C940-A045-E448B0694A6C}" type="datetimeFigureOut">
              <a:rPr lang="en-US" smtClean="0"/>
              <a:t>12/10/25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19866-B1DB-CF4C-94ED-FA9DEEF940D7}" type="slidenum">
              <a:rPr lang="en-US" smtClean="0"/>
              <a:t>‹#›</a:t>
            </a:fld>
            <a:endParaRPr lang="en-US"/>
          </a:p>
        </p:txBody>
      </p:sp>
    </p:spTree>
    <p:extLst>
      <p:ext uri="{BB962C8B-B14F-4D97-AF65-F5344CB8AC3E}">
        <p14:creationId xmlns:p14="http://schemas.microsoft.com/office/powerpoint/2010/main" val="355178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a:t>
            </a:fld>
            <a:endParaRPr lang="en-US"/>
          </a:p>
        </p:txBody>
      </p:sp>
    </p:spTree>
    <p:extLst>
      <p:ext uri="{BB962C8B-B14F-4D97-AF65-F5344CB8AC3E}">
        <p14:creationId xmlns:p14="http://schemas.microsoft.com/office/powerpoint/2010/main" val="205715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A520F-F289-37CE-9C46-58E9F86FB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EB0E9-338C-607C-5AF0-B09ED81943A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C8FFB72-5499-2B48-9120-D2B05A406A99}"/>
              </a:ext>
            </a:extLst>
          </p:cNvPr>
          <p:cNvSpPr>
            <a:spLocks noGrp="1"/>
          </p:cNvSpPr>
          <p:nvPr>
            <p:ph type="body" idx="1"/>
          </p:nvPr>
        </p:nvSpPr>
        <p:spPr/>
        <p:txBody>
          <a:bodyPr/>
          <a:lstStyle/>
          <a:p>
            <a:r>
              <a:rPr lang="en-CA" dirty="0"/>
              <a:t>Magnetic Resonance Imaging (MRI) works by using strong magnetic fields and radio waves to create detailed pictures of the inside of the body — especially soft tissues like the brain or muscles.</a:t>
            </a:r>
          </a:p>
          <a:p>
            <a:r>
              <a:rPr lang="en-CA" dirty="0"/>
              <a:t>Here’s the basic idea in simple terms:</a:t>
            </a:r>
          </a:p>
          <a:p>
            <a:r>
              <a:rPr lang="en-CA" b="1" dirty="0"/>
              <a:t>Magnet alignment:</a:t>
            </a:r>
            <a:r>
              <a:rPr lang="en-CA" dirty="0"/>
              <a:t> Your body is mostly water, and water contains hydrogen atoms. Each hydrogen atom has a tiny magnetic property. When you lie inside the MRI scanner, a very strong magnet causes these hydrogen atoms to line up in the same direction — like tiny compass needles all pointing north.</a:t>
            </a:r>
          </a:p>
          <a:p>
            <a:r>
              <a:rPr lang="en-CA" b="1" dirty="0"/>
              <a:t>Radio signal:</a:t>
            </a:r>
            <a:r>
              <a:rPr lang="en-CA" dirty="0"/>
              <a:t> The machine then sends short bursts of radio waves toward your body. These waves knock the hydrogen atoms slightly out of alignment.</a:t>
            </a:r>
          </a:p>
          <a:p>
            <a:r>
              <a:rPr lang="en-CA" b="1" dirty="0"/>
              <a:t>Signal release:</a:t>
            </a:r>
            <a:r>
              <a:rPr lang="en-CA" dirty="0"/>
              <a:t> When the radio pulse stops, the hydrogen atoms “relax” back into alignment with the magnet. As they do, they release energy in the form of faint radio signals.</a:t>
            </a:r>
          </a:p>
          <a:p>
            <a:r>
              <a:rPr lang="en-CA" b="1" dirty="0"/>
              <a:t>Image formation:</a:t>
            </a:r>
            <a:r>
              <a:rPr lang="en-CA" dirty="0"/>
              <a:t> The scanner detects these returning signals, and a computer translates them into images. Because different tissues (like fat, muscle, or brain matter) cause the hydrogen atoms to relax at different speeds, each type of tissue gives a unique signal — creating the contrast we see in the final MRI image.</a:t>
            </a:r>
          </a:p>
          <a:p>
            <a:r>
              <a:rPr lang="en-CA" dirty="0"/>
              <a:t>In short: MRI works by listening to how the hydrogen atoms in your body respond to magnetic and radio energy, then using that information to build a detailed map of your internal structure.</a:t>
            </a:r>
          </a:p>
          <a:p>
            <a:endParaRPr lang="en-CA" dirty="0"/>
          </a:p>
        </p:txBody>
      </p:sp>
      <p:sp>
        <p:nvSpPr>
          <p:cNvPr id="4" name="Slide Number Placeholder 3">
            <a:extLst>
              <a:ext uri="{FF2B5EF4-FFF2-40B4-BE49-F238E27FC236}">
                <a16:creationId xmlns:a16="http://schemas.microsoft.com/office/drawing/2014/main" id="{6740EAF6-826B-FD79-292D-BB9748D8A1E6}"/>
              </a:ext>
            </a:extLst>
          </p:cNvPr>
          <p:cNvSpPr>
            <a:spLocks noGrp="1"/>
          </p:cNvSpPr>
          <p:nvPr>
            <p:ph type="sldNum" sz="quarter" idx="5"/>
          </p:nvPr>
        </p:nvSpPr>
        <p:spPr/>
        <p:txBody>
          <a:bodyPr/>
          <a:lstStyle/>
          <a:p>
            <a:fld id="{65D19866-B1DB-CF4C-94ED-FA9DEEF940D7}" type="slidenum">
              <a:rPr lang="en-US" smtClean="0"/>
              <a:t>27</a:t>
            </a:fld>
            <a:endParaRPr lang="en-US"/>
          </a:p>
        </p:txBody>
      </p:sp>
    </p:spTree>
    <p:extLst>
      <p:ext uri="{BB962C8B-B14F-4D97-AF65-F5344CB8AC3E}">
        <p14:creationId xmlns:p14="http://schemas.microsoft.com/office/powerpoint/2010/main" val="4262300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55278-3C20-E022-AF75-DA5C3CD99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9AB19-C14D-A21C-770C-2DE117BFE38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0A7E097-9DB7-818C-0747-4D6107C3FB4D}"/>
              </a:ext>
            </a:extLst>
          </p:cNvPr>
          <p:cNvSpPr>
            <a:spLocks noGrp="1"/>
          </p:cNvSpPr>
          <p:nvPr>
            <p:ph type="body" idx="1"/>
          </p:nvPr>
        </p:nvSpPr>
        <p:spPr/>
        <p:txBody>
          <a:bodyPr/>
          <a:lstStyle/>
          <a:p>
            <a:r>
              <a:rPr lang="en-CA" b="1" dirty="0"/>
              <a:t>From 2D Pixels to Standardized 3D Brain Maps</a:t>
            </a:r>
          </a:p>
          <a:p>
            <a:endParaRPr lang="en-CA" b="1" dirty="0"/>
          </a:p>
          <a:p>
            <a:r>
              <a:rPr lang="en-CA" b="1" dirty="0"/>
              <a:t>Raw Signal Acquisition</a:t>
            </a:r>
            <a:endParaRPr lang="en-CA" dirty="0"/>
          </a:p>
          <a:p>
            <a:pPr lvl="1"/>
            <a:r>
              <a:rPr lang="en-CA" dirty="0"/>
              <a:t>MRI measures </a:t>
            </a:r>
            <a:r>
              <a:rPr lang="en-CA" b="1" dirty="0"/>
              <a:t>radiofrequency signals</a:t>
            </a:r>
            <a:r>
              <a:rPr lang="en-CA" dirty="0"/>
              <a:t> from hydrogen atoms.</a:t>
            </a:r>
          </a:p>
          <a:p>
            <a:pPr lvl="1"/>
            <a:r>
              <a:rPr lang="en-CA" dirty="0"/>
              <a:t>Signals are encoded by </a:t>
            </a:r>
            <a:r>
              <a:rPr lang="en-CA" b="1" dirty="0"/>
              <a:t>magnetic gradients</a:t>
            </a:r>
            <a:r>
              <a:rPr lang="en-CA" dirty="0"/>
              <a:t> and stored in </a:t>
            </a:r>
            <a:r>
              <a:rPr lang="en-CA" b="1" dirty="0"/>
              <a:t>k-space</a:t>
            </a:r>
            <a:r>
              <a:rPr lang="en-CA" dirty="0"/>
              <a:t> (frequency domain).</a:t>
            </a:r>
          </a:p>
          <a:p>
            <a:r>
              <a:rPr lang="en-CA" b="1" dirty="0"/>
              <a:t>Reconstruction into 2D Slices</a:t>
            </a:r>
            <a:endParaRPr lang="en-CA" dirty="0"/>
          </a:p>
          <a:p>
            <a:pPr lvl="1"/>
            <a:r>
              <a:rPr lang="en-CA" dirty="0"/>
              <a:t>A </a:t>
            </a:r>
            <a:r>
              <a:rPr lang="en-CA" b="1" dirty="0"/>
              <a:t>Fourier transform</a:t>
            </a:r>
            <a:r>
              <a:rPr lang="en-CA" dirty="0"/>
              <a:t> converts k-space data into a 2D image.</a:t>
            </a:r>
          </a:p>
          <a:p>
            <a:pPr lvl="1"/>
            <a:r>
              <a:rPr lang="en-CA" dirty="0"/>
              <a:t>Each pixel corresponds to tissue signal intensity in that slice.</a:t>
            </a:r>
          </a:p>
          <a:p>
            <a:r>
              <a:rPr lang="en-CA" b="1" dirty="0"/>
              <a:t>Stacking into 3D Voxels</a:t>
            </a:r>
            <a:endParaRPr lang="en-CA" dirty="0"/>
          </a:p>
          <a:p>
            <a:pPr lvl="1"/>
            <a:r>
              <a:rPr lang="en-CA" dirty="0"/>
              <a:t>Multiple slices are acquired sequentially.</a:t>
            </a:r>
          </a:p>
          <a:p>
            <a:pPr lvl="1"/>
            <a:r>
              <a:rPr lang="en-CA" dirty="0"/>
              <a:t>Stacking slices creates a </a:t>
            </a:r>
            <a:r>
              <a:rPr lang="en-CA" b="1" dirty="0"/>
              <a:t>3D volume</a:t>
            </a:r>
            <a:r>
              <a:rPr lang="en-CA" dirty="0"/>
              <a:t> where each voxel represents the averaged signal from a small tissue volume.</a:t>
            </a:r>
          </a:p>
          <a:p>
            <a:r>
              <a:rPr lang="en-CA" b="1" dirty="0"/>
              <a:t>Spatial Normalization</a:t>
            </a:r>
            <a:endParaRPr lang="en-CA" dirty="0"/>
          </a:p>
          <a:p>
            <a:pPr lvl="1"/>
            <a:r>
              <a:rPr lang="en-CA" dirty="0"/>
              <a:t>Individual brains differ in size, shape, and orientation.</a:t>
            </a:r>
          </a:p>
          <a:p>
            <a:pPr lvl="1"/>
            <a:r>
              <a:rPr lang="en-CA" dirty="0"/>
              <a:t>To compare across people, MRI data are </a:t>
            </a:r>
            <a:r>
              <a:rPr lang="en-CA" b="1" dirty="0"/>
              <a:t>transformed into a standard brain space</a:t>
            </a:r>
            <a:r>
              <a:rPr lang="en-CA" dirty="0"/>
              <a:t> (e.g., </a:t>
            </a:r>
            <a:r>
              <a:rPr lang="en-CA" b="1" dirty="0"/>
              <a:t>MNI template</a:t>
            </a:r>
            <a:r>
              <a:rPr lang="en-CA" dirty="0"/>
              <a:t> or </a:t>
            </a:r>
            <a:r>
              <a:rPr lang="en-CA" b="1" dirty="0" err="1"/>
              <a:t>Talairach</a:t>
            </a:r>
            <a:r>
              <a:rPr lang="en-CA" b="1" dirty="0"/>
              <a:t> coordinates</a:t>
            </a:r>
            <a:r>
              <a:rPr lang="en-CA" dirty="0"/>
              <a:t>).</a:t>
            </a:r>
          </a:p>
          <a:p>
            <a:pPr lvl="1"/>
            <a:r>
              <a:rPr lang="en-CA" dirty="0"/>
              <a:t>This involves </a:t>
            </a:r>
            <a:r>
              <a:rPr lang="en-CA" b="1" dirty="0"/>
              <a:t>mathematical warping and alignment</a:t>
            </a:r>
            <a:r>
              <a:rPr lang="en-CA" dirty="0"/>
              <a:t> so each voxel in one person’s brain corresponds to the same anatomical region in another’s.</a:t>
            </a:r>
          </a:p>
        </p:txBody>
      </p:sp>
      <p:sp>
        <p:nvSpPr>
          <p:cNvPr id="4" name="Slide Number Placeholder 3">
            <a:extLst>
              <a:ext uri="{FF2B5EF4-FFF2-40B4-BE49-F238E27FC236}">
                <a16:creationId xmlns:a16="http://schemas.microsoft.com/office/drawing/2014/main" id="{DF2D43D8-54F5-0A5A-69CE-33A1D6064240}"/>
              </a:ext>
            </a:extLst>
          </p:cNvPr>
          <p:cNvSpPr>
            <a:spLocks noGrp="1"/>
          </p:cNvSpPr>
          <p:nvPr>
            <p:ph type="sldNum" sz="quarter" idx="5"/>
          </p:nvPr>
        </p:nvSpPr>
        <p:spPr/>
        <p:txBody>
          <a:bodyPr/>
          <a:lstStyle/>
          <a:p>
            <a:fld id="{65D19866-B1DB-CF4C-94ED-FA9DEEF940D7}" type="slidenum">
              <a:rPr lang="en-US" smtClean="0"/>
              <a:t>28</a:t>
            </a:fld>
            <a:endParaRPr lang="en-US"/>
          </a:p>
        </p:txBody>
      </p:sp>
    </p:spTree>
    <p:extLst>
      <p:ext uri="{BB962C8B-B14F-4D97-AF65-F5344CB8AC3E}">
        <p14:creationId xmlns:p14="http://schemas.microsoft.com/office/powerpoint/2010/main" val="247303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D1DCB-E7D4-16CF-67FC-A0ECDE1E71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800722-EC33-92F2-7FC4-6E967F5051A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B7566E-7491-45F6-E761-9D68693A62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Neue" panose="02000503000000020004" pitchFamily="2" charset="0"/>
                <a:ea typeface="Helvetica Neue" panose="02000503000000020004" pitchFamily="2" charset="0"/>
                <a:cs typeface="Helvetica Neue" panose="02000503000000020004" pitchFamily="2" charset="0"/>
              </a:rPr>
              <a:t>NB: Most MRI studies analyze voxel clusters rather than single voxels. A voxel represents a tiny 3D unit of brain tissue, but its signal is often noisy on its own. By grouping neighboring voxels that show similar activity, researchers can identify spatially coherent patterns and reduce false positives, making cluster-level analyses a more reliable way to detect meaningful brain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r>
              <a:rPr lang="en-CA" dirty="0"/>
              <a:t>The number of voxels in a typical fMRI cluster can vary widely, depending on factors like image resolution, smoothing, and the statistical threshold used.</a:t>
            </a:r>
          </a:p>
          <a:p>
            <a:r>
              <a:rPr lang="en-CA" dirty="0"/>
              <a:t>Roughly speaking:</a:t>
            </a:r>
          </a:p>
          <a:p>
            <a:r>
              <a:rPr lang="en-CA" dirty="0"/>
              <a:t>In standard fMRI analyses with </a:t>
            </a:r>
            <a:r>
              <a:rPr lang="en-CA" b="1" dirty="0"/>
              <a:t>2–3 mm³ voxels</a:t>
            </a:r>
            <a:r>
              <a:rPr lang="en-CA" dirty="0"/>
              <a:t>, clusters often contain </a:t>
            </a:r>
            <a:r>
              <a:rPr lang="en-CA" b="1" dirty="0"/>
              <a:t>between 20 and 200 voxels</a:t>
            </a:r>
            <a:r>
              <a:rPr lang="en-CA" dirty="0"/>
              <a:t>.</a:t>
            </a:r>
          </a:p>
          <a:p>
            <a:r>
              <a:rPr lang="en-CA" b="1" dirty="0"/>
              <a:t>Small clusters</a:t>
            </a:r>
            <a:r>
              <a:rPr lang="en-CA" dirty="0"/>
              <a:t> (≈10–30 voxels) may reflect highly localized activity, but they’re often considered less reliable.</a:t>
            </a:r>
          </a:p>
          <a:p>
            <a:r>
              <a:rPr lang="en-CA" b="1" dirty="0"/>
              <a:t>Large clusters</a:t>
            </a:r>
            <a:r>
              <a:rPr lang="en-CA" dirty="0"/>
              <a:t> (hundreds or even thousands of voxels) can appear when activity spans broader brain regions or when the data have been spatially smoothed more heavily.</a:t>
            </a:r>
          </a:p>
          <a:p>
            <a:r>
              <a:rPr lang="en-CA" dirty="0"/>
              <a:t>In short, while the exact size varies, most reported clusters in modern fMRI studies fall within the </a:t>
            </a:r>
            <a:r>
              <a:rPr lang="en-CA" b="1" dirty="0"/>
              <a:t>tens to low hundreds of voxels</a:t>
            </a:r>
            <a:r>
              <a:rPr lang="en-CA" dirty="0"/>
              <a:t> range.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a:p>
            <a:endParaRPr lang="en-CA" dirty="0"/>
          </a:p>
        </p:txBody>
      </p:sp>
      <p:sp>
        <p:nvSpPr>
          <p:cNvPr id="4" name="Slide Number Placeholder 3">
            <a:extLst>
              <a:ext uri="{FF2B5EF4-FFF2-40B4-BE49-F238E27FC236}">
                <a16:creationId xmlns:a16="http://schemas.microsoft.com/office/drawing/2014/main" id="{796D341E-D02D-B2D5-6F05-2F40C899467E}"/>
              </a:ext>
            </a:extLst>
          </p:cNvPr>
          <p:cNvSpPr>
            <a:spLocks noGrp="1"/>
          </p:cNvSpPr>
          <p:nvPr>
            <p:ph type="sldNum" sz="quarter" idx="5"/>
          </p:nvPr>
        </p:nvSpPr>
        <p:spPr/>
        <p:txBody>
          <a:bodyPr/>
          <a:lstStyle/>
          <a:p>
            <a:fld id="{65D19866-B1DB-CF4C-94ED-FA9DEEF940D7}" type="slidenum">
              <a:rPr lang="en-US" smtClean="0"/>
              <a:t>29</a:t>
            </a:fld>
            <a:endParaRPr lang="en-US"/>
          </a:p>
        </p:txBody>
      </p:sp>
    </p:spTree>
    <p:extLst>
      <p:ext uri="{BB962C8B-B14F-4D97-AF65-F5344CB8AC3E}">
        <p14:creationId xmlns:p14="http://schemas.microsoft.com/office/powerpoint/2010/main" val="2589013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08718-A0A2-A131-DEFE-56145C90AF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6BE56-0E21-1F3A-C57D-C434E736EF7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781C0C-B435-C864-031D-0ECEB25E354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D7891ADD-FE47-8E90-D56F-416E4291FCB0}"/>
              </a:ext>
            </a:extLst>
          </p:cNvPr>
          <p:cNvSpPr>
            <a:spLocks noGrp="1"/>
          </p:cNvSpPr>
          <p:nvPr>
            <p:ph type="sldNum" sz="quarter" idx="5"/>
          </p:nvPr>
        </p:nvSpPr>
        <p:spPr/>
        <p:txBody>
          <a:bodyPr/>
          <a:lstStyle/>
          <a:p>
            <a:fld id="{65D19866-B1DB-CF4C-94ED-FA9DEEF940D7}" type="slidenum">
              <a:rPr lang="en-US" smtClean="0"/>
              <a:t>30</a:t>
            </a:fld>
            <a:endParaRPr lang="en-US"/>
          </a:p>
        </p:txBody>
      </p:sp>
    </p:spTree>
    <p:extLst>
      <p:ext uri="{BB962C8B-B14F-4D97-AF65-F5344CB8AC3E}">
        <p14:creationId xmlns:p14="http://schemas.microsoft.com/office/powerpoint/2010/main" val="1168207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D0D6-31BE-D746-54BB-4DD47551A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3FA3D-0E93-E0B7-1DB0-6A7EA32C9D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6097AF6-2E5D-95DA-942B-98F4EEBDE55F}"/>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D5C53A72-1686-B2A0-682C-5CE46061357C}"/>
              </a:ext>
            </a:extLst>
          </p:cNvPr>
          <p:cNvSpPr>
            <a:spLocks noGrp="1"/>
          </p:cNvSpPr>
          <p:nvPr>
            <p:ph type="sldNum" sz="quarter" idx="5"/>
          </p:nvPr>
        </p:nvSpPr>
        <p:spPr/>
        <p:txBody>
          <a:bodyPr/>
          <a:lstStyle/>
          <a:p>
            <a:fld id="{65D19866-B1DB-CF4C-94ED-FA9DEEF940D7}" type="slidenum">
              <a:rPr lang="en-US" smtClean="0"/>
              <a:t>31</a:t>
            </a:fld>
            <a:endParaRPr lang="en-US"/>
          </a:p>
        </p:txBody>
      </p:sp>
    </p:spTree>
    <p:extLst>
      <p:ext uri="{BB962C8B-B14F-4D97-AF65-F5344CB8AC3E}">
        <p14:creationId xmlns:p14="http://schemas.microsoft.com/office/powerpoint/2010/main" val="2406052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051DD-ADCB-E457-9677-8937C56EE0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F1641-0FFD-E773-50C7-2B3DD230A6A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6E837B-C28B-157C-7FF2-BC237A5034AE}"/>
              </a:ext>
            </a:extLst>
          </p:cNvPr>
          <p:cNvSpPr>
            <a:spLocks noGrp="1"/>
          </p:cNvSpPr>
          <p:nvPr>
            <p:ph type="body" idx="1"/>
          </p:nvPr>
        </p:nvSpPr>
        <p:spPr/>
        <p:txBody>
          <a:bodyPr/>
          <a:lstStyle/>
          <a:p>
            <a:r>
              <a:rPr lang="en-CA" b="1" u="sng" dirty="0"/>
              <a:t>Whole-Brain Studies</a:t>
            </a:r>
          </a:p>
          <a:p>
            <a:r>
              <a:rPr lang="en-CA" b="1" dirty="0"/>
              <a:t>Goal:</a:t>
            </a:r>
            <a:r>
              <a:rPr lang="en-CA" dirty="0"/>
              <a:t> Examine activity or structure across the entire brain without pre-selecting specific regions.</a:t>
            </a:r>
          </a:p>
          <a:p>
            <a:r>
              <a:rPr lang="en-CA" b="1" dirty="0"/>
              <a:t>Approach:</a:t>
            </a:r>
            <a:r>
              <a:rPr lang="en-CA" dirty="0"/>
              <a:t> The analysis is data-driven — statistical tests are run voxel by voxel (millions of small 3D pixels) across the whole brain to find where significant effects occur.</a:t>
            </a:r>
          </a:p>
          <a:p>
            <a:r>
              <a:rPr lang="en-CA" b="1" dirty="0"/>
              <a:t>Advantages:</a:t>
            </a:r>
            <a:r>
              <a:rPr lang="en-CA" dirty="0"/>
              <a:t> Allows for discovery of unexpected results, identifying new or widespread networks involved in a cognitive or clinical process.</a:t>
            </a:r>
          </a:p>
          <a:p>
            <a:r>
              <a:rPr lang="en-CA" b="1" dirty="0"/>
              <a:t>Limitations:</a:t>
            </a:r>
            <a:r>
              <a:rPr lang="en-CA" dirty="0"/>
              <a:t> Requires heavy statistical correction for multiple comparisons, which can make it harder to detect subtle effects.</a:t>
            </a:r>
          </a:p>
          <a:p>
            <a:endParaRPr lang="en-CA" b="1" u="sng" dirty="0"/>
          </a:p>
          <a:p>
            <a:r>
              <a:rPr lang="en-CA" b="1" u="sng" dirty="0"/>
              <a:t>ROI (Region of Interest) Studies</a:t>
            </a:r>
          </a:p>
          <a:p>
            <a:r>
              <a:rPr lang="en-CA" b="1" dirty="0"/>
              <a:t>Goal:</a:t>
            </a:r>
            <a:r>
              <a:rPr lang="en-CA" dirty="0"/>
              <a:t> Focus on one or more specific brain areas thought to be relevant based on prior research or hypotheses (e.g., the amygdala, prefrontal cortex).</a:t>
            </a:r>
          </a:p>
          <a:p>
            <a:r>
              <a:rPr lang="en-CA" b="1" dirty="0"/>
              <a:t>Approach:</a:t>
            </a:r>
            <a:r>
              <a:rPr lang="en-CA" dirty="0"/>
              <a:t> The analysis is hypothesis-driven — researchers extract and analyze signal data only from the defined regions.</a:t>
            </a:r>
          </a:p>
          <a:p>
            <a:r>
              <a:rPr lang="en-CA" b="1" dirty="0"/>
              <a:t>Advantages:</a:t>
            </a:r>
            <a:r>
              <a:rPr lang="en-CA" dirty="0"/>
              <a:t> More statistically powerful and targeted; reduces the number of comparisons and often provides more interpretable results.</a:t>
            </a:r>
          </a:p>
          <a:p>
            <a:r>
              <a:rPr lang="en-CA" b="1" dirty="0"/>
              <a:t>Limitations:</a:t>
            </a:r>
            <a:r>
              <a:rPr lang="en-CA" dirty="0"/>
              <a:t> May miss important activity outside the chosen regions; conclusions are constrained by the initial assumptions.</a:t>
            </a:r>
          </a:p>
        </p:txBody>
      </p:sp>
      <p:sp>
        <p:nvSpPr>
          <p:cNvPr id="4" name="Slide Number Placeholder 3">
            <a:extLst>
              <a:ext uri="{FF2B5EF4-FFF2-40B4-BE49-F238E27FC236}">
                <a16:creationId xmlns:a16="http://schemas.microsoft.com/office/drawing/2014/main" id="{83C7F831-C90B-9250-94D1-5D87AA2B1428}"/>
              </a:ext>
            </a:extLst>
          </p:cNvPr>
          <p:cNvSpPr>
            <a:spLocks noGrp="1"/>
          </p:cNvSpPr>
          <p:nvPr>
            <p:ph type="sldNum" sz="quarter" idx="5"/>
          </p:nvPr>
        </p:nvSpPr>
        <p:spPr/>
        <p:txBody>
          <a:bodyPr/>
          <a:lstStyle/>
          <a:p>
            <a:fld id="{65D19866-B1DB-CF4C-94ED-FA9DEEF940D7}" type="slidenum">
              <a:rPr lang="en-US" smtClean="0"/>
              <a:t>32</a:t>
            </a:fld>
            <a:endParaRPr lang="en-US"/>
          </a:p>
        </p:txBody>
      </p:sp>
    </p:spTree>
    <p:extLst>
      <p:ext uri="{BB962C8B-B14F-4D97-AF65-F5344CB8AC3E}">
        <p14:creationId xmlns:p14="http://schemas.microsoft.com/office/powerpoint/2010/main" val="2646680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Fun Fact: </a:t>
            </a:r>
            <a:r>
              <a:rPr lang="en-US" dirty="0"/>
              <a:t>For a 100-person fMRI study with justice-involved participants at a North American academic 3 T core, a defensible direct-cost range is roughly US $85k–$150k before any contingency for correctional logistics. With a reasonable contingency and staff effort, many teams plan for a six-figure budget (often </a:t>
            </a:r>
            <a:r>
              <a:rPr lang="en-US" b="1" dirty="0"/>
              <a:t>$110k–$200k all-in</a:t>
            </a:r>
            <a:r>
              <a:rPr lang="en-US" dirty="0"/>
              <a:t>), depending on local rates, bundling, and the correctional partnership.</a:t>
            </a:r>
          </a:p>
        </p:txBody>
      </p:sp>
      <p:sp>
        <p:nvSpPr>
          <p:cNvPr id="4" name="Slide Number Placeholder 3"/>
          <p:cNvSpPr>
            <a:spLocks noGrp="1"/>
          </p:cNvSpPr>
          <p:nvPr>
            <p:ph type="sldNum" sz="quarter" idx="5"/>
          </p:nvPr>
        </p:nvSpPr>
        <p:spPr/>
        <p:txBody>
          <a:bodyPr/>
          <a:lstStyle/>
          <a:p>
            <a:fld id="{65D19866-B1DB-CF4C-94ED-FA9DEEF940D7}" type="slidenum">
              <a:rPr lang="en-US" smtClean="0"/>
              <a:t>34</a:t>
            </a:fld>
            <a:endParaRPr lang="en-US"/>
          </a:p>
        </p:txBody>
      </p:sp>
    </p:spTree>
    <p:extLst>
      <p:ext uri="{BB962C8B-B14F-4D97-AF65-F5344CB8AC3E}">
        <p14:creationId xmlns:p14="http://schemas.microsoft.com/office/powerpoint/2010/main" val="3914044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6D24F-0522-21E2-4226-CA5338E31F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B2AC1-90EC-6BD1-563C-582056CC50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CA795-1CC4-A2F4-0095-9905E134A4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C2B1A6-3482-B901-8082-A944D2A4B992}"/>
              </a:ext>
            </a:extLst>
          </p:cNvPr>
          <p:cNvSpPr>
            <a:spLocks noGrp="1"/>
          </p:cNvSpPr>
          <p:nvPr>
            <p:ph type="sldNum" sz="quarter" idx="5"/>
          </p:nvPr>
        </p:nvSpPr>
        <p:spPr/>
        <p:txBody>
          <a:bodyPr/>
          <a:lstStyle/>
          <a:p>
            <a:fld id="{65D19866-B1DB-CF4C-94ED-FA9DEEF940D7}" type="slidenum">
              <a:rPr lang="en-US" smtClean="0"/>
              <a:t>35</a:t>
            </a:fld>
            <a:endParaRPr lang="en-US"/>
          </a:p>
        </p:txBody>
      </p:sp>
    </p:spTree>
    <p:extLst>
      <p:ext uri="{BB962C8B-B14F-4D97-AF65-F5344CB8AC3E}">
        <p14:creationId xmlns:p14="http://schemas.microsoft.com/office/powerpoint/2010/main" val="888362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2209C-3287-300B-8A8B-137A86B4E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76A2F-4A7B-651C-6B3B-707E5AF1E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7F0878-01FF-0B18-55D8-0E69CF2699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8C9C9E-EA30-7B60-3B18-67B3F5332BE8}"/>
              </a:ext>
            </a:extLst>
          </p:cNvPr>
          <p:cNvSpPr>
            <a:spLocks noGrp="1"/>
          </p:cNvSpPr>
          <p:nvPr>
            <p:ph type="sldNum" sz="quarter" idx="5"/>
          </p:nvPr>
        </p:nvSpPr>
        <p:spPr/>
        <p:txBody>
          <a:bodyPr/>
          <a:lstStyle/>
          <a:p>
            <a:fld id="{65D19866-B1DB-CF4C-94ED-FA9DEEF940D7}" type="slidenum">
              <a:rPr lang="en-US" smtClean="0"/>
              <a:t>36</a:t>
            </a:fld>
            <a:endParaRPr lang="en-US"/>
          </a:p>
        </p:txBody>
      </p:sp>
    </p:spTree>
    <p:extLst>
      <p:ext uri="{BB962C8B-B14F-4D97-AF65-F5344CB8AC3E}">
        <p14:creationId xmlns:p14="http://schemas.microsoft.com/office/powerpoint/2010/main" val="4283553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4B813-6115-FAA2-AAA2-42912D219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0FB4B-3938-F528-1C27-136E941158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707B95-27BF-597B-3318-107F823A24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E80188-E302-88B8-FD6C-F245961807B7}"/>
              </a:ext>
            </a:extLst>
          </p:cNvPr>
          <p:cNvSpPr>
            <a:spLocks noGrp="1"/>
          </p:cNvSpPr>
          <p:nvPr>
            <p:ph type="sldNum" sz="quarter" idx="5"/>
          </p:nvPr>
        </p:nvSpPr>
        <p:spPr/>
        <p:txBody>
          <a:bodyPr/>
          <a:lstStyle/>
          <a:p>
            <a:fld id="{65D19866-B1DB-CF4C-94ED-FA9DEEF940D7}" type="slidenum">
              <a:rPr lang="en-US" smtClean="0"/>
              <a:t>37</a:t>
            </a:fld>
            <a:endParaRPr lang="en-US"/>
          </a:p>
        </p:txBody>
      </p:sp>
    </p:spTree>
    <p:extLst>
      <p:ext uri="{BB962C8B-B14F-4D97-AF65-F5344CB8AC3E}">
        <p14:creationId xmlns:p14="http://schemas.microsoft.com/office/powerpoint/2010/main" val="10961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7</a:t>
            </a:fld>
            <a:endParaRPr lang="en-US"/>
          </a:p>
        </p:txBody>
      </p:sp>
    </p:spTree>
    <p:extLst>
      <p:ext uri="{BB962C8B-B14F-4D97-AF65-F5344CB8AC3E}">
        <p14:creationId xmlns:p14="http://schemas.microsoft.com/office/powerpoint/2010/main" val="1276323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68B4B-80D4-DAFD-4AC5-D9E5EC8F9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7C46A-C3E8-5A87-FBA7-21E98D9D80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89D781-769D-10FF-4C8F-26A7A58F04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9B5DD7-5729-3AB5-3E93-88E880656C26}"/>
              </a:ext>
            </a:extLst>
          </p:cNvPr>
          <p:cNvSpPr>
            <a:spLocks noGrp="1"/>
          </p:cNvSpPr>
          <p:nvPr>
            <p:ph type="sldNum" sz="quarter" idx="5"/>
          </p:nvPr>
        </p:nvSpPr>
        <p:spPr/>
        <p:txBody>
          <a:bodyPr/>
          <a:lstStyle/>
          <a:p>
            <a:fld id="{65D19866-B1DB-CF4C-94ED-FA9DEEF940D7}" type="slidenum">
              <a:rPr lang="en-US" smtClean="0"/>
              <a:t>38</a:t>
            </a:fld>
            <a:endParaRPr lang="en-US"/>
          </a:p>
        </p:txBody>
      </p:sp>
    </p:spTree>
    <p:extLst>
      <p:ext uri="{BB962C8B-B14F-4D97-AF65-F5344CB8AC3E}">
        <p14:creationId xmlns:p14="http://schemas.microsoft.com/office/powerpoint/2010/main" val="2260287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F738B-A0C6-C6CC-C4AE-3AD980369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B415B-4385-7289-2384-75D511997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FA879-808C-029F-BE67-DF2FFBDC1364}"/>
              </a:ext>
            </a:extLst>
          </p:cNvPr>
          <p:cNvSpPr>
            <a:spLocks noGrp="1"/>
          </p:cNvSpPr>
          <p:nvPr>
            <p:ph type="body" idx="1"/>
          </p:nvPr>
        </p:nvSpPr>
        <p:spPr/>
        <p:txBody>
          <a:bodyPr/>
          <a:lstStyle/>
          <a:p>
            <a:r>
              <a:rPr lang="en-US" b="1" dirty="0"/>
              <a:t>Excerpt from Psychopathy Unmasked, p. 132: </a:t>
            </a:r>
            <a:r>
              <a:rPr lang="en-US" dirty="0"/>
              <a:t>“..the lead author, Philip Deming—a good colleague of mine—has told me that as a neuroscience graduate student he had grown suspicious about the reliability of these fMRI amygdala experiments as he had discovered by coincidence that some researchers had mislabeled their results (i.e., reporting an effect in the amygdala, where the fMRI coordinate is not actually corresponding to the brain region on the map)—hence the motivation of their unorthodox analysis.”</a:t>
            </a:r>
          </a:p>
        </p:txBody>
      </p:sp>
      <p:sp>
        <p:nvSpPr>
          <p:cNvPr id="4" name="Slide Number Placeholder 3">
            <a:extLst>
              <a:ext uri="{FF2B5EF4-FFF2-40B4-BE49-F238E27FC236}">
                <a16:creationId xmlns:a16="http://schemas.microsoft.com/office/drawing/2014/main" id="{F99A41AC-AF1B-F3A6-1DDE-D2708FBA6C5B}"/>
              </a:ext>
            </a:extLst>
          </p:cNvPr>
          <p:cNvSpPr>
            <a:spLocks noGrp="1"/>
          </p:cNvSpPr>
          <p:nvPr>
            <p:ph type="sldNum" sz="quarter" idx="5"/>
          </p:nvPr>
        </p:nvSpPr>
        <p:spPr/>
        <p:txBody>
          <a:bodyPr/>
          <a:lstStyle/>
          <a:p>
            <a:fld id="{65D19866-B1DB-CF4C-94ED-FA9DEEF940D7}" type="slidenum">
              <a:rPr lang="en-US" smtClean="0"/>
              <a:t>39</a:t>
            </a:fld>
            <a:endParaRPr lang="en-US"/>
          </a:p>
        </p:txBody>
      </p:sp>
    </p:spTree>
    <p:extLst>
      <p:ext uri="{BB962C8B-B14F-4D97-AF65-F5344CB8AC3E}">
        <p14:creationId xmlns:p14="http://schemas.microsoft.com/office/powerpoint/2010/main" val="1889717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52A4F-8C62-571B-05A5-722BF3239B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7822A2-A5FD-7769-9819-80B09BABF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43BC0-4B7F-8821-FE03-3E3ACDCA43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3E6972-DE77-2142-5CAF-9DA300FC5B93}"/>
              </a:ext>
            </a:extLst>
          </p:cNvPr>
          <p:cNvSpPr>
            <a:spLocks noGrp="1"/>
          </p:cNvSpPr>
          <p:nvPr>
            <p:ph type="sldNum" sz="quarter" idx="5"/>
          </p:nvPr>
        </p:nvSpPr>
        <p:spPr/>
        <p:txBody>
          <a:bodyPr/>
          <a:lstStyle/>
          <a:p>
            <a:fld id="{65D19866-B1DB-CF4C-94ED-FA9DEEF940D7}" type="slidenum">
              <a:rPr lang="en-US" smtClean="0"/>
              <a:t>40</a:t>
            </a:fld>
            <a:endParaRPr lang="en-US"/>
          </a:p>
        </p:txBody>
      </p:sp>
    </p:spTree>
    <p:extLst>
      <p:ext uri="{BB962C8B-B14F-4D97-AF65-F5344CB8AC3E}">
        <p14:creationId xmlns:p14="http://schemas.microsoft.com/office/powerpoint/2010/main" val="1227427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54457-6BDD-CFCC-738B-8BE6A16AD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1334F-04D0-9820-0293-7D336D9BAD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456C1-FE72-19AC-8BF1-9FDED74451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0BDEED-E05C-7FDA-E78F-FFCD8EEA84E0}"/>
              </a:ext>
            </a:extLst>
          </p:cNvPr>
          <p:cNvSpPr>
            <a:spLocks noGrp="1"/>
          </p:cNvSpPr>
          <p:nvPr>
            <p:ph type="sldNum" sz="quarter" idx="5"/>
          </p:nvPr>
        </p:nvSpPr>
        <p:spPr/>
        <p:txBody>
          <a:bodyPr/>
          <a:lstStyle/>
          <a:p>
            <a:fld id="{65D19866-B1DB-CF4C-94ED-FA9DEEF940D7}" type="slidenum">
              <a:rPr lang="en-US" smtClean="0"/>
              <a:t>41</a:t>
            </a:fld>
            <a:endParaRPr lang="en-US"/>
          </a:p>
        </p:txBody>
      </p:sp>
    </p:spTree>
    <p:extLst>
      <p:ext uri="{BB962C8B-B14F-4D97-AF65-F5344CB8AC3E}">
        <p14:creationId xmlns:p14="http://schemas.microsoft.com/office/powerpoint/2010/main" val="3038490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FD6A7-B6B9-C2E4-CFAE-E669F3B7E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4B03F-7AC3-7660-1156-00EBCBAB7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6A452-E417-EE1E-2EEA-09183DF503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26645E-C5A8-9BD0-8476-8A4AB62B4245}"/>
              </a:ext>
            </a:extLst>
          </p:cNvPr>
          <p:cNvSpPr>
            <a:spLocks noGrp="1"/>
          </p:cNvSpPr>
          <p:nvPr>
            <p:ph type="sldNum" sz="quarter" idx="5"/>
          </p:nvPr>
        </p:nvSpPr>
        <p:spPr/>
        <p:txBody>
          <a:bodyPr/>
          <a:lstStyle/>
          <a:p>
            <a:fld id="{65D19866-B1DB-CF4C-94ED-FA9DEEF940D7}" type="slidenum">
              <a:rPr lang="en-US" smtClean="0"/>
              <a:t>42</a:t>
            </a:fld>
            <a:endParaRPr lang="en-US"/>
          </a:p>
        </p:txBody>
      </p:sp>
    </p:spTree>
    <p:extLst>
      <p:ext uri="{BB962C8B-B14F-4D97-AF65-F5344CB8AC3E}">
        <p14:creationId xmlns:p14="http://schemas.microsoft.com/office/powerpoint/2010/main" val="3531883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DFB48-D77D-5C12-7DAB-64B60831C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FAD40A-DC5D-F3D7-4A11-FF65254C0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5EC21-FEDF-69FA-8BEF-3DAC7E4F79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3371AB-FB9E-EC68-8F7F-941AB9FB1CA4}"/>
              </a:ext>
            </a:extLst>
          </p:cNvPr>
          <p:cNvSpPr>
            <a:spLocks noGrp="1"/>
          </p:cNvSpPr>
          <p:nvPr>
            <p:ph type="sldNum" sz="quarter" idx="5"/>
          </p:nvPr>
        </p:nvSpPr>
        <p:spPr/>
        <p:txBody>
          <a:bodyPr/>
          <a:lstStyle/>
          <a:p>
            <a:fld id="{65D19866-B1DB-CF4C-94ED-FA9DEEF940D7}" type="slidenum">
              <a:rPr lang="en-US" smtClean="0"/>
              <a:t>43</a:t>
            </a:fld>
            <a:endParaRPr lang="en-US"/>
          </a:p>
        </p:txBody>
      </p:sp>
    </p:spTree>
    <p:extLst>
      <p:ext uri="{BB962C8B-B14F-4D97-AF65-F5344CB8AC3E}">
        <p14:creationId xmlns:p14="http://schemas.microsoft.com/office/powerpoint/2010/main" val="393893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9D85B-8D80-946B-F56B-F0286BEEC1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C227D-1E6D-733D-E306-48FE16B1E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DCA00-85AF-3FD5-2A72-405FB596CD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E31605-DD14-5558-ED10-A297C1CA0C60}"/>
              </a:ext>
            </a:extLst>
          </p:cNvPr>
          <p:cNvSpPr>
            <a:spLocks noGrp="1"/>
          </p:cNvSpPr>
          <p:nvPr>
            <p:ph type="sldNum" sz="quarter" idx="5"/>
          </p:nvPr>
        </p:nvSpPr>
        <p:spPr/>
        <p:txBody>
          <a:bodyPr/>
          <a:lstStyle/>
          <a:p>
            <a:fld id="{65D19866-B1DB-CF4C-94ED-FA9DEEF940D7}" type="slidenum">
              <a:rPr lang="en-US" smtClean="0"/>
              <a:t>44</a:t>
            </a:fld>
            <a:endParaRPr lang="en-US"/>
          </a:p>
        </p:txBody>
      </p:sp>
    </p:spTree>
    <p:extLst>
      <p:ext uri="{BB962C8B-B14F-4D97-AF65-F5344CB8AC3E}">
        <p14:creationId xmlns:p14="http://schemas.microsoft.com/office/powerpoint/2010/main" val="3239266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46</a:t>
            </a:fld>
            <a:endParaRPr lang="en-US"/>
          </a:p>
        </p:txBody>
      </p:sp>
    </p:spTree>
    <p:extLst>
      <p:ext uri="{BB962C8B-B14F-4D97-AF65-F5344CB8AC3E}">
        <p14:creationId xmlns:p14="http://schemas.microsoft.com/office/powerpoint/2010/main" val="1265954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EXAMPLE:</a:t>
            </a:r>
            <a:br>
              <a:rPr lang="en-US" dirty="0"/>
            </a:br>
            <a:r>
              <a:rPr lang="en-US" dirty="0"/>
              <a:t>Imagine a university student named Alex who is diagnosed with Major Depressive Disorder (MDD).</a:t>
            </a:r>
          </a:p>
          <a:p>
            <a:endParaRPr lang="en-US" dirty="0"/>
          </a:p>
          <a:p>
            <a:r>
              <a:rPr lang="en-US" b="1" dirty="0"/>
              <a:t>Biological factors:</a:t>
            </a:r>
          </a:p>
          <a:p>
            <a:r>
              <a:rPr lang="en-US" dirty="0"/>
              <a:t>Alex has a family history of depression—his mother and grandfather both experienced MDD. This suggests a possible genetic predisposition that influences how his brain regulates neurotransmitters such as serotonin and dopamine. In addition, Alex has been sleeping poorly and skipping meals, which can further disrupt mood-regulating biological systems.</a:t>
            </a:r>
          </a:p>
          <a:p>
            <a:endParaRPr lang="en-US" dirty="0"/>
          </a:p>
          <a:p>
            <a:r>
              <a:rPr lang="en-US" b="1" dirty="0"/>
              <a:t>Psychological factors:</a:t>
            </a:r>
          </a:p>
          <a:p>
            <a:r>
              <a:rPr lang="en-US" dirty="0"/>
              <a:t>Alex tends to be highly self-critical and perfectionistic. After failing an exam, he interprets the setback as evidence that he is “a failure,” rather than as an isolated event. These maladaptive thought patterns—sometimes referred to as cognitive distortions—intensify feelings of guilt, hopelessness, and low self-worth.</a:t>
            </a:r>
          </a:p>
          <a:p>
            <a:endParaRPr lang="en-US" dirty="0"/>
          </a:p>
          <a:p>
            <a:r>
              <a:rPr lang="en-US" b="1" dirty="0"/>
              <a:t>Social factors:</a:t>
            </a:r>
          </a:p>
          <a:p>
            <a:r>
              <a:rPr lang="en-US" dirty="0"/>
              <a:t>Recently, Alex moved to a new city to attend university. He no longer has daily contact with close friends and family and is finding it difficult to build new social connections. The resulting social isolation, combined with financial stress and social comparison on social media, contributes to his worsening mood and sense of disconnection.</a:t>
            </a:r>
          </a:p>
        </p:txBody>
      </p:sp>
      <p:sp>
        <p:nvSpPr>
          <p:cNvPr id="4" name="Slide Number Placeholder 3"/>
          <p:cNvSpPr>
            <a:spLocks noGrp="1"/>
          </p:cNvSpPr>
          <p:nvPr>
            <p:ph type="sldNum" sz="quarter" idx="5"/>
          </p:nvPr>
        </p:nvSpPr>
        <p:spPr/>
        <p:txBody>
          <a:bodyPr/>
          <a:lstStyle/>
          <a:p>
            <a:fld id="{65D19866-B1DB-CF4C-94ED-FA9DEEF940D7}" type="slidenum">
              <a:rPr lang="en-US" smtClean="0"/>
              <a:t>11</a:t>
            </a:fld>
            <a:endParaRPr lang="en-US"/>
          </a:p>
        </p:txBody>
      </p:sp>
    </p:spTree>
    <p:extLst>
      <p:ext uri="{BB962C8B-B14F-4D97-AF65-F5344CB8AC3E}">
        <p14:creationId xmlns:p14="http://schemas.microsoft.com/office/powerpoint/2010/main" val="1949989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ICD-11 (World Health Organization, 2022), the classification of personality disorders has </a:t>
            </a:r>
            <a:r>
              <a:rPr lang="en-US" b="1" dirty="0"/>
              <a:t>moved away from distinct categorical</a:t>
            </a:r>
            <a:r>
              <a:rPr lang="en-US" dirty="0"/>
              <a:t> diagnoses such as “Borderline,” “Antisocial,” or “Narcissistic” Personality Disorder. Instead, it adopts a dimensional model, where all </a:t>
            </a:r>
            <a:r>
              <a:rPr lang="en-US" b="1" dirty="0"/>
              <a:t>personality disorders are understood as variations of a single underlying condition </a:t>
            </a:r>
            <a:r>
              <a:rPr lang="en-US" dirty="0"/>
              <a:t>characterized by disturbances in self and interpersonal functioning. The severity of impairment—mild, moderate, or severe—is rated, and specific trait domains (e.g., negative affectivity, </a:t>
            </a:r>
            <a:r>
              <a:rPr lang="en-US" dirty="0" err="1"/>
              <a:t>dissociality</a:t>
            </a:r>
            <a:r>
              <a:rPr lang="en-US" dirty="0"/>
              <a:t>, disinhibition, </a:t>
            </a:r>
            <a:r>
              <a:rPr lang="en-US" dirty="0" err="1"/>
              <a:t>anankastia</a:t>
            </a:r>
            <a:r>
              <a:rPr lang="en-US" dirty="0"/>
              <a:t>, detachment) are used to describe the individual’s presentation. This framework </a:t>
            </a:r>
            <a:r>
              <a:rPr lang="en-US" b="1" u="sng" dirty="0"/>
              <a:t>reflects growing evidence that personality pathology exists on a continuum, rather than as discrete categories</a:t>
            </a:r>
            <a:r>
              <a:rPr lang="en-US" dirty="0"/>
              <a:t>.</a:t>
            </a:r>
          </a:p>
          <a:p>
            <a:endParaRPr lang="en-US" dirty="0"/>
          </a:p>
          <a:p>
            <a:r>
              <a:rPr lang="en-US" dirty="0"/>
              <a:t>By contrast, the DSM-5 (American Psychiatric Association, 2013) and its text revision (DSM-5-TR, 2022) have retained the traditional categorical system, keeping diagnoses like Borderline and Antisocial Personality Disorder. However, the DSM also introduced an alternative dimensional model in Section III (“Emerging Measures and Models”), which parallels the ICD-11 approach by focusing on impairments in personality functioning and pathological traits. Despite this, the categorical model remains the official diagnostic framework for clinical and legal use in North America.</a:t>
            </a:r>
          </a:p>
        </p:txBody>
      </p:sp>
      <p:sp>
        <p:nvSpPr>
          <p:cNvPr id="4" name="Slide Number Placeholder 3"/>
          <p:cNvSpPr>
            <a:spLocks noGrp="1"/>
          </p:cNvSpPr>
          <p:nvPr>
            <p:ph type="sldNum" sz="quarter" idx="5"/>
          </p:nvPr>
        </p:nvSpPr>
        <p:spPr/>
        <p:txBody>
          <a:bodyPr/>
          <a:lstStyle/>
          <a:p>
            <a:fld id="{65D19866-B1DB-CF4C-94ED-FA9DEEF940D7}" type="slidenum">
              <a:rPr lang="en-US" smtClean="0"/>
              <a:t>13</a:t>
            </a:fld>
            <a:endParaRPr lang="en-US"/>
          </a:p>
        </p:txBody>
      </p:sp>
    </p:spTree>
    <p:extLst>
      <p:ext uri="{BB962C8B-B14F-4D97-AF65-F5344CB8AC3E}">
        <p14:creationId xmlns:p14="http://schemas.microsoft.com/office/powerpoint/2010/main" val="289484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17</a:t>
            </a:fld>
            <a:endParaRPr lang="en-US"/>
          </a:p>
        </p:txBody>
      </p:sp>
    </p:spTree>
    <p:extLst>
      <p:ext uri="{BB962C8B-B14F-4D97-AF65-F5344CB8AC3E}">
        <p14:creationId xmlns:p14="http://schemas.microsoft.com/office/powerpoint/2010/main" val="863785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Benjamin Rush was a proponent of the pseudoscientific “humors theory,” but he frequently makes references to the function of the brain in mental health. </a:t>
            </a:r>
          </a:p>
        </p:txBody>
      </p:sp>
      <p:sp>
        <p:nvSpPr>
          <p:cNvPr id="4" name="Slide Number Placeholder 3"/>
          <p:cNvSpPr>
            <a:spLocks noGrp="1"/>
          </p:cNvSpPr>
          <p:nvPr>
            <p:ph type="sldNum" sz="quarter" idx="5"/>
          </p:nvPr>
        </p:nvSpPr>
        <p:spPr/>
        <p:txBody>
          <a:bodyPr/>
          <a:lstStyle/>
          <a:p>
            <a:fld id="{65D19866-B1DB-CF4C-94ED-FA9DEEF940D7}" type="slidenum">
              <a:rPr lang="en-US" smtClean="0"/>
              <a:t>18</a:t>
            </a:fld>
            <a:endParaRPr lang="en-US"/>
          </a:p>
        </p:txBody>
      </p:sp>
    </p:spTree>
    <p:extLst>
      <p:ext uri="{BB962C8B-B14F-4D97-AF65-F5344CB8AC3E}">
        <p14:creationId xmlns:p14="http://schemas.microsoft.com/office/powerpoint/2010/main" val="3615099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The brain is </a:t>
            </a:r>
            <a:r>
              <a:rPr lang="en-US" i="1" u="sng" dirty="0"/>
              <a:t>not</a:t>
            </a:r>
            <a:r>
              <a:rPr lang="en-US" dirty="0"/>
              <a:t> strictly compartmentalized in the way early neurologists like the early phrenologists, or even people like Broca and Wernicke once proposed. While their discoveries were historically pivotal, contemporary research shows that language and cognition emerge from dynamic, distributed neural networks, not from isolated “</a:t>
            </a:r>
            <a:r>
              <a:rPr lang="en-US" dirty="0" err="1"/>
              <a:t>centres</a:t>
            </a:r>
            <a:r>
              <a:rPr lang="en-US" dirty="0"/>
              <a:t>.”</a:t>
            </a:r>
          </a:p>
        </p:txBody>
      </p:sp>
      <p:sp>
        <p:nvSpPr>
          <p:cNvPr id="4" name="Slide Number Placeholder 3"/>
          <p:cNvSpPr>
            <a:spLocks noGrp="1"/>
          </p:cNvSpPr>
          <p:nvPr>
            <p:ph type="sldNum" sz="quarter" idx="5"/>
          </p:nvPr>
        </p:nvSpPr>
        <p:spPr/>
        <p:txBody>
          <a:bodyPr/>
          <a:lstStyle/>
          <a:p>
            <a:fld id="{65D19866-B1DB-CF4C-94ED-FA9DEEF940D7}" type="slidenum">
              <a:rPr lang="en-US" smtClean="0"/>
              <a:t>19</a:t>
            </a:fld>
            <a:endParaRPr lang="en-US"/>
          </a:p>
        </p:txBody>
      </p:sp>
    </p:spTree>
    <p:extLst>
      <p:ext uri="{BB962C8B-B14F-4D97-AF65-F5344CB8AC3E}">
        <p14:creationId xmlns:p14="http://schemas.microsoft.com/office/powerpoint/2010/main" val="409715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Confusingly: </a:t>
            </a:r>
            <a:r>
              <a:rPr lang="en-US" b="0" dirty="0"/>
              <a:t>In the preface to the fifth edition of The Mask of Sanity, Cleckley addresses critics who thought it was confusing to describe psychopathy as a type of semantic aphasia.</a:t>
            </a:r>
            <a:endParaRPr lang="en-US" b="1" dirty="0"/>
          </a:p>
          <a:p>
            <a:endParaRPr lang="en-US" b="1" dirty="0"/>
          </a:p>
          <a:p>
            <a:r>
              <a:rPr lang="en-US" b="1" dirty="0"/>
              <a:t>From Cleckley (1988, p. 377): </a:t>
            </a:r>
            <a:r>
              <a:rPr lang="en-US" dirty="0"/>
              <a:t>“Various degrees of impairment may be found in those aphasias classified by Henry Head as verbal, nominal, or syntactic. Some aphasic patients may utter clear sounds but fail to put syllables together into words. Others may hit upon words but not succeed in making comprehensible sentences or even phrases. Many of those seriously affected by such a disorder understand simple statements made by others. Some can communicate with us far better in writing than by the spoken word. In most, however, along with a serious defect in their own meaningful use of speech, we find some impairment in the understanding of spoken or written language. Even those considerably handicapped in reading, speaking, writing, or grasping the significance of what they are told may retain a relatively good use of "inner speech" and may be able still to make silent use of words for thinking or reasoning. Such people are aware of their difficulty and realize in exasperation that they cannot say what they intend and that language once quite familiar has, for them, somehow lost much of what it formerly conveyed.”</a:t>
            </a:r>
          </a:p>
        </p:txBody>
      </p:sp>
      <p:sp>
        <p:nvSpPr>
          <p:cNvPr id="4" name="Slide Number Placeholder 3"/>
          <p:cNvSpPr>
            <a:spLocks noGrp="1"/>
          </p:cNvSpPr>
          <p:nvPr>
            <p:ph type="sldNum" sz="quarter" idx="5"/>
          </p:nvPr>
        </p:nvSpPr>
        <p:spPr/>
        <p:txBody>
          <a:bodyPr/>
          <a:lstStyle/>
          <a:p>
            <a:fld id="{65D19866-B1DB-CF4C-94ED-FA9DEEF940D7}" type="slidenum">
              <a:rPr lang="en-US" smtClean="0"/>
              <a:t>20</a:t>
            </a:fld>
            <a:endParaRPr lang="en-US"/>
          </a:p>
        </p:txBody>
      </p:sp>
    </p:spTree>
    <p:extLst>
      <p:ext uri="{BB962C8B-B14F-4D97-AF65-F5344CB8AC3E}">
        <p14:creationId xmlns:p14="http://schemas.microsoft.com/office/powerpoint/2010/main" val="3833267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CA" b="1" dirty="0"/>
              <a:t>Structural Neuroimaging</a:t>
            </a:r>
          </a:p>
          <a:p>
            <a:r>
              <a:rPr lang="en-CA" b="1" dirty="0"/>
              <a:t>CT (Computed Tomography)</a:t>
            </a:r>
            <a:endParaRPr lang="en-CA" dirty="0"/>
          </a:p>
          <a:p>
            <a:pPr lvl="1"/>
            <a:r>
              <a:rPr lang="en-CA" dirty="0"/>
              <a:t>Uses </a:t>
            </a:r>
            <a:r>
              <a:rPr lang="en-CA" b="1" dirty="0"/>
              <a:t>X-rays</a:t>
            </a:r>
            <a:r>
              <a:rPr lang="en-CA" dirty="0"/>
              <a:t> to create cross-sectional “slices.”</a:t>
            </a:r>
          </a:p>
          <a:p>
            <a:pPr lvl="1"/>
            <a:r>
              <a:rPr lang="en-CA" dirty="0"/>
              <a:t>Fast, cheap, excellent for acute injury, bleeding, bone.</a:t>
            </a:r>
          </a:p>
          <a:p>
            <a:pPr lvl="1"/>
            <a:r>
              <a:rPr lang="en-CA" dirty="0"/>
              <a:t>Limitation: radiation exposure, poorer soft tissue contrast.</a:t>
            </a:r>
          </a:p>
          <a:p>
            <a:r>
              <a:rPr lang="en-CA" b="1" dirty="0"/>
              <a:t>MRI (Magnetic Resonance Imaging)</a:t>
            </a:r>
            <a:endParaRPr lang="en-CA" dirty="0"/>
          </a:p>
          <a:p>
            <a:pPr lvl="1"/>
            <a:r>
              <a:rPr lang="en-CA" dirty="0"/>
              <a:t>Uses </a:t>
            </a:r>
            <a:r>
              <a:rPr lang="en-CA" b="1" dirty="0"/>
              <a:t>magnetic fields and radio waves</a:t>
            </a:r>
            <a:r>
              <a:rPr lang="en-CA" dirty="0"/>
              <a:t> to excite hydrogen atoms.</a:t>
            </a:r>
          </a:p>
          <a:p>
            <a:pPr lvl="1"/>
            <a:r>
              <a:rPr lang="en-CA" dirty="0"/>
              <a:t>High-resolution soft tissue contrast, no radiation.</a:t>
            </a:r>
          </a:p>
          <a:p>
            <a:pPr lvl="1"/>
            <a:r>
              <a:rPr lang="en-CA" dirty="0"/>
              <a:t>Limitation: slower, expensive, not suitable for all patients (implants/metal).</a:t>
            </a:r>
          </a:p>
          <a:p>
            <a:br>
              <a:rPr lang="en-CA" dirty="0"/>
            </a:br>
            <a:endParaRPr lang="en-CA" dirty="0"/>
          </a:p>
          <a:p>
            <a:r>
              <a:rPr lang="en-CA" b="1" dirty="0"/>
              <a:t>Functional Neuroimaging</a:t>
            </a:r>
          </a:p>
          <a:p>
            <a:r>
              <a:rPr lang="en-CA" b="1" dirty="0"/>
              <a:t>fMRI (Functional MRI)</a:t>
            </a:r>
            <a:endParaRPr lang="en-CA" dirty="0"/>
          </a:p>
          <a:p>
            <a:pPr lvl="1"/>
            <a:r>
              <a:rPr lang="en-CA" dirty="0"/>
              <a:t>Builds on MRI technology.</a:t>
            </a:r>
          </a:p>
          <a:p>
            <a:pPr lvl="1"/>
            <a:r>
              <a:rPr lang="en-CA" dirty="0"/>
              <a:t>Most common method is </a:t>
            </a:r>
            <a:r>
              <a:rPr lang="en-CA" b="1" dirty="0"/>
              <a:t>blood oxygen level–dependent (BOLD) signals</a:t>
            </a:r>
            <a:r>
              <a:rPr lang="en-CA" dirty="0"/>
              <a:t> as a proxy for neural activity.</a:t>
            </a:r>
          </a:p>
          <a:p>
            <a:pPr lvl="1"/>
            <a:r>
              <a:rPr lang="en-CA" dirty="0"/>
              <a:t>Widely used in cognitive neuroscience.</a:t>
            </a:r>
          </a:p>
          <a:p>
            <a:r>
              <a:rPr lang="en-CA" b="1" dirty="0"/>
              <a:t>PET (Positron Emission Tomography)</a:t>
            </a:r>
            <a:endParaRPr lang="en-CA" dirty="0"/>
          </a:p>
          <a:p>
            <a:pPr lvl="1"/>
            <a:r>
              <a:rPr lang="en-CA" dirty="0"/>
              <a:t>Injects </a:t>
            </a:r>
            <a:r>
              <a:rPr lang="en-CA" b="1" dirty="0"/>
              <a:t>radioactive tracers</a:t>
            </a:r>
            <a:r>
              <a:rPr lang="en-CA" dirty="0"/>
              <a:t> to track metabolism or receptor binding.</a:t>
            </a:r>
          </a:p>
          <a:p>
            <a:pPr lvl="1"/>
            <a:r>
              <a:rPr lang="en-CA" dirty="0"/>
              <a:t>Useful for studying neurotransmitters and brain disorders.</a:t>
            </a:r>
          </a:p>
          <a:p>
            <a:pPr lvl="1"/>
            <a:r>
              <a:rPr lang="en-CA" dirty="0"/>
              <a:t>Limitation: invasive, radiation exposure.</a:t>
            </a:r>
          </a:p>
          <a:p>
            <a:r>
              <a:rPr lang="en-CA" b="1" dirty="0"/>
              <a:t>EEG (Electroencephalography)</a:t>
            </a:r>
            <a:endParaRPr lang="en-CA" dirty="0"/>
          </a:p>
          <a:p>
            <a:pPr lvl="1"/>
            <a:r>
              <a:rPr lang="en-CA" dirty="0"/>
              <a:t>Records </a:t>
            </a:r>
            <a:r>
              <a:rPr lang="en-CA" b="1" dirty="0"/>
              <a:t>electrical activity</a:t>
            </a:r>
            <a:r>
              <a:rPr lang="en-CA" dirty="0"/>
              <a:t> via scalp electrodes.</a:t>
            </a:r>
          </a:p>
          <a:p>
            <a:pPr lvl="1"/>
            <a:r>
              <a:rPr lang="en-CA" dirty="0"/>
              <a:t>Excellent </a:t>
            </a:r>
            <a:r>
              <a:rPr lang="en-CA" b="1" dirty="0"/>
              <a:t>temporal resolution</a:t>
            </a:r>
            <a:r>
              <a:rPr lang="en-CA" dirty="0"/>
              <a:t> (milliseconds).</a:t>
            </a:r>
          </a:p>
          <a:p>
            <a:pPr lvl="1"/>
            <a:r>
              <a:rPr lang="en-CA" dirty="0"/>
              <a:t>Limitation: poor spatial resolution.</a:t>
            </a:r>
          </a:p>
          <a:p>
            <a:r>
              <a:rPr lang="en-CA" b="1" dirty="0"/>
              <a:t>MEG (Magnetoencephalography)</a:t>
            </a:r>
            <a:endParaRPr lang="en-CA" dirty="0"/>
          </a:p>
          <a:p>
            <a:pPr lvl="1"/>
            <a:r>
              <a:rPr lang="en-CA" dirty="0"/>
              <a:t>Measures </a:t>
            </a:r>
            <a:r>
              <a:rPr lang="en-CA" b="1" dirty="0"/>
              <a:t>magnetic fields</a:t>
            </a:r>
            <a:r>
              <a:rPr lang="en-CA" dirty="0"/>
              <a:t> produced by neuronal activity.</a:t>
            </a:r>
          </a:p>
          <a:p>
            <a:pPr lvl="1"/>
            <a:r>
              <a:rPr lang="en-CA" dirty="0"/>
              <a:t>Good balance of spatial and temporal resolution.</a:t>
            </a:r>
          </a:p>
          <a:p>
            <a:pPr lvl="1"/>
            <a:r>
              <a:rPr lang="en-CA" dirty="0"/>
              <a:t>Limitation: extremely costly and requires specialized facilities.</a:t>
            </a:r>
          </a:p>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26</a:t>
            </a:fld>
            <a:endParaRPr lang="en-US"/>
          </a:p>
        </p:txBody>
      </p:sp>
    </p:spTree>
    <p:extLst>
      <p:ext uri="{BB962C8B-B14F-4D97-AF65-F5344CB8AC3E}">
        <p14:creationId xmlns:p14="http://schemas.microsoft.com/office/powerpoint/2010/main" val="3991129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0A77D8-880D-9A4A-BC2F-BE093F2CCBD3}"/>
              </a:ext>
            </a:extLst>
          </p:cNvPr>
          <p:cNvSpPr>
            <a:spLocks noGrp="1"/>
          </p:cNvSpPr>
          <p:nvPr>
            <p:ph type="subTitle" idx="1"/>
          </p:nvPr>
        </p:nvSpPr>
        <p:spPr>
          <a:xfrm>
            <a:off x="82550" y="1116495"/>
            <a:ext cx="12026900" cy="560497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729ACF-B9D5-DE4F-9139-B542E5005862}"/>
              </a:ext>
            </a:extLst>
          </p:cNvPr>
          <p:cNvSpPr>
            <a:spLocks noGrp="1"/>
          </p:cNvSpPr>
          <p:nvPr>
            <p:ph type="dt" sz="half" idx="10"/>
          </p:nvPr>
        </p:nvSpPr>
        <p:spPr/>
        <p:txBody>
          <a:bodyPr/>
          <a:lstStyle/>
          <a:p>
            <a:fld id="{A35F186B-76DC-C141-878F-6EDA71454245}" type="datetime1">
              <a:rPr lang="en-CA" smtClean="0"/>
              <a:t>2025-12-10</a:t>
            </a:fld>
            <a:endParaRPr lang="en-US"/>
          </a:p>
        </p:txBody>
      </p:sp>
      <p:sp>
        <p:nvSpPr>
          <p:cNvPr id="5" name="Footer Placeholder 4">
            <a:extLst>
              <a:ext uri="{FF2B5EF4-FFF2-40B4-BE49-F238E27FC236}">
                <a16:creationId xmlns:a16="http://schemas.microsoft.com/office/drawing/2014/main" id="{C6B209AA-FB7A-584B-9549-D2EF922EAB27}"/>
              </a:ext>
            </a:extLst>
          </p:cNvPr>
          <p:cNvSpPr>
            <a:spLocks noGrp="1"/>
          </p:cNvSpPr>
          <p:nvPr>
            <p:ph type="ftr" sz="quarter" idx="11"/>
          </p:nvPr>
        </p:nvSpPr>
        <p:spPr/>
        <p:txBody>
          <a:bodyPr/>
          <a:lstStyle/>
          <a:p>
            <a:endParaRPr lang="en-US"/>
          </a:p>
        </p:txBody>
      </p:sp>
      <p:sp>
        <p:nvSpPr>
          <p:cNvPr id="7" name="Title Placeholder 1">
            <a:extLst>
              <a:ext uri="{FF2B5EF4-FFF2-40B4-BE49-F238E27FC236}">
                <a16:creationId xmlns:a16="http://schemas.microsoft.com/office/drawing/2014/main" id="{B5904B50-9C14-FA41-9011-F5CAE949C5E8}"/>
              </a:ext>
            </a:extLst>
          </p:cNvPr>
          <p:cNvSpPr>
            <a:spLocks noGrp="1"/>
          </p:cNvSpPr>
          <p:nvPr>
            <p:ph type="title"/>
          </p:nvPr>
        </p:nvSpPr>
        <p:spPr>
          <a:xfrm>
            <a:off x="95802" y="463893"/>
            <a:ext cx="12000396" cy="597040"/>
          </a:xfrm>
          <a:prstGeom prst="rect">
            <a:avLst/>
          </a:prstGeom>
        </p:spPr>
        <p:txBody>
          <a:bodyPr vert="horz" lIns="91440" tIns="45720" rIns="91440" bIns="45720" rtlCol="0" anchor="b">
            <a:noAutofit/>
          </a:bodyPr>
          <a:lstStyle/>
          <a:p>
            <a:r>
              <a:rPr lang="en-US"/>
              <a:t>Click to edit Master title style</a:t>
            </a:r>
          </a:p>
        </p:txBody>
      </p:sp>
      <p:sp>
        <p:nvSpPr>
          <p:cNvPr id="2" name="Slide Number Placeholder 5">
            <a:extLst>
              <a:ext uri="{FF2B5EF4-FFF2-40B4-BE49-F238E27FC236}">
                <a16:creationId xmlns:a16="http://schemas.microsoft.com/office/drawing/2014/main" id="{3F716B21-267A-E095-1F2A-D57563CA8A37}"/>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8328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CA37-AB29-B943-9C55-07D2F9E512F7}"/>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8A33D-79EC-7940-B2A0-E532BEE27A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D5E20-F049-8A4F-B40D-0D6736526B97}"/>
              </a:ext>
            </a:extLst>
          </p:cNvPr>
          <p:cNvSpPr>
            <a:spLocks noGrp="1"/>
          </p:cNvSpPr>
          <p:nvPr>
            <p:ph type="dt" sz="half" idx="10"/>
          </p:nvPr>
        </p:nvSpPr>
        <p:spPr/>
        <p:txBody>
          <a:bodyPr/>
          <a:lstStyle/>
          <a:p>
            <a:fld id="{E2D3B7EA-3ACB-5248-A8DF-E04B5FC6B233}" type="datetime1">
              <a:rPr lang="en-CA" smtClean="0"/>
              <a:t>2025-12-10</a:t>
            </a:fld>
            <a:endParaRPr lang="en-US"/>
          </a:p>
        </p:txBody>
      </p:sp>
      <p:sp>
        <p:nvSpPr>
          <p:cNvPr id="5" name="Footer Placeholder 4">
            <a:extLst>
              <a:ext uri="{FF2B5EF4-FFF2-40B4-BE49-F238E27FC236}">
                <a16:creationId xmlns:a16="http://schemas.microsoft.com/office/drawing/2014/main" id="{5F0C90B7-EAC5-1B4B-9788-C4A8CAC2B55B}"/>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421D92C0-F62C-5D6F-3CB6-2E332C983752}"/>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7044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B8E86-9C47-0D4F-B28B-3A2E06F2C91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23AB9-69AE-6E4D-B0C2-57CD4DA98F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91C7B-BD21-3241-B6C5-739A8E29CAAE}"/>
              </a:ext>
            </a:extLst>
          </p:cNvPr>
          <p:cNvSpPr>
            <a:spLocks noGrp="1"/>
          </p:cNvSpPr>
          <p:nvPr>
            <p:ph type="dt" sz="half" idx="10"/>
          </p:nvPr>
        </p:nvSpPr>
        <p:spPr/>
        <p:txBody>
          <a:bodyPr/>
          <a:lstStyle/>
          <a:p>
            <a:fld id="{C88F9DC3-377C-B947-B7C8-2499D978C6B8}" type="datetime1">
              <a:rPr lang="en-CA" smtClean="0"/>
              <a:t>2025-12-10</a:t>
            </a:fld>
            <a:endParaRPr lang="en-US"/>
          </a:p>
        </p:txBody>
      </p:sp>
      <p:sp>
        <p:nvSpPr>
          <p:cNvPr id="5" name="Footer Placeholder 4">
            <a:extLst>
              <a:ext uri="{FF2B5EF4-FFF2-40B4-BE49-F238E27FC236}">
                <a16:creationId xmlns:a16="http://schemas.microsoft.com/office/drawing/2014/main" id="{DDC124E5-5010-AC46-991B-40034FB94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91FB2-35FC-D14E-A81B-58577ECF64B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035250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I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143821A-A122-094C-BA11-56472877241A}"/>
              </a:ext>
            </a:extLst>
          </p:cNvPr>
          <p:cNvSpPr>
            <a:spLocks noGrp="1"/>
          </p:cNvSpPr>
          <p:nvPr>
            <p:ph type="dt" sz="half" idx="10"/>
          </p:nvPr>
        </p:nvSpPr>
        <p:spPr/>
        <p:txBody>
          <a:bodyPr/>
          <a:lstStyle/>
          <a:p>
            <a:fld id="{12223A68-8CFD-B34F-B54A-7D65F5A2A097}" type="datetime1">
              <a:rPr lang="en-CA" smtClean="0"/>
              <a:t>2025-12-10</a:t>
            </a:fld>
            <a:endParaRPr lang="en-US"/>
          </a:p>
        </p:txBody>
      </p:sp>
      <p:sp>
        <p:nvSpPr>
          <p:cNvPr id="4" name="Footer Placeholder 3">
            <a:extLst>
              <a:ext uri="{FF2B5EF4-FFF2-40B4-BE49-F238E27FC236}">
                <a16:creationId xmlns:a16="http://schemas.microsoft.com/office/drawing/2014/main" id="{9C2EDC89-03C8-7A4C-AE0B-1F76A0610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2C086E-0D1B-8441-876C-D4570AF6DAEA}"/>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
        <p:nvSpPr>
          <p:cNvPr id="6" name="Rectangle 5">
            <a:extLst>
              <a:ext uri="{FF2B5EF4-FFF2-40B4-BE49-F238E27FC236}">
                <a16:creationId xmlns:a16="http://schemas.microsoft.com/office/drawing/2014/main" id="{F494CD47-AB4E-8A46-84F9-8B77B960BC74}"/>
              </a:ext>
            </a:extLst>
          </p:cNvPr>
          <p:cNvSpPr/>
          <p:nvPr userDrawn="1"/>
        </p:nvSpPr>
        <p:spPr>
          <a:xfrm>
            <a:off x="-101048" y="0"/>
            <a:ext cx="123940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4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041A-58AB-3648-ADD1-E74C85A86AAE}"/>
              </a:ext>
            </a:extLst>
          </p:cNvPr>
          <p:cNvSpPr>
            <a:spLocks noGrp="1"/>
          </p:cNvSpPr>
          <p:nvPr>
            <p:ph type="title"/>
          </p:nvPr>
        </p:nvSpPr>
        <p:spPr>
          <a:xfrm>
            <a:off x="89176" y="431729"/>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6E501D-3D78-CA44-B4EA-BC5176D659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33BF-D68D-4E4E-B961-5890B1B99DF2}"/>
              </a:ext>
            </a:extLst>
          </p:cNvPr>
          <p:cNvSpPr>
            <a:spLocks noGrp="1"/>
          </p:cNvSpPr>
          <p:nvPr>
            <p:ph type="dt" sz="half" idx="10"/>
          </p:nvPr>
        </p:nvSpPr>
        <p:spPr/>
        <p:txBody>
          <a:bodyPr/>
          <a:lstStyle/>
          <a:p>
            <a:fld id="{F44F1264-DFC5-C844-A8A4-CD6CC01D6B74}" type="datetime1">
              <a:rPr lang="en-CA" smtClean="0"/>
              <a:t>2025-12-10</a:t>
            </a:fld>
            <a:endParaRPr lang="en-US"/>
          </a:p>
        </p:txBody>
      </p:sp>
      <p:sp>
        <p:nvSpPr>
          <p:cNvPr id="5" name="Footer Placeholder 4">
            <a:extLst>
              <a:ext uri="{FF2B5EF4-FFF2-40B4-BE49-F238E27FC236}">
                <a16:creationId xmlns:a16="http://schemas.microsoft.com/office/drawing/2014/main" id="{61D81728-2A43-E64E-9EB3-0550A3D98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E67C4-BCCD-3B4E-B1A6-328A085F9C44}"/>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57731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2331-BB4A-4A44-A409-5C009A75C4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C0C4FF-D6DB-3644-A847-C1E080F83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9479-CA10-7348-BFCB-CB14DA0E4347}"/>
              </a:ext>
            </a:extLst>
          </p:cNvPr>
          <p:cNvSpPr>
            <a:spLocks noGrp="1"/>
          </p:cNvSpPr>
          <p:nvPr>
            <p:ph type="dt" sz="half" idx="10"/>
          </p:nvPr>
        </p:nvSpPr>
        <p:spPr/>
        <p:txBody>
          <a:bodyPr/>
          <a:lstStyle/>
          <a:p>
            <a:fld id="{8E5B73D9-A6E7-FF4B-A84E-6B5E1DD29820}" type="datetime1">
              <a:rPr lang="en-CA" smtClean="0"/>
              <a:t>2025-12-10</a:t>
            </a:fld>
            <a:endParaRPr lang="en-US"/>
          </a:p>
        </p:txBody>
      </p:sp>
      <p:sp>
        <p:nvSpPr>
          <p:cNvPr id="5" name="Footer Placeholder 4">
            <a:extLst>
              <a:ext uri="{FF2B5EF4-FFF2-40B4-BE49-F238E27FC236}">
                <a16:creationId xmlns:a16="http://schemas.microsoft.com/office/drawing/2014/main" id="{69559E3C-9013-CA48-A76B-0961FBEEF7BA}"/>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2321653E-AA1A-3E6F-C65C-B629618BD30E}"/>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37532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547E-F5C0-AC45-A821-A240703DBDC2}"/>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ABAD47-DD52-FB4D-9C36-06951802E7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66DF5-2135-AC4A-A3FD-2B3E11D7E9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8F072-52A3-0941-A15E-82A1F98FEB0C}"/>
              </a:ext>
            </a:extLst>
          </p:cNvPr>
          <p:cNvSpPr>
            <a:spLocks noGrp="1"/>
          </p:cNvSpPr>
          <p:nvPr>
            <p:ph type="dt" sz="half" idx="10"/>
          </p:nvPr>
        </p:nvSpPr>
        <p:spPr/>
        <p:txBody>
          <a:bodyPr/>
          <a:lstStyle/>
          <a:p>
            <a:fld id="{48713F25-9163-9340-A246-BD7425BE7261}" type="datetime1">
              <a:rPr lang="en-CA" smtClean="0"/>
              <a:t>2025-12-10</a:t>
            </a:fld>
            <a:endParaRPr lang="en-US"/>
          </a:p>
        </p:txBody>
      </p:sp>
      <p:sp>
        <p:nvSpPr>
          <p:cNvPr id="6" name="Footer Placeholder 5">
            <a:extLst>
              <a:ext uri="{FF2B5EF4-FFF2-40B4-BE49-F238E27FC236}">
                <a16:creationId xmlns:a16="http://schemas.microsoft.com/office/drawing/2014/main" id="{BC696A86-4113-7142-AFDC-CB1C49ED9331}"/>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CFF1CE8F-1C7D-FB32-9CEC-6105B90EAB10}"/>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31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8BDE-54E1-9944-851C-1EAC99F5E4A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048123-469B-1540-AE2D-1511B2F7D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BE5838-FF15-0A4D-8761-EEB3CDCD5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33A9E2-3250-CC48-A191-718887A48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8D0877-8A97-D14C-9584-F81B77B6F7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75DF2-971C-D947-896B-F7267774C920}"/>
              </a:ext>
            </a:extLst>
          </p:cNvPr>
          <p:cNvSpPr>
            <a:spLocks noGrp="1"/>
          </p:cNvSpPr>
          <p:nvPr>
            <p:ph type="dt" sz="half" idx="10"/>
          </p:nvPr>
        </p:nvSpPr>
        <p:spPr/>
        <p:txBody>
          <a:bodyPr/>
          <a:lstStyle/>
          <a:p>
            <a:fld id="{46AE1DA7-850D-404C-AA28-E6902ACA5607}" type="datetime1">
              <a:rPr lang="en-CA" smtClean="0"/>
              <a:t>2025-12-10</a:t>
            </a:fld>
            <a:endParaRPr lang="en-US"/>
          </a:p>
        </p:txBody>
      </p:sp>
      <p:sp>
        <p:nvSpPr>
          <p:cNvPr id="8" name="Footer Placeholder 7">
            <a:extLst>
              <a:ext uri="{FF2B5EF4-FFF2-40B4-BE49-F238E27FC236}">
                <a16:creationId xmlns:a16="http://schemas.microsoft.com/office/drawing/2014/main" id="{0F27338E-482A-FE4D-8B78-65DB7A8E2904}"/>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2D71506E-1F9F-B759-EC9F-E73139122E16}"/>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76179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86C7-624D-5348-9995-AF9DC705B6FA}"/>
              </a:ext>
            </a:extLst>
          </p:cNvPr>
          <p:cNvSpPr>
            <a:spLocks noGrp="1"/>
          </p:cNvSpPr>
          <p:nvPr>
            <p:ph type="title"/>
          </p:nvPr>
        </p:nvSpPr>
        <p:spPr>
          <a:xfrm>
            <a:off x="82550" y="424275"/>
            <a:ext cx="12026900" cy="74481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283139C-E551-084B-A27F-1C79A3D37D5A}"/>
              </a:ext>
            </a:extLst>
          </p:cNvPr>
          <p:cNvSpPr>
            <a:spLocks noGrp="1"/>
          </p:cNvSpPr>
          <p:nvPr>
            <p:ph type="dt" sz="half" idx="10"/>
          </p:nvPr>
        </p:nvSpPr>
        <p:spPr/>
        <p:txBody>
          <a:bodyPr/>
          <a:lstStyle/>
          <a:p>
            <a:fld id="{A468C5F9-B6B5-A540-876E-FCEE96722264}" type="datetime1">
              <a:rPr lang="en-CA" smtClean="0"/>
              <a:t>2025-12-10</a:t>
            </a:fld>
            <a:endParaRPr lang="en-US"/>
          </a:p>
        </p:txBody>
      </p:sp>
      <p:sp>
        <p:nvSpPr>
          <p:cNvPr id="4" name="Footer Placeholder 3">
            <a:extLst>
              <a:ext uri="{FF2B5EF4-FFF2-40B4-BE49-F238E27FC236}">
                <a16:creationId xmlns:a16="http://schemas.microsoft.com/office/drawing/2014/main" id="{F7096AA6-60D1-4347-9D0E-4276FEAF1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88659-8FAF-61C2-0BA9-7F8B451EE4DB}"/>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99174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CDA4-5555-4A40-99F8-F327330104B5}"/>
              </a:ext>
            </a:extLst>
          </p:cNvPr>
          <p:cNvSpPr>
            <a:spLocks noGrp="1"/>
          </p:cNvSpPr>
          <p:nvPr>
            <p:ph type="dt" sz="half" idx="10"/>
          </p:nvPr>
        </p:nvSpPr>
        <p:spPr/>
        <p:txBody>
          <a:bodyPr/>
          <a:lstStyle/>
          <a:p>
            <a:fld id="{4DD564FF-A1AA-8343-981A-4609B71F2A47}" type="datetime1">
              <a:rPr lang="en-CA" smtClean="0"/>
              <a:t>2025-12-10</a:t>
            </a:fld>
            <a:endParaRPr lang="en-US"/>
          </a:p>
        </p:txBody>
      </p:sp>
      <p:sp>
        <p:nvSpPr>
          <p:cNvPr id="3" name="Footer Placeholder 2">
            <a:extLst>
              <a:ext uri="{FF2B5EF4-FFF2-40B4-BE49-F238E27FC236}">
                <a16:creationId xmlns:a16="http://schemas.microsoft.com/office/drawing/2014/main" id="{82C7B35C-2099-6B43-9F6D-B8F6794DB004}"/>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72482645-F77D-8C49-AFE7-DF1FEAE03878}"/>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1195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6176-1306-8745-B33A-014111DA1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678C28-A285-9A46-9C07-58687599CF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004C46-EC03-9D44-B531-469467CA1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A77DD-6FCE-594E-B057-1AD94C74CB17}"/>
              </a:ext>
            </a:extLst>
          </p:cNvPr>
          <p:cNvSpPr>
            <a:spLocks noGrp="1"/>
          </p:cNvSpPr>
          <p:nvPr>
            <p:ph type="dt" sz="half" idx="10"/>
          </p:nvPr>
        </p:nvSpPr>
        <p:spPr/>
        <p:txBody>
          <a:bodyPr/>
          <a:lstStyle/>
          <a:p>
            <a:fld id="{6870EEA1-8428-FB44-B813-0262D8C64DDB}" type="datetime1">
              <a:rPr lang="en-CA" smtClean="0"/>
              <a:t>2025-12-10</a:t>
            </a:fld>
            <a:endParaRPr lang="en-US"/>
          </a:p>
        </p:txBody>
      </p:sp>
      <p:sp>
        <p:nvSpPr>
          <p:cNvPr id="6" name="Footer Placeholder 5">
            <a:extLst>
              <a:ext uri="{FF2B5EF4-FFF2-40B4-BE49-F238E27FC236}">
                <a16:creationId xmlns:a16="http://schemas.microsoft.com/office/drawing/2014/main" id="{39A11901-6157-394B-AD74-152AEA644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57C9B-3C04-F347-9A44-EEF20BEB314F}"/>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98602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80CA4-8600-1448-AD8E-47FA23726B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DF1174-C25A-994A-94E7-E28348038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6ABB4F-16BB-E444-B4F0-F08CDDD0A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A64A0-D627-F741-99EC-3848399A8EB9}"/>
              </a:ext>
            </a:extLst>
          </p:cNvPr>
          <p:cNvSpPr>
            <a:spLocks noGrp="1"/>
          </p:cNvSpPr>
          <p:nvPr>
            <p:ph type="dt" sz="half" idx="10"/>
          </p:nvPr>
        </p:nvSpPr>
        <p:spPr/>
        <p:txBody>
          <a:bodyPr/>
          <a:lstStyle/>
          <a:p>
            <a:fld id="{64177366-2106-0340-9FB7-CE7F6FBD2452}" type="datetime1">
              <a:rPr lang="en-CA" smtClean="0"/>
              <a:t>2025-12-10</a:t>
            </a:fld>
            <a:endParaRPr lang="en-US"/>
          </a:p>
        </p:txBody>
      </p:sp>
      <p:sp>
        <p:nvSpPr>
          <p:cNvPr id="6" name="Footer Placeholder 5">
            <a:extLst>
              <a:ext uri="{FF2B5EF4-FFF2-40B4-BE49-F238E27FC236}">
                <a16:creationId xmlns:a16="http://schemas.microsoft.com/office/drawing/2014/main" id="{86EB9FBE-A9A5-C740-B135-98CFA640B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614A6-AE59-8D47-83C4-6E9F2402A27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222741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white face made of paper&#10;&#10;AI-generated content may be incorrect.">
            <a:extLst>
              <a:ext uri="{FF2B5EF4-FFF2-40B4-BE49-F238E27FC236}">
                <a16:creationId xmlns:a16="http://schemas.microsoft.com/office/drawing/2014/main" id="{6787E7D1-5040-9104-5438-4FF49939CF1F}"/>
              </a:ext>
            </a:extLst>
          </p:cNvPr>
          <p:cNvPicPr>
            <a:picLocks noChangeAspect="1"/>
          </p:cNvPicPr>
          <p:nvPr userDrawn="1"/>
        </p:nvPicPr>
        <p:blipFill>
          <a:blip r:embed="rId14" cstate="hqprint">
            <a:extLst>
              <a:ext uri="{28A0092B-C50C-407E-A947-70E740481C1C}">
                <a14:useLocalDpi xmlns:a14="http://schemas.microsoft.com/office/drawing/2010/main"/>
              </a:ext>
            </a:extLst>
          </a:blip>
          <a:srcRect/>
          <a:stretch>
            <a:fillRect/>
          </a:stretch>
        </p:blipFill>
        <p:spPr>
          <a:xfrm>
            <a:off x="3314" y="0"/>
            <a:ext cx="12188686" cy="6856764"/>
          </a:xfrm>
          <a:prstGeom prst="rect">
            <a:avLst/>
          </a:prstGeom>
        </p:spPr>
      </p:pic>
      <p:sp>
        <p:nvSpPr>
          <p:cNvPr id="7" name="Rectangle 6">
            <a:extLst>
              <a:ext uri="{FF2B5EF4-FFF2-40B4-BE49-F238E27FC236}">
                <a16:creationId xmlns:a16="http://schemas.microsoft.com/office/drawing/2014/main" id="{41A7D961-CE99-A94A-9D5C-C9382B67036B}"/>
              </a:ext>
            </a:extLst>
          </p:cNvPr>
          <p:cNvSpPr/>
          <p:nvPr userDrawn="1"/>
        </p:nvSpPr>
        <p:spPr>
          <a:xfrm>
            <a:off x="-6628" y="-13034"/>
            <a:ext cx="12198627" cy="6871033"/>
          </a:xfrm>
          <a:prstGeom prst="rect">
            <a:avLst/>
          </a:prstGeom>
          <a:gradFill flip="none" rotWithShape="1">
            <a:gsLst>
              <a:gs pos="0">
                <a:schemeClr val="bg1"/>
              </a:gs>
              <a:gs pos="38000">
                <a:schemeClr val="bg1">
                  <a:alpha val="90000"/>
                </a:schemeClr>
              </a:gs>
              <a:gs pos="88000">
                <a:schemeClr val="bg1">
                  <a:alpha val="47000"/>
                </a:schemeClr>
              </a:gs>
              <a:gs pos="9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543C060-4EBD-2C4B-99FF-628F5FF28BBA}"/>
              </a:ext>
            </a:extLst>
          </p:cNvPr>
          <p:cNvSpPr>
            <a:spLocks noGrp="1"/>
          </p:cNvSpPr>
          <p:nvPr>
            <p:ph type="body" idx="1"/>
          </p:nvPr>
        </p:nvSpPr>
        <p:spPr>
          <a:xfrm>
            <a:off x="82550" y="1054719"/>
            <a:ext cx="12020274" cy="5666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AD2C-40F9-E847-A4C0-3F398CEF4B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929FF-7124-E042-97BA-BAA0B08AB06A}" type="datetime1">
              <a:rPr lang="en-CA" smtClean="0"/>
              <a:t>2025-12-10</a:t>
            </a:fld>
            <a:endParaRPr lang="en-US"/>
          </a:p>
        </p:txBody>
      </p:sp>
      <p:sp>
        <p:nvSpPr>
          <p:cNvPr id="5" name="Footer Placeholder 4">
            <a:extLst>
              <a:ext uri="{FF2B5EF4-FFF2-40B4-BE49-F238E27FC236}">
                <a16:creationId xmlns:a16="http://schemas.microsoft.com/office/drawing/2014/main" id="{11110F45-EDF1-4941-A828-8D8F00527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Rectangle 9">
            <a:extLst>
              <a:ext uri="{FF2B5EF4-FFF2-40B4-BE49-F238E27FC236}">
                <a16:creationId xmlns:a16="http://schemas.microsoft.com/office/drawing/2014/main" id="{BE98C23F-4063-4C40-B276-191CBF2ADA3F}"/>
              </a:ext>
            </a:extLst>
          </p:cNvPr>
          <p:cNvSpPr/>
          <p:nvPr userDrawn="1"/>
        </p:nvSpPr>
        <p:spPr>
          <a:xfrm>
            <a:off x="0" y="538096"/>
            <a:ext cx="12191999" cy="4854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1041A80-A4D9-2C4D-A08B-A8066B4CCDB5}"/>
              </a:ext>
            </a:extLst>
          </p:cNvPr>
          <p:cNvSpPr>
            <a:spLocks noGrp="1"/>
          </p:cNvSpPr>
          <p:nvPr>
            <p:ph type="title"/>
          </p:nvPr>
        </p:nvSpPr>
        <p:spPr>
          <a:xfrm>
            <a:off x="92489" y="572712"/>
            <a:ext cx="12000396" cy="469928"/>
          </a:xfrm>
          <a:prstGeom prst="rect">
            <a:avLst/>
          </a:prstGeom>
        </p:spPr>
        <p:txBody>
          <a:bodyPr vert="horz" lIns="91440" tIns="45720" rIns="91440" bIns="45720" rtlCol="0" anchor="ctr">
            <a:noAutofit/>
          </a:bodyPr>
          <a:lstStyle/>
          <a:p>
            <a:r>
              <a:rPr lang="en-US"/>
              <a:t>Click to edit Master title style</a:t>
            </a:r>
          </a:p>
        </p:txBody>
      </p:sp>
      <p:sp>
        <p:nvSpPr>
          <p:cNvPr id="11" name="TextBox 10">
            <a:extLst>
              <a:ext uri="{FF2B5EF4-FFF2-40B4-BE49-F238E27FC236}">
                <a16:creationId xmlns:a16="http://schemas.microsoft.com/office/drawing/2014/main" id="{FB2EC0E8-5BE0-D649-BED1-DB25059096F9}"/>
              </a:ext>
            </a:extLst>
          </p:cNvPr>
          <p:cNvSpPr txBox="1"/>
          <p:nvPr userDrawn="1"/>
        </p:nvSpPr>
        <p:spPr>
          <a:xfrm>
            <a:off x="-3313" y="1236"/>
            <a:ext cx="12191999" cy="477054"/>
          </a:xfrm>
          <a:prstGeom prst="rect">
            <a:avLst/>
          </a:prstGeom>
          <a:noFill/>
        </p:spPr>
        <p:txBody>
          <a:bodyPr wrap="square" rtlCol="0">
            <a:spAutoFit/>
          </a:bodyPr>
          <a:lstStyle/>
          <a:p>
            <a:pPr algn="ctr"/>
            <a:r>
              <a:rPr lang="en-US" sz="2500" baseline="0" dirty="0">
                <a:solidFill>
                  <a:schemeClr val="bg1">
                    <a:lumMod val="75000"/>
                  </a:schemeClr>
                </a:solidFill>
                <a:latin typeface="Agency FB" panose="020B0503020202020204" pitchFamily="34" charset="77"/>
              </a:rPr>
              <a:t>– Module 6 –</a:t>
            </a:r>
          </a:p>
        </p:txBody>
      </p:sp>
      <p:sp>
        <p:nvSpPr>
          <p:cNvPr id="12" name="TextBox 11">
            <a:extLst>
              <a:ext uri="{FF2B5EF4-FFF2-40B4-BE49-F238E27FC236}">
                <a16:creationId xmlns:a16="http://schemas.microsoft.com/office/drawing/2014/main" id="{09E667FF-7B95-C849-98DC-394220EC195C}"/>
              </a:ext>
            </a:extLst>
          </p:cNvPr>
          <p:cNvSpPr txBox="1"/>
          <p:nvPr userDrawn="1"/>
        </p:nvSpPr>
        <p:spPr>
          <a:xfrm>
            <a:off x="10553699" y="6501333"/>
            <a:ext cx="1638301" cy="338554"/>
          </a:xfrm>
          <a:prstGeom prst="rect">
            <a:avLst/>
          </a:prstGeom>
          <a:noFill/>
        </p:spPr>
        <p:txBody>
          <a:bodyPr wrap="square" rtlCol="0">
            <a:spAutoFit/>
          </a:bodyPr>
          <a:lstStyle/>
          <a:p>
            <a:r>
              <a:rPr lang="en-US" sz="800" baseline="0">
                <a:solidFill>
                  <a:schemeClr val="bg1">
                    <a:lumMod val="50000"/>
                  </a:schemeClr>
                </a:solidFill>
              </a:rPr>
              <a:t>© Rasmus Rosenberg Larsen (2025) Licensed under CC BY 4.0</a:t>
            </a:r>
          </a:p>
        </p:txBody>
      </p:sp>
      <p:sp>
        <p:nvSpPr>
          <p:cNvPr id="16" name="Slide Number Placeholder 5">
            <a:extLst>
              <a:ext uri="{FF2B5EF4-FFF2-40B4-BE49-F238E27FC236}">
                <a16:creationId xmlns:a16="http://schemas.microsoft.com/office/drawing/2014/main" id="{0EB69D91-C192-B44A-7930-06DC329BA1FA}"/>
              </a:ext>
            </a:extLst>
          </p:cNvPr>
          <p:cNvSpPr>
            <a:spLocks noGrp="1"/>
          </p:cNvSpPr>
          <p:nvPr>
            <p:ph type="sldNum" sz="quarter" idx="4"/>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148455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3000" b="1" i="0" kern="1200">
          <a:solidFill>
            <a:srgbClr val="61A2A7"/>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 userDrawn="1">
          <p15:clr>
            <a:srgbClr val="F26B43"/>
          </p15:clr>
        </p15:guide>
        <p15:guide id="2" pos="52" userDrawn="1">
          <p15:clr>
            <a:srgbClr val="F26B43"/>
          </p15:clr>
        </p15:guide>
        <p15:guide id="3" orient="horz" pos="4269" userDrawn="1">
          <p15:clr>
            <a:srgbClr val="F26B43"/>
          </p15:clr>
        </p15:guide>
        <p15:guide id="4" pos="76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Biopsychosocial_mode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academic.oup.com/brain/article/148/2/349/7906094" TargetMode="Externa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en.wikipedia.org/wiki/Etiolog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www.sciencedirect.com/science/article/abs/pii/S1359178922000465" TargetMode="External"/><Relationship Id="rId3" Type="http://schemas.openxmlformats.org/officeDocument/2006/relationships/hyperlink" Target="https://jamanetwork.com/journals/jamapsychiatry/fullarticle/490606" TargetMode="External"/><Relationship Id="rId7" Type="http://schemas.openxmlformats.org/officeDocument/2006/relationships/hyperlink" Target="https://pmc.ncbi.nlm.nih.gov/articles/PMC2242349/pdf/nihms38985.pdf" TargetMode="External"/><Relationship Id="rId2" Type="http://schemas.openxmlformats.org/officeDocument/2006/relationships/hyperlink" Target="https://en.wikipedia.org/wiki/Karyotype" TargetMode="External"/><Relationship Id="rId1" Type="http://schemas.openxmlformats.org/officeDocument/2006/relationships/slideLayout" Target="../slideLayouts/slideLayout2.xml"/><Relationship Id="rId6" Type="http://schemas.openxmlformats.org/officeDocument/2006/relationships/hyperlink" Target="https://www.jstor.org/stable/41343913" TargetMode="External"/><Relationship Id="rId5" Type="http://schemas.openxmlformats.org/officeDocument/2006/relationships/hyperlink" Target="https://jamanetwork.com/journals/archneurpsyc/fullarticle/650312" TargetMode="External"/><Relationship Id="rId10" Type="http://schemas.openxmlformats.org/officeDocument/2006/relationships/image" Target="../media/image13.png"/><Relationship Id="rId4" Type="http://schemas.openxmlformats.org/officeDocument/2006/relationships/hyperlink" Target="https://www.sciencedirect.com/science/article/abs/pii/0022395670900038" TargetMode="External"/><Relationship Id="rId9" Type="http://schemas.openxmlformats.org/officeDocument/2006/relationships/hyperlink" Target="https://psycnet.apa.org/fulltext/2026-05252-001.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Neuroimaging" TargetMode="External"/><Relationship Id="rId2" Type="http://schemas.openxmlformats.org/officeDocument/2006/relationships/hyperlink" Target="https://pubmed.ncbi.nlm.nih.gov/20047720/"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en.wikipedia.org/wiki/Neurochemistry"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Neural_network_(biology)" TargetMode="External"/><Relationship Id="rId3" Type="http://schemas.openxmlformats.org/officeDocument/2006/relationships/hyperlink" Target="https://en.wikipedia.org/wiki/Hervey_M._Cleckley" TargetMode="External"/><Relationship Id="rId7" Type="http://schemas.openxmlformats.org/officeDocument/2006/relationships/hyperlink" Target="https://en.wikipedia.org/wiki/Wernicke%27s_are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en.wikipedia.org/wiki/Broca%27s_area" TargetMode="External"/><Relationship Id="rId5" Type="http://schemas.openxmlformats.org/officeDocument/2006/relationships/hyperlink" Target="https://en.wikipedia.org/wiki/Robert_D._Hare" TargetMode="External"/><Relationship Id="rId4" Type="http://schemas.openxmlformats.org/officeDocument/2006/relationships/hyperlink" Target="https://en.wikipedia.org/wiki/David_T._Lykke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Phrenolog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The_Mask_of_Sanity" TargetMode="External"/><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en.wikipedia.org/wiki/Hervey_M._Cleckley#Semantic_theory" TargetMode="External"/><Relationship Id="rId5" Type="http://schemas.openxmlformats.org/officeDocument/2006/relationships/hyperlink" Target="https://en.wikipedia.org/wiki/Aphasia" TargetMode="External"/><Relationship Id="rId4" Type="http://schemas.openxmlformats.org/officeDocument/2006/relationships/hyperlink" Target="https://en.wikipedia.org/wiki/Henry_Hea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librarysearch.library.utoronto.ca/permalink/01UTORONTO_INST/k9bh95/alma991106143102906196"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librarysearch.library.utoronto.ca/permalink/01UTORONTO_INST/14bjeso/alma991106462803406196" TargetMode="External"/><Relationship Id="rId7"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nature.com/articles/s41572-021-00282-1"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en.wikipedia.org/wiki/In_vivo"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Blood-oxygenation-level&#8211;dependent_imagin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0.png"/><Relationship Id="rId10" Type="http://schemas.openxmlformats.org/officeDocument/2006/relationships/image" Target="../media/image33.jpeg"/><Relationship Id="rId4" Type="http://schemas.openxmlformats.org/officeDocument/2006/relationships/image" Target="../media/image29.svg"/><Relationship Id="rId9" Type="http://schemas.openxmlformats.org/officeDocument/2006/relationships/image" Target="../media/image32.jpeg"/></Relationships>
</file>

<file path=ppt/slides/_rels/slide2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s://en.wikipedia.org/wiki/Talairach_coordinates#Montreal_Neurological_Institute_(MNI)_templates" TargetMode="External"/><Relationship Id="rId7"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en.wikipedia.org/wiki/Talairach_coordinat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librarysearch.library.utoronto.ca/permalink/01UTORONTO_INST/1j4c6iu/cdi_scopus_primary_2_s2_0_0026630575"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hyperlink" Target="https://en.wikipedia.org/wiki/Brodmann_area" TargetMode="External"/><Relationship Id="rId3" Type="http://schemas.openxmlformats.org/officeDocument/2006/relationships/hyperlink" Target="https://en.wikipedia.org/wiki/Talairach_coordinates#Montreal_Neurological_Institute_(MNI)_templates" TargetMode="External"/><Relationship Id="rId7" Type="http://schemas.openxmlformats.org/officeDocument/2006/relationships/hyperlink" Target="https://bioimagesuiteweb.github.io/webapp/mni2tal.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hyperlink" Target="https://en.wikipedia.org/wiki/Talairach_coordinates" TargetMode="External"/><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Talairach_coordinates#Montreal_Neurological_Institute_(MNI)_template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en.wikipedia.org/wiki/Talairach_coordinate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Blood-oxygenation-level&#8211;dependent_imagin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pubmed.ncbi.nlm.nih.gov/1066561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sciencedirect.com/science/article/abs/pii/S1359178917302136" TargetMode="External"/><Relationship Id="rId4" Type="http://schemas.openxmlformats.org/officeDocument/2006/relationships/hyperlink" Target="https://pubmed.ncbi.nlm.nih.gov/21135855/"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s://www.sciencedirect.com/science/article/pii/S0149763424003737"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sciencedirect.com/science/article/abs/pii/S0149763422003645" TargetMode="External"/><Relationship Id="rId5" Type="http://schemas.openxmlformats.org/officeDocument/2006/relationships/image" Target="../media/image41.jpe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sciencedirect.com/science/article/pii/S0149763424003737" TargetMode="External"/><Relationship Id="rId5" Type="http://schemas.openxmlformats.org/officeDocument/2006/relationships/hyperlink" Target="https://www.sciencedirect.com/science/article/abs/pii/S0149763422003645" TargetMode="Externa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hyperlink" Target="https://www.sciencedirect.com/science/article/abs/pii/S0149763422003645"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hyperlink" Target="https://www.sciencedirect.com/science/article/abs/pii/S0149763422003645"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librarysearch.library.utoronto.ca/permalink/01UTORONTO_INST/1j4c6iu/cdi_scopus_primary_2_s2_0_0026630575"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sciencedirect.com/science/article/abs/pii/S0149763422003645" TargetMode="External"/><Relationship Id="rId7" Type="http://schemas.openxmlformats.org/officeDocument/2006/relationships/hyperlink" Target="https://bioimagesuiteweb.github.io/webapp/mni2tal.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hyperlink" Target="https://www.sciencedirect.com/science/article/abs/pii/S0149763422003645"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en.wikipedia.org/wiki/Power_(statistic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sciencedirect.com/science/article/pii/S0149763424003737"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hyperlink" Target="https://www.sciencedirect.com/science/article/pii/S0149763424003737"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hyperlink" Target="https://www.sciencedirect.com/science/article/pii/S0149763424003737"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01D37D-54F8-E8BC-7566-25B587887CF1}"/>
              </a:ext>
            </a:extLst>
          </p:cNvPr>
          <p:cNvSpPr/>
          <p:nvPr/>
        </p:nvSpPr>
        <p:spPr>
          <a:xfrm>
            <a:off x="-101600" y="0"/>
            <a:ext cx="8247557"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7FFB370-BC54-3D40-9398-22C4771A9261}"/>
              </a:ext>
            </a:extLst>
          </p:cNvPr>
          <p:cNvSpPr txBox="1"/>
          <p:nvPr/>
        </p:nvSpPr>
        <p:spPr>
          <a:xfrm>
            <a:off x="8509674" y="6213759"/>
            <a:ext cx="3438762" cy="461665"/>
          </a:xfrm>
          <a:prstGeom prst="rect">
            <a:avLst/>
          </a:prstGeom>
          <a:noFill/>
        </p:spPr>
        <p:txBody>
          <a:bodyPr wrap="none" rtlCol="0">
            <a:spAutoFit/>
          </a:bodyPr>
          <a:lstStyle/>
          <a:p>
            <a:pPr algn="ctr"/>
            <a:r>
              <a:rPr lang="en-US" sz="1200">
                <a:latin typeface="Courier New" panose="02070309020205020404" pitchFamily="49" charset="0"/>
                <a:cs typeface="Courier New" panose="02070309020205020404" pitchFamily="49" charset="0"/>
              </a:rPr>
              <a:t>Copyright © Rasmus Rosenberg Larsen</a:t>
            </a:r>
          </a:p>
          <a:p>
            <a:pPr algn="ctr"/>
            <a:r>
              <a:rPr lang="en-US" sz="1200">
                <a:latin typeface="Courier New" panose="02070309020205020404" pitchFamily="49" charset="0"/>
                <a:cs typeface="Courier New" panose="02070309020205020404" pitchFamily="49" charset="0"/>
              </a:rPr>
              <a:t>Licensed under CC BY 4.0.</a:t>
            </a:r>
          </a:p>
        </p:txBody>
      </p:sp>
      <p:sp>
        <p:nvSpPr>
          <p:cNvPr id="8" name="TextBox 7">
            <a:extLst>
              <a:ext uri="{FF2B5EF4-FFF2-40B4-BE49-F238E27FC236}">
                <a16:creationId xmlns:a16="http://schemas.microsoft.com/office/drawing/2014/main" id="{7826370F-0C5C-273E-CACD-279B12CA5406}"/>
              </a:ext>
            </a:extLst>
          </p:cNvPr>
          <p:cNvSpPr txBox="1"/>
          <p:nvPr/>
        </p:nvSpPr>
        <p:spPr>
          <a:xfrm>
            <a:off x="-278838" y="176315"/>
            <a:ext cx="8602035" cy="3570208"/>
          </a:xfrm>
          <a:prstGeom prst="rect">
            <a:avLst/>
          </a:prstGeom>
          <a:noFill/>
        </p:spPr>
        <p:txBody>
          <a:bodyPr wrap="none" rtlCol="0">
            <a:spAutoFit/>
          </a:bodyPr>
          <a:lstStyle/>
          <a:p>
            <a:pPr algn="ctr"/>
            <a:r>
              <a:rPr lang="en-US" sz="4800" b="1"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Psychopathy and Crime</a:t>
            </a:r>
          </a:p>
          <a:p>
            <a:pPr algn="ctr"/>
            <a:r>
              <a:rPr lang="en-US" sz="2800" i="1"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The Science, Ethics, and Legal Influence of a Controversial Diagnosis </a:t>
            </a:r>
            <a:endParaRPr lang="en-US" sz="1200"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endParaRPr>
          </a:p>
          <a:p>
            <a:pPr algn="ctr"/>
            <a:endParaRPr lang="en-CA" sz="2800" dirty="0">
              <a:solidFill>
                <a:schemeClr val="bg1"/>
              </a:solidFill>
              <a:latin typeface="Agency FB" panose="020B0503020202020204" pitchFamily="34" charset="77"/>
              <a:ea typeface="Garamond" charset="0"/>
              <a:cs typeface="Garamond" charset="0"/>
            </a:endParaRPr>
          </a:p>
          <a:p>
            <a:pPr algn="ctr"/>
            <a:r>
              <a:rPr lang="en-CA" sz="2800" dirty="0">
                <a:solidFill>
                  <a:schemeClr val="bg1"/>
                </a:solidFill>
                <a:latin typeface="Agency FB" panose="020B0503020202020204" pitchFamily="34" charset="77"/>
                <a:ea typeface="Garamond" charset="0"/>
                <a:cs typeface="Garamond" charset="0"/>
              </a:rPr>
              <a:t>Module 6</a:t>
            </a:r>
          </a:p>
          <a:p>
            <a:pPr algn="ctr"/>
            <a:r>
              <a:rPr lang="en-CA" sz="4000" b="1" dirty="0">
                <a:solidFill>
                  <a:srgbClr val="61A2A7"/>
                </a:solidFill>
                <a:latin typeface="Agency FB" panose="020B0503020202020204" pitchFamily="34" charset="77"/>
                <a:ea typeface="Garamond" charset="0"/>
                <a:cs typeface="Garamond" charset="0"/>
              </a:rPr>
              <a:t>The Neuroscience of Psychopathy</a:t>
            </a:r>
          </a:p>
          <a:p>
            <a:pPr algn="ctr"/>
            <a:r>
              <a:rPr lang="en-CA" sz="2800" b="1" i="1" dirty="0">
                <a:solidFill>
                  <a:srgbClr val="61A2A7"/>
                </a:solidFill>
                <a:latin typeface="Agency FB" panose="020B0503020202020204" pitchFamily="34" charset="77"/>
                <a:ea typeface="Garamond" charset="0"/>
                <a:cs typeface="Garamond" charset="0"/>
              </a:rPr>
              <a:t>Is psychopathy a brain disorder?</a:t>
            </a:r>
          </a:p>
          <a:p>
            <a:endParaRPr lang="en-US" dirty="0"/>
          </a:p>
        </p:txBody>
      </p:sp>
      <p:pic>
        <p:nvPicPr>
          <p:cNvPr id="17" name="Picture 16" descr="A white face with black text&#10;&#10;AI-generated content may be incorrect.">
            <a:extLst>
              <a:ext uri="{FF2B5EF4-FFF2-40B4-BE49-F238E27FC236}">
                <a16:creationId xmlns:a16="http://schemas.microsoft.com/office/drawing/2014/main" id="{8A4E2315-491B-351A-2B9B-6BB851025D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833289" y="1485476"/>
            <a:ext cx="2902074" cy="4353111"/>
          </a:xfrm>
          <a:prstGeom prst="rect">
            <a:avLst/>
          </a:prstGeom>
          <a:ln>
            <a:solidFill>
              <a:schemeClr val="tx1"/>
            </a:solidFill>
          </a:ln>
          <a:effectLst>
            <a:outerShdw blurRad="50800" dist="104313" dir="2700000" algn="tl" rotWithShape="0">
              <a:prstClr val="black">
                <a:alpha val="40000"/>
              </a:prstClr>
            </a:outerShdw>
          </a:effectLst>
        </p:spPr>
      </p:pic>
      <p:cxnSp>
        <p:nvCxnSpPr>
          <p:cNvPr id="22" name="Straight Connector 21">
            <a:extLst>
              <a:ext uri="{FF2B5EF4-FFF2-40B4-BE49-F238E27FC236}">
                <a16:creationId xmlns:a16="http://schemas.microsoft.com/office/drawing/2014/main" id="{CDC06796-999F-2A70-5EEB-5DDE8C9EA380}"/>
              </a:ext>
            </a:extLst>
          </p:cNvPr>
          <p:cNvCxnSpPr>
            <a:cxnSpLocks/>
          </p:cNvCxnSpPr>
          <p:nvPr/>
        </p:nvCxnSpPr>
        <p:spPr>
          <a:xfrm>
            <a:off x="578763" y="3662031"/>
            <a:ext cx="688682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42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4BB039B-0698-861A-8866-4FECDB0D8D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88963-7DA9-CE6A-57D8-E1F77BAC3CF8}"/>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Biological Research on Personality Disorders</a:t>
            </a:r>
          </a:p>
        </p:txBody>
      </p:sp>
      <p:sp>
        <p:nvSpPr>
          <p:cNvPr id="7" name="Rectangle 6">
            <a:extLst>
              <a:ext uri="{FF2B5EF4-FFF2-40B4-BE49-F238E27FC236}">
                <a16:creationId xmlns:a16="http://schemas.microsoft.com/office/drawing/2014/main" id="{FFDAC8DD-2E10-CD50-68B3-1043BF85941E}"/>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80FA31-37BE-FF36-C9FC-04210E0D7118}"/>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669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FD13A-EBE5-57DE-9BFF-F04DF8DB3D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BBF40-11B3-83DA-4FCA-21E22CDA2C8D}"/>
              </a:ext>
            </a:extLst>
          </p:cNvPr>
          <p:cNvSpPr>
            <a:spLocks noGrp="1"/>
          </p:cNvSpPr>
          <p:nvPr>
            <p:ph type="title"/>
          </p:nvPr>
        </p:nvSpPr>
        <p:spPr/>
        <p:txBody>
          <a:bodyPr/>
          <a:lstStyle/>
          <a:p>
            <a:r>
              <a:rPr lang="en-US" dirty="0"/>
              <a:t>Biological Research on Personality Disorders:</a:t>
            </a:r>
          </a:p>
        </p:txBody>
      </p:sp>
      <p:sp>
        <p:nvSpPr>
          <p:cNvPr id="3" name="Content Placeholder 2">
            <a:extLst>
              <a:ext uri="{FF2B5EF4-FFF2-40B4-BE49-F238E27FC236}">
                <a16:creationId xmlns:a16="http://schemas.microsoft.com/office/drawing/2014/main" id="{6B2DF3AC-6CFD-54DE-70F2-713C36352CA7}"/>
              </a:ext>
            </a:extLst>
          </p:cNvPr>
          <p:cNvSpPr>
            <a:spLocks noGrp="1"/>
          </p:cNvSpPr>
          <p:nvPr>
            <p:ph idx="1"/>
          </p:nvPr>
        </p:nvSpPr>
        <p:spPr/>
        <p:txBody>
          <a:bodyPr>
            <a:normAutofit lnSpcReduction="10000"/>
          </a:bodyPr>
          <a:lstStyle/>
          <a:p>
            <a:endParaRPr lang="en-US" dirty="0"/>
          </a:p>
          <a:p>
            <a:pPr algn="ctr"/>
            <a:r>
              <a:rPr lang="en-US" sz="3200" b="1" dirty="0"/>
              <a:t>The Obvious Complexity of Mental Health</a:t>
            </a:r>
          </a:p>
          <a:p>
            <a:pPr algn="ctr"/>
            <a:r>
              <a:rPr lang="en-US" sz="1600" i="1" dirty="0">
                <a:hlinkClick r:id="rId3"/>
              </a:rPr>
              <a:t>The Biopsychosocial Model</a:t>
            </a:r>
            <a:r>
              <a:rPr lang="en-US" sz="1600" i="1" dirty="0"/>
              <a:t>: Mental disorders as complex constructs</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Mental health problems are </a:t>
            </a:r>
            <a:r>
              <a:rPr lang="en-US" dirty="0">
                <a:solidFill>
                  <a:srgbClr val="FF0000"/>
                </a:solidFill>
              </a:rPr>
              <a:t>widely believed</a:t>
            </a:r>
            <a:r>
              <a:rPr lang="en-US" dirty="0"/>
              <a:t> to arise from the complex interaction of biological, psychological, and social factors.</a:t>
            </a:r>
          </a:p>
          <a:p>
            <a:pPr marL="800100" lvl="1" indent="-342900">
              <a:buFont typeface="Arial" panose="020B0604020202020204" pitchFamily="34" charset="0"/>
              <a:buChar char="•"/>
            </a:pPr>
            <a:r>
              <a:rPr lang="en-US" b="1" dirty="0">
                <a:solidFill>
                  <a:srgbClr val="61A2A7"/>
                </a:solidFill>
              </a:rPr>
              <a:t>Biological: </a:t>
            </a:r>
            <a:r>
              <a:rPr lang="en-US" dirty="0"/>
              <a:t>genetics, hormones, neurobiology, physical health.</a:t>
            </a:r>
          </a:p>
          <a:p>
            <a:pPr marL="800100" lvl="1" indent="-342900">
              <a:buFont typeface="Arial" panose="020B0604020202020204" pitchFamily="34" charset="0"/>
              <a:buChar char="•"/>
            </a:pPr>
            <a:r>
              <a:rPr lang="en-US" b="1" dirty="0">
                <a:solidFill>
                  <a:srgbClr val="61A2A7"/>
                </a:solidFill>
              </a:rPr>
              <a:t>Psychological: </a:t>
            </a:r>
            <a:r>
              <a:rPr lang="en-US" dirty="0"/>
              <a:t>thoughts, emotions, coping skills, personality traits.</a:t>
            </a:r>
          </a:p>
          <a:p>
            <a:pPr marL="800100" lvl="1" indent="-342900">
              <a:buFont typeface="Arial" panose="020B0604020202020204" pitchFamily="34" charset="0"/>
              <a:buChar char="•"/>
            </a:pPr>
            <a:r>
              <a:rPr lang="en-US" b="1" dirty="0">
                <a:solidFill>
                  <a:srgbClr val="61A2A7"/>
                </a:solidFill>
              </a:rPr>
              <a:t>Social: </a:t>
            </a:r>
            <a:r>
              <a:rPr lang="en-US" dirty="0"/>
              <a:t>relationships, culture, socioeconomic status, environment.</a:t>
            </a:r>
          </a:p>
          <a:p>
            <a:pPr marL="342900" indent="-342900">
              <a:buFont typeface="Arial" panose="020B0604020202020204" pitchFamily="34" charset="0"/>
              <a:buChar char="•"/>
            </a:pPr>
            <a:r>
              <a:rPr lang="en-US" dirty="0"/>
              <a:t>Understanding mental disorders requires looking at the individual in context, not only at symptoms or few (potential) biological causes.</a:t>
            </a:r>
          </a:p>
          <a:p>
            <a:pPr marL="342900" indent="-342900">
              <a:buFont typeface="Arial" panose="020B0604020202020204" pitchFamily="34" charset="0"/>
              <a:buChar char="•"/>
            </a:pPr>
            <a:r>
              <a:rPr lang="en-US" dirty="0"/>
              <a:t>So, by studying the brain of PCL psychopathic persons, we are </a:t>
            </a:r>
            <a:r>
              <a:rPr lang="en-US" i="1" dirty="0">
                <a:solidFill>
                  <a:srgbClr val="FF0000"/>
                </a:solidFill>
              </a:rPr>
              <a:t>not necessarily </a:t>
            </a:r>
            <a:r>
              <a:rPr lang="en-US" dirty="0"/>
              <a:t>endorsing </a:t>
            </a:r>
            <a:r>
              <a:rPr lang="en-US" dirty="0">
                <a:hlinkClick r:id="rId4"/>
              </a:rPr>
              <a:t>reductionism</a:t>
            </a:r>
            <a:r>
              <a:rPr lang="en-US" dirty="0"/>
              <a:t>. (i.e., brain is part of the puzzle).</a:t>
            </a:r>
          </a:p>
        </p:txBody>
      </p:sp>
    </p:spTree>
    <p:extLst>
      <p:ext uri="{BB962C8B-B14F-4D97-AF65-F5344CB8AC3E}">
        <p14:creationId xmlns:p14="http://schemas.microsoft.com/office/powerpoint/2010/main" val="4194536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FD83D-B262-D86D-7FDF-BF2B0434FF8B}"/>
            </a:ext>
          </a:extLst>
        </p:cNvPr>
        <p:cNvGrpSpPr/>
        <p:nvPr/>
      </p:nvGrpSpPr>
      <p:grpSpPr>
        <a:xfrm>
          <a:off x="0" y="0"/>
          <a:ext cx="0" cy="0"/>
          <a:chOff x="0" y="0"/>
          <a:chExt cx="0" cy="0"/>
        </a:xfrm>
      </p:grpSpPr>
      <p:pic>
        <p:nvPicPr>
          <p:cNvPr id="3074" name="Picture 2" descr="49,942 Many Roads Converging Stock Photos, High-Res Pictures, and Images -  Getty Images">
            <a:extLst>
              <a:ext uri="{FF2B5EF4-FFF2-40B4-BE49-F238E27FC236}">
                <a16:creationId xmlns:a16="http://schemas.microsoft.com/office/drawing/2014/main" id="{8777F707-AAC3-2298-6DA1-84192E7AA1C4}"/>
              </a:ext>
            </a:extLst>
          </p:cNvPr>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610" b="89431" l="0" r="99837">
                        <a14:foregroundMark x1="10458" y1="3049" x2="11111" y2="6301"/>
                        <a14:foregroundMark x1="28105" y1="1016" x2="28758" y2="3455"/>
                        <a14:foregroundMark x1="3758" y1="33740" x2="8824" y2="38415"/>
                        <a14:foregroundMark x1="8824" y1="38415" x2="8824" y2="38211"/>
                        <a14:foregroundMark x1="6699" y1="59553" x2="0" y2="65854"/>
                        <a14:foregroundMark x1="90523" y1="49390" x2="99020" y2="50203"/>
                        <a14:foregroundMark x1="99020" y1="50203" x2="99837" y2="50203"/>
                        <a14:backgroundMark x1="58497" y1="54472" x2="80719" y2="53862"/>
                        <a14:backgroundMark x1="80719" y1="53862" x2="86928" y2="54065"/>
                      </a14:backgroundRemoval>
                    </a14:imgEffect>
                  </a14:imgLayer>
                </a14:imgProps>
              </a:ext>
              <a:ext uri="{28A0092B-C50C-407E-A947-70E740481C1C}">
                <a14:useLocalDpi xmlns:a14="http://schemas.microsoft.com/office/drawing/2010/main" val="0"/>
              </a:ext>
            </a:extLst>
          </a:blip>
          <a:srcRect t="11509"/>
          <a:stretch>
            <a:fillRect/>
          </a:stretch>
        </p:blipFill>
        <p:spPr bwMode="auto">
          <a:xfrm>
            <a:off x="-800100" y="1054719"/>
            <a:ext cx="7458075" cy="39935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5943B1-1B74-4BCD-C500-A03B9E5F3278}"/>
              </a:ext>
            </a:extLst>
          </p:cNvPr>
          <p:cNvSpPr>
            <a:spLocks noGrp="1"/>
          </p:cNvSpPr>
          <p:nvPr>
            <p:ph type="title"/>
          </p:nvPr>
        </p:nvSpPr>
        <p:spPr/>
        <p:txBody>
          <a:bodyPr/>
          <a:lstStyle/>
          <a:p>
            <a:r>
              <a:rPr lang="en-US" dirty="0"/>
              <a:t>Biological Research on Personality Disorders:</a:t>
            </a:r>
          </a:p>
        </p:txBody>
      </p:sp>
      <p:sp>
        <p:nvSpPr>
          <p:cNvPr id="3" name="Content Placeholder 2">
            <a:extLst>
              <a:ext uri="{FF2B5EF4-FFF2-40B4-BE49-F238E27FC236}">
                <a16:creationId xmlns:a16="http://schemas.microsoft.com/office/drawing/2014/main" id="{3866F3A1-8FC5-1877-2310-D1B98AFC1530}"/>
              </a:ext>
            </a:extLst>
          </p:cNvPr>
          <p:cNvSpPr>
            <a:spLocks noGrp="1"/>
          </p:cNvSpPr>
          <p:nvPr>
            <p:ph idx="1"/>
          </p:nvPr>
        </p:nvSpPr>
        <p:spPr/>
        <p:txBody>
          <a:bodyPr>
            <a:normAutofit/>
          </a:bodyPr>
          <a:lstStyle/>
          <a:p>
            <a:endParaRPr lang="en-US" dirty="0"/>
          </a:p>
          <a:p>
            <a:pPr algn="ctr"/>
            <a:r>
              <a:rPr lang="en-US" sz="3200" b="1" dirty="0"/>
              <a:t>The Role of Biology in Mental Health Research</a:t>
            </a:r>
          </a:p>
          <a:p>
            <a:pPr algn="ctr"/>
            <a:r>
              <a:rPr lang="en-US" sz="1600" i="1" dirty="0"/>
              <a:t>A complex mix of interdisciplinary subfields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Biological research typically investigates </a:t>
            </a:r>
            <a:r>
              <a:rPr lang="en-US" dirty="0">
                <a:solidFill>
                  <a:srgbClr val="FF0000"/>
                </a:solidFill>
              </a:rPr>
              <a:t>causal</a:t>
            </a:r>
            <a:r>
              <a:rPr lang="en-US" dirty="0"/>
              <a:t> mechanisms (</a:t>
            </a:r>
            <a:r>
              <a:rPr lang="en-US" dirty="0">
                <a:hlinkClick r:id="rId4"/>
              </a:rPr>
              <a:t>etiology</a:t>
            </a:r>
            <a:r>
              <a:rPr lang="en-US" dirty="0"/>
              <a:t>). </a:t>
            </a:r>
          </a:p>
          <a:p>
            <a:pPr marL="342900" indent="-342900">
              <a:buFont typeface="Arial" panose="020B0604020202020204" pitchFamily="34" charset="0"/>
              <a:buChar char="•"/>
            </a:pPr>
            <a:r>
              <a:rPr lang="en-US" dirty="0"/>
              <a:t>For example, genetics, neurochemistry, endocrinology, and brain structure/function.</a:t>
            </a:r>
          </a:p>
          <a:p>
            <a:pPr marL="342900" indent="-342900">
              <a:buFont typeface="Arial" panose="020B0604020202020204" pitchFamily="34" charset="0"/>
              <a:buChar char="•"/>
            </a:pPr>
            <a:r>
              <a:rPr lang="en-US" dirty="0"/>
              <a:t>The goal is to identify </a:t>
            </a:r>
            <a:r>
              <a:rPr lang="en-US" dirty="0">
                <a:solidFill>
                  <a:srgbClr val="FF0000"/>
                </a:solidFill>
              </a:rPr>
              <a:t>mechanisms that contribute</a:t>
            </a:r>
            <a:r>
              <a:rPr lang="en-US" dirty="0"/>
              <a:t> to symptoms and resilience, not to reduce complex experiences to biology alone.</a:t>
            </a:r>
          </a:p>
          <a:p>
            <a:pPr marL="342900" indent="-342900">
              <a:buFont typeface="Arial" panose="020B0604020202020204" pitchFamily="34" charset="0"/>
              <a:buChar char="•"/>
            </a:pPr>
            <a:r>
              <a:rPr lang="en-US" dirty="0"/>
              <a:t>Biological explanations are understood as </a:t>
            </a:r>
            <a:r>
              <a:rPr lang="en-US" dirty="0">
                <a:solidFill>
                  <a:srgbClr val="FF0000"/>
                </a:solidFill>
              </a:rPr>
              <a:t>one of many</a:t>
            </a:r>
            <a:r>
              <a:rPr lang="en-US" dirty="0"/>
              <a:t> dimensions.</a:t>
            </a:r>
          </a:p>
        </p:txBody>
      </p:sp>
    </p:spTree>
    <p:extLst>
      <p:ext uri="{BB962C8B-B14F-4D97-AF65-F5344CB8AC3E}">
        <p14:creationId xmlns:p14="http://schemas.microsoft.com/office/powerpoint/2010/main" val="314884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4F06F-5A92-EFB0-28E0-1C322FB668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35D76-46E8-3546-D8DE-EE9DCE67E5D3}"/>
              </a:ext>
            </a:extLst>
          </p:cNvPr>
          <p:cNvSpPr>
            <a:spLocks noGrp="1"/>
          </p:cNvSpPr>
          <p:nvPr>
            <p:ph type="title"/>
          </p:nvPr>
        </p:nvSpPr>
        <p:spPr/>
        <p:txBody>
          <a:bodyPr/>
          <a:lstStyle/>
          <a:p>
            <a:r>
              <a:rPr lang="en-US" dirty="0"/>
              <a:t>Biological Research on Personality Disorders:</a:t>
            </a:r>
          </a:p>
        </p:txBody>
      </p:sp>
      <p:sp>
        <p:nvSpPr>
          <p:cNvPr id="3" name="Content Placeholder 2">
            <a:extLst>
              <a:ext uri="{FF2B5EF4-FFF2-40B4-BE49-F238E27FC236}">
                <a16:creationId xmlns:a16="http://schemas.microsoft.com/office/drawing/2014/main" id="{7985A009-598A-7F13-BCD1-A501C3D6E9FA}"/>
              </a:ext>
            </a:extLst>
          </p:cNvPr>
          <p:cNvSpPr>
            <a:spLocks noGrp="1"/>
          </p:cNvSpPr>
          <p:nvPr>
            <p:ph idx="1"/>
          </p:nvPr>
        </p:nvSpPr>
        <p:spPr/>
        <p:txBody>
          <a:bodyPr>
            <a:normAutofit/>
          </a:bodyPr>
          <a:lstStyle/>
          <a:p>
            <a:endParaRPr lang="en-US" dirty="0"/>
          </a:p>
          <a:p>
            <a:pPr algn="ctr"/>
            <a:r>
              <a:rPr lang="en-US" b="1" dirty="0"/>
              <a:t>Studying Biological Causes of Personality Disorders</a:t>
            </a:r>
          </a:p>
          <a:p>
            <a:pPr algn="ctr"/>
            <a:r>
              <a:rPr lang="en-US" sz="1600" i="1" dirty="0"/>
              <a:t>General and important challenges </a:t>
            </a:r>
          </a:p>
          <a:p>
            <a:pPr marL="342900" indent="-342900">
              <a:buFont typeface="Arial" panose="020B0604020202020204" pitchFamily="34" charset="0"/>
              <a:buChar char="•"/>
            </a:pPr>
            <a:endParaRPr lang="en-US" dirty="0"/>
          </a:p>
          <a:p>
            <a:endParaRPr lang="en-US" dirty="0"/>
          </a:p>
        </p:txBody>
      </p:sp>
      <p:grpSp>
        <p:nvGrpSpPr>
          <p:cNvPr id="22" name="Group 21">
            <a:extLst>
              <a:ext uri="{FF2B5EF4-FFF2-40B4-BE49-F238E27FC236}">
                <a16:creationId xmlns:a16="http://schemas.microsoft.com/office/drawing/2014/main" id="{396DE59F-0D05-9A2F-94E3-74A15FEE0348}"/>
              </a:ext>
            </a:extLst>
          </p:cNvPr>
          <p:cNvGrpSpPr/>
          <p:nvPr/>
        </p:nvGrpSpPr>
        <p:grpSpPr>
          <a:xfrm>
            <a:off x="4500192" y="2533689"/>
            <a:ext cx="3184990" cy="4153322"/>
            <a:chOff x="1068510" y="2428268"/>
            <a:chExt cx="3184990" cy="4153322"/>
          </a:xfrm>
        </p:grpSpPr>
        <p:grpSp>
          <p:nvGrpSpPr>
            <p:cNvPr id="4" name="Group 3">
              <a:extLst>
                <a:ext uri="{FF2B5EF4-FFF2-40B4-BE49-F238E27FC236}">
                  <a16:creationId xmlns:a16="http://schemas.microsoft.com/office/drawing/2014/main" id="{09973788-02CD-F245-55C3-7773C00A47B0}"/>
                </a:ext>
              </a:extLst>
            </p:cNvPr>
            <p:cNvGrpSpPr/>
            <p:nvPr/>
          </p:nvGrpSpPr>
          <p:grpSpPr>
            <a:xfrm>
              <a:off x="1068510" y="2428268"/>
              <a:ext cx="3184990" cy="4153322"/>
              <a:chOff x="1068510" y="2428268"/>
              <a:chExt cx="3184990" cy="4153322"/>
            </a:xfrm>
          </p:grpSpPr>
          <p:grpSp>
            <p:nvGrpSpPr>
              <p:cNvPr id="5" name="Group 4">
                <a:extLst>
                  <a:ext uri="{FF2B5EF4-FFF2-40B4-BE49-F238E27FC236}">
                    <a16:creationId xmlns:a16="http://schemas.microsoft.com/office/drawing/2014/main" id="{6EBABE99-7734-3916-1DA4-55DEB73DBD6F}"/>
                  </a:ext>
                </a:extLst>
              </p:cNvPr>
              <p:cNvGrpSpPr/>
              <p:nvPr/>
            </p:nvGrpSpPr>
            <p:grpSpPr>
              <a:xfrm>
                <a:off x="1068511" y="2428268"/>
                <a:ext cx="3184989" cy="3051425"/>
                <a:chOff x="1068511" y="2938409"/>
                <a:chExt cx="3184989" cy="3051425"/>
              </a:xfrm>
            </p:grpSpPr>
            <p:sp>
              <p:nvSpPr>
                <p:cNvPr id="7" name="Rectangle 6">
                  <a:extLst>
                    <a:ext uri="{FF2B5EF4-FFF2-40B4-BE49-F238E27FC236}">
                      <a16:creationId xmlns:a16="http://schemas.microsoft.com/office/drawing/2014/main" id="{DD25E802-4F9E-A674-B407-39CE27012459}"/>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B8A0A0-01E6-846B-FA26-6D66E0BF0E50}"/>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pitchFamily="2" charset="0"/>
                    </a:rPr>
                    <a:t>Causal Complexity</a:t>
                  </a:r>
                </a:p>
              </p:txBody>
            </p:sp>
          </p:grpSp>
          <p:sp>
            <p:nvSpPr>
              <p:cNvPr id="6" name="TextBox 5">
                <a:extLst>
                  <a:ext uri="{FF2B5EF4-FFF2-40B4-BE49-F238E27FC236}">
                    <a16:creationId xmlns:a16="http://schemas.microsoft.com/office/drawing/2014/main" id="{A9A565BB-E506-A312-D908-30255AB409FC}"/>
                  </a:ext>
                </a:extLst>
              </p:cNvPr>
              <p:cNvSpPr txBox="1"/>
              <p:nvPr/>
            </p:nvSpPr>
            <p:spPr>
              <a:xfrm>
                <a:off x="1068510" y="5565927"/>
                <a:ext cx="3184989" cy="1015663"/>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Genetics, brain, and environment are assumed to be causally intertwined in personality disorders, and they </a:t>
                </a:r>
                <a:r>
                  <a:rPr lang="en-US"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might not have discrete and generalizable biological mechanisms</a:t>
                </a:r>
                <a:r>
                  <a:rPr lang="en-US" sz="1200" dirty="0">
                    <a:latin typeface="Helvetica Neue" panose="02000503000000020004" pitchFamily="2" charset="0"/>
                    <a:ea typeface="Helvetica Neue" panose="02000503000000020004" pitchFamily="2" charset="0"/>
                    <a:cs typeface="Helvetica Neue" panose="02000503000000020004" pitchFamily="2" charset="0"/>
                  </a:rPr>
                  <a:t>.</a:t>
                </a:r>
              </a:p>
            </p:txBody>
          </p:sp>
        </p:grpSp>
        <p:pic>
          <p:nvPicPr>
            <p:cNvPr id="2050" name="Picture 2" descr="Most entangled photons plus 'twistiest' light">
              <a:extLst>
                <a:ext uri="{FF2B5EF4-FFF2-40B4-BE49-F238E27FC236}">
                  <a16:creationId xmlns:a16="http://schemas.microsoft.com/office/drawing/2014/main" id="{37943C2C-DA31-5663-05F8-12EE5B1706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51"/>
            <a:stretch>
              <a:fillRect/>
            </a:stretch>
          </p:blipFill>
          <p:spPr bwMode="auto">
            <a:xfrm>
              <a:off x="1081205" y="3013039"/>
              <a:ext cx="3152416" cy="24620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16F9F9D5-5487-52E5-5809-F0BFE387A72D}"/>
              </a:ext>
            </a:extLst>
          </p:cNvPr>
          <p:cNvGrpSpPr/>
          <p:nvPr/>
        </p:nvGrpSpPr>
        <p:grpSpPr>
          <a:xfrm>
            <a:off x="1038693" y="2533689"/>
            <a:ext cx="3194928" cy="4345934"/>
            <a:chOff x="4500192" y="2428268"/>
            <a:chExt cx="3194928" cy="4345934"/>
          </a:xfrm>
        </p:grpSpPr>
        <p:grpSp>
          <p:nvGrpSpPr>
            <p:cNvPr id="14" name="Group 13">
              <a:extLst>
                <a:ext uri="{FF2B5EF4-FFF2-40B4-BE49-F238E27FC236}">
                  <a16:creationId xmlns:a16="http://schemas.microsoft.com/office/drawing/2014/main" id="{A10A6D8E-1FFE-1079-63F6-89D00383150C}"/>
                </a:ext>
              </a:extLst>
            </p:cNvPr>
            <p:cNvGrpSpPr/>
            <p:nvPr/>
          </p:nvGrpSpPr>
          <p:grpSpPr>
            <a:xfrm>
              <a:off x="4500192" y="2428268"/>
              <a:ext cx="3194928" cy="4345934"/>
              <a:chOff x="4500192" y="2428268"/>
              <a:chExt cx="3194928" cy="4345934"/>
            </a:xfrm>
          </p:grpSpPr>
          <p:grpSp>
            <p:nvGrpSpPr>
              <p:cNvPr id="15" name="Group 14">
                <a:extLst>
                  <a:ext uri="{FF2B5EF4-FFF2-40B4-BE49-F238E27FC236}">
                    <a16:creationId xmlns:a16="http://schemas.microsoft.com/office/drawing/2014/main" id="{CFFB884F-B714-E401-9267-7EDE491BCE73}"/>
                  </a:ext>
                </a:extLst>
              </p:cNvPr>
              <p:cNvGrpSpPr/>
              <p:nvPr/>
            </p:nvGrpSpPr>
            <p:grpSpPr>
              <a:xfrm>
                <a:off x="4500192" y="2428268"/>
                <a:ext cx="3184989" cy="3051425"/>
                <a:chOff x="1068511" y="2938409"/>
                <a:chExt cx="3184989" cy="3051425"/>
              </a:xfrm>
            </p:grpSpPr>
            <p:sp>
              <p:nvSpPr>
                <p:cNvPr id="17" name="Rectangle 16">
                  <a:extLst>
                    <a:ext uri="{FF2B5EF4-FFF2-40B4-BE49-F238E27FC236}">
                      <a16:creationId xmlns:a16="http://schemas.microsoft.com/office/drawing/2014/main" id="{23AF7C1F-AC1B-EA43-8971-61DD633B3060}"/>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C40BC7-0E46-FF97-E941-F7CF9981FD59}"/>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Moving Target</a:t>
                  </a:r>
                </a:p>
              </p:txBody>
            </p:sp>
          </p:grpSp>
          <p:sp>
            <p:nvSpPr>
              <p:cNvPr id="16" name="TextBox 15">
                <a:extLst>
                  <a:ext uri="{FF2B5EF4-FFF2-40B4-BE49-F238E27FC236}">
                    <a16:creationId xmlns:a16="http://schemas.microsoft.com/office/drawing/2014/main" id="{5ED5D78B-83C1-F2ED-C10D-5D0ED6D63D10}"/>
                  </a:ext>
                </a:extLst>
              </p:cNvPr>
              <p:cNvSpPr txBox="1"/>
              <p:nvPr/>
            </p:nvSpPr>
            <p:spPr>
              <a:xfrm>
                <a:off x="4510131" y="5573873"/>
                <a:ext cx="3184989" cy="1200329"/>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Personality disorders are notoriously difficult to diagnose, as definitions in diagnostic manuals such as the DSM often overlap. Within clinical practice and research, there is </a:t>
                </a:r>
                <a:r>
                  <a:rPr lang="en-US"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debate over whether personality disorders can be categorized</a:t>
                </a:r>
                <a:r>
                  <a:rPr lang="en-US" sz="1200" dirty="0">
                    <a:latin typeface="Helvetica Neue" panose="02000503000000020004" pitchFamily="2" charset="0"/>
                    <a:ea typeface="Helvetica Neue" panose="02000503000000020004" pitchFamily="2" charset="0"/>
                    <a:cs typeface="Helvetica Neue" panose="02000503000000020004" pitchFamily="2" charset="0"/>
                  </a:rPr>
                  <a:t>.</a:t>
                </a:r>
              </a:p>
            </p:txBody>
          </p:sp>
        </p:grpSp>
        <p:pic>
          <p:nvPicPr>
            <p:cNvPr id="2052" name="Picture 4" descr="Personality Disorders: Types, Diagnosis, and Treatment">
              <a:extLst>
                <a:ext uri="{FF2B5EF4-FFF2-40B4-BE49-F238E27FC236}">
                  <a16:creationId xmlns:a16="http://schemas.microsoft.com/office/drawing/2014/main" id="{C88C9474-6FB2-C5E1-5FF5-F8E57BC3B6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32" r="18819"/>
            <a:stretch>
              <a:fillRect/>
            </a:stretch>
          </p:blipFill>
          <p:spPr bwMode="auto">
            <a:xfrm>
              <a:off x="4985027" y="3245157"/>
              <a:ext cx="2347107" cy="209723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4836CAE-5B37-1C7C-F543-6FEDCC565240}"/>
                </a:ext>
              </a:extLst>
            </p:cNvPr>
            <p:cNvSpPr txBox="1"/>
            <p:nvPr/>
          </p:nvSpPr>
          <p:spPr>
            <a:xfrm>
              <a:off x="6705600" y="3341794"/>
              <a:ext cx="385042" cy="523220"/>
            </a:xfrm>
            <a:prstGeom prst="rect">
              <a:avLst/>
            </a:prstGeom>
            <a:noFill/>
          </p:spPr>
          <p:txBody>
            <a:bodyPr wrap="none" rtlCol="0">
              <a:spAutoFit/>
            </a:bodyPr>
            <a:lstStyle/>
            <a:p>
              <a:pPr algn="l"/>
              <a:r>
                <a:rPr lang="en-US" sz="2800"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a:t>
              </a:r>
              <a:endParaRPr lang="en-US" sz="2000"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25" name="Group 24">
            <a:extLst>
              <a:ext uri="{FF2B5EF4-FFF2-40B4-BE49-F238E27FC236}">
                <a16:creationId xmlns:a16="http://schemas.microsoft.com/office/drawing/2014/main" id="{D6303713-F784-02B0-D84F-E2C37A6CEAC8}"/>
              </a:ext>
            </a:extLst>
          </p:cNvPr>
          <p:cNvGrpSpPr/>
          <p:nvPr/>
        </p:nvGrpSpPr>
        <p:grpSpPr>
          <a:xfrm>
            <a:off x="7931873" y="2533689"/>
            <a:ext cx="3204868" cy="4168956"/>
            <a:chOff x="7931873" y="2423621"/>
            <a:chExt cx="3204868" cy="4168956"/>
          </a:xfrm>
        </p:grpSpPr>
        <p:grpSp>
          <p:nvGrpSpPr>
            <p:cNvPr id="9" name="Group 8">
              <a:extLst>
                <a:ext uri="{FF2B5EF4-FFF2-40B4-BE49-F238E27FC236}">
                  <a16:creationId xmlns:a16="http://schemas.microsoft.com/office/drawing/2014/main" id="{8A6D6534-AC60-0265-E3B6-92D7E705D00B}"/>
                </a:ext>
              </a:extLst>
            </p:cNvPr>
            <p:cNvGrpSpPr/>
            <p:nvPr/>
          </p:nvGrpSpPr>
          <p:grpSpPr>
            <a:xfrm>
              <a:off x="7938503" y="2423621"/>
              <a:ext cx="3198238" cy="4168956"/>
              <a:chOff x="7938503" y="2423621"/>
              <a:chExt cx="3198238" cy="4168956"/>
            </a:xfrm>
          </p:grpSpPr>
          <p:grpSp>
            <p:nvGrpSpPr>
              <p:cNvPr id="10" name="Group 9">
                <a:extLst>
                  <a:ext uri="{FF2B5EF4-FFF2-40B4-BE49-F238E27FC236}">
                    <a16:creationId xmlns:a16="http://schemas.microsoft.com/office/drawing/2014/main" id="{6A034088-117B-260E-F9CB-8C546189CDB7}"/>
                  </a:ext>
                </a:extLst>
              </p:cNvPr>
              <p:cNvGrpSpPr/>
              <p:nvPr/>
            </p:nvGrpSpPr>
            <p:grpSpPr>
              <a:xfrm>
                <a:off x="7938503" y="2423621"/>
                <a:ext cx="3184989" cy="3051425"/>
                <a:chOff x="1068511" y="2938409"/>
                <a:chExt cx="3184989" cy="3051425"/>
              </a:xfrm>
            </p:grpSpPr>
            <p:sp>
              <p:nvSpPr>
                <p:cNvPr id="12" name="Rectangle 11">
                  <a:extLst>
                    <a:ext uri="{FF2B5EF4-FFF2-40B4-BE49-F238E27FC236}">
                      <a16:creationId xmlns:a16="http://schemas.microsoft.com/office/drawing/2014/main" id="{9781510E-7493-7519-BD08-572CCA5394E5}"/>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52DF518-1E86-071E-097F-F69D55AF3910}"/>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pitchFamily="2" charset="0"/>
                    </a:rPr>
                    <a:t>Practical Limitations</a:t>
                  </a:r>
                </a:p>
              </p:txBody>
            </p:sp>
          </p:grpSp>
          <p:sp>
            <p:nvSpPr>
              <p:cNvPr id="11" name="TextBox 10">
                <a:extLst>
                  <a:ext uri="{FF2B5EF4-FFF2-40B4-BE49-F238E27FC236}">
                    <a16:creationId xmlns:a16="http://schemas.microsoft.com/office/drawing/2014/main" id="{85A8288E-D4BD-4218-C422-DC401DBDB8AF}"/>
                  </a:ext>
                </a:extLst>
              </p:cNvPr>
              <p:cNvSpPr txBox="1"/>
              <p:nvPr/>
            </p:nvSpPr>
            <p:spPr>
              <a:xfrm>
                <a:off x="7951752" y="5576914"/>
                <a:ext cx="3184989" cy="1015663"/>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Practical limitations—such as technology, methods, assessment tools, and small sample sizes—make biological research on personality disorders challenging and </a:t>
                </a:r>
                <a:r>
                  <a:rPr lang="en-US" sz="12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maybe even impossible</a:t>
                </a:r>
                <a:r>
                  <a:rPr lang="en-US" sz="1200" dirty="0">
                    <a:latin typeface="Helvetica Neue" panose="02000503000000020004" pitchFamily="2" charset="0"/>
                    <a:ea typeface="Helvetica Neue" panose="02000503000000020004" pitchFamily="2" charset="0"/>
                    <a:cs typeface="Helvetica Neue" panose="02000503000000020004" pitchFamily="2" charset="0"/>
                  </a:rPr>
                  <a:t>.</a:t>
                </a:r>
              </a:p>
            </p:txBody>
          </p:sp>
        </p:grpSp>
        <p:pic>
          <p:nvPicPr>
            <p:cNvPr id="2054" name="Picture 6" descr="Climb The Eiger 3970m – High Mountain Guides">
              <a:extLst>
                <a:ext uri="{FF2B5EF4-FFF2-40B4-BE49-F238E27FC236}">
                  <a16:creationId xmlns:a16="http://schemas.microsoft.com/office/drawing/2014/main" id="{173EDDE4-567D-13B5-9340-8E295D2315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a:fillRect/>
            </a:stretch>
          </p:blipFill>
          <p:spPr bwMode="auto">
            <a:xfrm>
              <a:off x="7931873" y="3016080"/>
              <a:ext cx="3191616" cy="24666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832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452A5D47-5041-C31F-9B55-0975F88EA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CEB03F-FAB8-BFCB-4B29-9ED8D1D84C67}"/>
              </a:ext>
            </a:extLst>
          </p:cNvPr>
          <p:cNvSpPr>
            <a:spLocks noGrp="1"/>
          </p:cNvSpPr>
          <p:nvPr>
            <p:ph type="title"/>
          </p:nvPr>
        </p:nvSpPr>
        <p:spPr>
          <a:xfrm>
            <a:off x="2320413" y="2489226"/>
            <a:ext cx="7452852" cy="1707484"/>
          </a:xfrm>
        </p:spPr>
        <p:txBody>
          <a:bodyPr/>
          <a:lstStyle/>
          <a:p>
            <a:pPr algn="ctr"/>
            <a:r>
              <a:rPr lang="en-US" sz="6000" dirty="0">
                <a:solidFill>
                  <a:schemeClr val="bg1"/>
                </a:solidFill>
              </a:rPr>
              <a:t>Psychopathy as a Biological Condition</a:t>
            </a:r>
          </a:p>
        </p:txBody>
      </p:sp>
      <p:sp>
        <p:nvSpPr>
          <p:cNvPr id="7" name="Rectangle 6">
            <a:extLst>
              <a:ext uri="{FF2B5EF4-FFF2-40B4-BE49-F238E27FC236}">
                <a16:creationId xmlns:a16="http://schemas.microsoft.com/office/drawing/2014/main" id="{F4326AB2-DF41-DBEB-479F-02DEFB71DD69}"/>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C10214-774A-8E89-C55A-B6E56704D83B}"/>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863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330C2-4765-4540-626D-C04B16642C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BAF193-2719-24AF-B8F6-61B27DDEED10}"/>
              </a:ext>
            </a:extLst>
          </p:cNvPr>
          <p:cNvSpPr>
            <a:spLocks noGrp="1"/>
          </p:cNvSpPr>
          <p:nvPr>
            <p:ph type="title"/>
          </p:nvPr>
        </p:nvSpPr>
        <p:spPr/>
        <p:txBody>
          <a:bodyPr/>
          <a:lstStyle/>
          <a:p>
            <a:r>
              <a:rPr lang="en-US" dirty="0"/>
              <a:t>Psychopathy as a Biological Condition:</a:t>
            </a:r>
          </a:p>
        </p:txBody>
      </p:sp>
      <p:sp>
        <p:nvSpPr>
          <p:cNvPr id="3" name="Content Placeholder 2">
            <a:extLst>
              <a:ext uri="{FF2B5EF4-FFF2-40B4-BE49-F238E27FC236}">
                <a16:creationId xmlns:a16="http://schemas.microsoft.com/office/drawing/2014/main" id="{E14C0B7E-4CB3-78E8-6DF6-CA4C6F36ECE1}"/>
              </a:ext>
            </a:extLst>
          </p:cNvPr>
          <p:cNvSpPr>
            <a:spLocks noGrp="1"/>
          </p:cNvSpPr>
          <p:nvPr>
            <p:ph idx="1"/>
          </p:nvPr>
        </p:nvSpPr>
        <p:spPr>
          <a:xfrm>
            <a:off x="82550" y="1054719"/>
            <a:ext cx="12020274" cy="5617014"/>
          </a:xfrm>
        </p:spPr>
        <p:txBody>
          <a:bodyPr>
            <a:normAutofit lnSpcReduction="10000"/>
          </a:bodyPr>
          <a:lstStyle/>
          <a:p>
            <a:endParaRPr lang="en-US" dirty="0"/>
          </a:p>
          <a:p>
            <a:pPr algn="ctr"/>
            <a:r>
              <a:rPr lang="en-US" b="1" dirty="0"/>
              <a:t>Searching for the Cause(s) of Psychopathy</a:t>
            </a:r>
          </a:p>
          <a:p>
            <a:pPr algn="ctr"/>
            <a:r>
              <a:rPr lang="en-US" sz="1600" i="1" dirty="0"/>
              <a:t> Genetics and heritability</a:t>
            </a:r>
            <a:endParaRPr lang="en-US" i="1"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Psychopathy has long been assumed to have “biological” causes.</a:t>
            </a:r>
          </a:p>
          <a:p>
            <a:pPr marL="342900" indent="-342900">
              <a:buFont typeface="Arial" panose="020B0604020202020204" pitchFamily="34" charset="0"/>
              <a:buChar char="•"/>
            </a:pPr>
            <a:r>
              <a:rPr lang="en-US" dirty="0"/>
              <a:t>Since the modern period (i.e., early–mid 20th century), research has focused almost exclusively on </a:t>
            </a:r>
            <a:r>
              <a:rPr lang="en-US" i="1" dirty="0">
                <a:solidFill>
                  <a:srgbClr val="FF0000"/>
                </a:solidFill>
              </a:rPr>
              <a:t>genetic</a:t>
            </a:r>
            <a:r>
              <a:rPr lang="en-US" dirty="0"/>
              <a:t> and </a:t>
            </a:r>
            <a:r>
              <a:rPr lang="en-US" i="1" dirty="0">
                <a:solidFill>
                  <a:srgbClr val="FF0000"/>
                </a:solidFill>
              </a:rPr>
              <a:t>neurological</a:t>
            </a:r>
            <a:r>
              <a:rPr lang="en-US" dirty="0"/>
              <a:t> explanations.</a:t>
            </a:r>
          </a:p>
          <a:p>
            <a:pPr marL="342900" indent="-342900">
              <a:buFont typeface="Arial" panose="020B0604020202020204" pitchFamily="34" charset="0"/>
              <a:buChar char="•"/>
            </a:pPr>
            <a:r>
              <a:rPr lang="en-US" dirty="0"/>
              <a:t>Early focus on genetics research:</a:t>
            </a:r>
          </a:p>
          <a:p>
            <a:pPr marL="800100" lvl="1" indent="-342900">
              <a:buFont typeface="Arial" panose="020B0604020202020204" pitchFamily="34" charset="0"/>
              <a:buChar char="•"/>
            </a:pPr>
            <a:r>
              <a:rPr lang="en-US" b="1" dirty="0"/>
              <a:t>1950s–1970s: </a:t>
            </a:r>
            <a:r>
              <a:rPr lang="en-US" dirty="0">
                <a:hlinkClick r:id="rId2"/>
              </a:rPr>
              <a:t>Karyotyping</a:t>
            </a:r>
            <a:r>
              <a:rPr lang="en-US" dirty="0"/>
              <a:t> → speculation about an “extra Y chromosome” in psychopathic persons (</a:t>
            </a:r>
            <a:r>
              <a:rPr lang="en-US" dirty="0">
                <a:hlinkClick r:id="rId3"/>
              </a:rPr>
              <a:t>link</a:t>
            </a:r>
            <a:r>
              <a:rPr lang="en-US" dirty="0"/>
              <a:t>, </a:t>
            </a:r>
            <a:r>
              <a:rPr lang="en-US" dirty="0">
                <a:hlinkClick r:id="rId4"/>
              </a:rPr>
              <a:t>link</a:t>
            </a:r>
            <a:r>
              <a:rPr lang="en-US" dirty="0"/>
              <a:t>, </a:t>
            </a:r>
            <a:r>
              <a:rPr lang="en-US" dirty="0">
                <a:hlinkClick r:id="rId5"/>
              </a:rPr>
              <a:t>link</a:t>
            </a:r>
            <a:r>
              <a:rPr lang="en-US" dirty="0"/>
              <a:t>)</a:t>
            </a:r>
          </a:p>
          <a:p>
            <a:pPr marL="800100" lvl="1" indent="-342900">
              <a:buFont typeface="Arial" panose="020B0604020202020204" pitchFamily="34" charset="0"/>
              <a:buChar char="•"/>
            </a:pPr>
            <a:r>
              <a:rPr lang="en-US" b="1" dirty="0"/>
              <a:t>1970s–1980s: </a:t>
            </a:r>
            <a:r>
              <a:rPr lang="en-US" dirty="0"/>
              <a:t>Early DNA sequencing → tests of heritability (</a:t>
            </a:r>
            <a:r>
              <a:rPr lang="en-US" dirty="0">
                <a:hlinkClick r:id="rId6"/>
              </a:rPr>
              <a:t>link</a:t>
            </a:r>
            <a:r>
              <a:rPr lang="en-US" dirty="0"/>
              <a:t>, </a:t>
            </a:r>
            <a:r>
              <a:rPr lang="en-US" dirty="0">
                <a:hlinkClick r:id="rId7"/>
              </a:rPr>
              <a:t>link</a:t>
            </a:r>
            <a:r>
              <a:rPr lang="en-US" dirty="0"/>
              <a:t>).</a:t>
            </a:r>
          </a:p>
          <a:p>
            <a:pPr marL="342900" indent="-342900">
              <a:buFont typeface="Arial" panose="020B0604020202020204" pitchFamily="34" charset="0"/>
              <a:buChar char="•"/>
            </a:pPr>
            <a:r>
              <a:rPr lang="en-US" dirty="0"/>
              <a:t>However, there is still no clear empirical support for the hypothesis that PCL psychopathy is heritable (e.g., </a:t>
            </a:r>
            <a:r>
              <a:rPr lang="en-US" dirty="0">
                <a:hlinkClick r:id="rId8"/>
              </a:rPr>
              <a:t>Griffiths et al., 2022</a:t>
            </a:r>
            <a:r>
              <a:rPr lang="en-US" dirty="0"/>
              <a:t>).</a:t>
            </a:r>
          </a:p>
        </p:txBody>
      </p:sp>
      <p:sp>
        <p:nvSpPr>
          <p:cNvPr id="4" name="TextBox 3">
            <a:extLst>
              <a:ext uri="{FF2B5EF4-FFF2-40B4-BE49-F238E27FC236}">
                <a16:creationId xmlns:a16="http://schemas.microsoft.com/office/drawing/2014/main" id="{FA589154-0810-3A07-1D43-D2C7C386ECEB}"/>
              </a:ext>
            </a:extLst>
          </p:cNvPr>
          <p:cNvSpPr txBox="1"/>
          <p:nvPr/>
        </p:nvSpPr>
        <p:spPr>
          <a:xfrm>
            <a:off x="409575" y="6430504"/>
            <a:ext cx="6308137" cy="307777"/>
          </a:xfrm>
          <a:prstGeom prst="rect">
            <a:avLst/>
          </a:prstGeom>
          <a:noFill/>
        </p:spPr>
        <p:txBody>
          <a:bodyPr wrap="none" rtlCol="0">
            <a:spAutoFit/>
          </a:bodyPr>
          <a:lstStyle/>
          <a:p>
            <a:pPr algn="l"/>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See also: Ferreira et al. (</a:t>
            </a: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hlinkClick r:id="rId9"/>
              </a:rPr>
              <a:t>2025</a:t>
            </a: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 NB: includes studies with non-PCL samples</a:t>
            </a:r>
          </a:p>
        </p:txBody>
      </p:sp>
      <p:pic>
        <p:nvPicPr>
          <p:cNvPr id="18440" name="Picture 8">
            <a:extLst>
              <a:ext uri="{FF2B5EF4-FFF2-40B4-BE49-F238E27FC236}">
                <a16:creationId xmlns:a16="http://schemas.microsoft.com/office/drawing/2014/main" id="{FD1FD322-6473-2796-7959-0953C1435D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1056489" y="1660212"/>
            <a:ext cx="1340470" cy="507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204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60FBB-E8A1-3221-43AD-F810719DAE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8C1083-83CB-FCB2-ED81-7BF7E94BD11E}"/>
              </a:ext>
            </a:extLst>
          </p:cNvPr>
          <p:cNvSpPr>
            <a:spLocks noGrp="1"/>
          </p:cNvSpPr>
          <p:nvPr>
            <p:ph type="title"/>
          </p:nvPr>
        </p:nvSpPr>
        <p:spPr/>
        <p:txBody>
          <a:bodyPr/>
          <a:lstStyle/>
          <a:p>
            <a:r>
              <a:rPr lang="en-US" dirty="0"/>
              <a:t>Psychopathy as a Biological Condition:</a:t>
            </a:r>
          </a:p>
        </p:txBody>
      </p:sp>
      <p:sp>
        <p:nvSpPr>
          <p:cNvPr id="3" name="Content Placeholder 2">
            <a:extLst>
              <a:ext uri="{FF2B5EF4-FFF2-40B4-BE49-F238E27FC236}">
                <a16:creationId xmlns:a16="http://schemas.microsoft.com/office/drawing/2014/main" id="{A70DB90D-7ACA-432A-74D2-D8CB661C3ACE}"/>
              </a:ext>
            </a:extLst>
          </p:cNvPr>
          <p:cNvSpPr>
            <a:spLocks noGrp="1"/>
          </p:cNvSpPr>
          <p:nvPr>
            <p:ph idx="1"/>
          </p:nvPr>
        </p:nvSpPr>
        <p:spPr>
          <a:xfrm>
            <a:off x="82550" y="1054719"/>
            <a:ext cx="12020274" cy="5617014"/>
          </a:xfrm>
        </p:spPr>
        <p:txBody>
          <a:bodyPr>
            <a:normAutofit/>
          </a:bodyPr>
          <a:lstStyle/>
          <a:p>
            <a:endParaRPr lang="en-US" dirty="0"/>
          </a:p>
          <a:p>
            <a:pPr algn="ctr"/>
            <a:r>
              <a:rPr lang="en-US" b="1" dirty="0"/>
              <a:t>Searching for the Cause(s) of Psychopathy</a:t>
            </a:r>
          </a:p>
          <a:p>
            <a:pPr algn="ctr"/>
            <a:r>
              <a:rPr lang="en-US" sz="1600" i="1" dirty="0"/>
              <a:t>Neurobiology and brain abnormalities</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Psychopathy has long been described as a </a:t>
            </a:r>
            <a:r>
              <a:rPr lang="en-US" dirty="0">
                <a:solidFill>
                  <a:srgbClr val="FF0000"/>
                </a:solidFill>
              </a:rPr>
              <a:t>brain-based disorder</a:t>
            </a:r>
            <a:r>
              <a:rPr lang="en-US" dirty="0"/>
              <a:t> (and sometimes as a “</a:t>
            </a:r>
            <a:r>
              <a:rPr lang="en-US" dirty="0">
                <a:hlinkClick r:id="rId2"/>
              </a:rPr>
              <a:t>neurodevelopmental</a:t>
            </a:r>
            <a:r>
              <a:rPr lang="en-US" dirty="0"/>
              <a:t>” disorder = genes + brain).</a:t>
            </a:r>
          </a:p>
          <a:p>
            <a:pPr marL="342900" indent="-342900">
              <a:buFont typeface="Arial" panose="020B0604020202020204" pitchFamily="34" charset="0"/>
              <a:buChar char="•"/>
            </a:pPr>
            <a:r>
              <a:rPr lang="en-US" dirty="0"/>
              <a:t>This assumption typically includes on two premises:</a:t>
            </a:r>
          </a:p>
          <a:p>
            <a:pPr marL="914400" lvl="1" indent="-457200">
              <a:buFont typeface="+mj-lt"/>
              <a:buAutoNum type="arabicPeriod"/>
            </a:pPr>
            <a:r>
              <a:rPr lang="en-US" dirty="0"/>
              <a:t>Specific brain regions/systems/chemistry are central to </a:t>
            </a:r>
            <a:r>
              <a:rPr lang="en-US" dirty="0">
                <a:solidFill>
                  <a:srgbClr val="FF0000"/>
                </a:solidFill>
              </a:rPr>
              <a:t>pro-social behavior</a:t>
            </a:r>
            <a:r>
              <a:rPr lang="en-US" dirty="0"/>
              <a:t> (e.g., impulse control, moral reasoning, empathy, kindness). </a:t>
            </a:r>
          </a:p>
          <a:p>
            <a:pPr marL="914400" lvl="1" indent="-457200">
              <a:buFont typeface="+mj-lt"/>
              <a:buAutoNum type="arabicPeriod"/>
            </a:pPr>
            <a:r>
              <a:rPr lang="en-US" dirty="0"/>
              <a:t>Psychopathy arises from </a:t>
            </a:r>
            <a:r>
              <a:rPr lang="en-US" i="1" dirty="0">
                <a:solidFill>
                  <a:srgbClr val="FF0000"/>
                </a:solidFill>
              </a:rPr>
              <a:t>abnormalities</a:t>
            </a:r>
            <a:r>
              <a:rPr lang="en-US" dirty="0"/>
              <a:t> or </a:t>
            </a:r>
            <a:r>
              <a:rPr lang="en-US" i="1" dirty="0">
                <a:solidFill>
                  <a:srgbClr val="FF0000"/>
                </a:solidFill>
              </a:rPr>
              <a:t>dysfunctions</a:t>
            </a:r>
            <a:r>
              <a:rPr lang="en-US" dirty="0"/>
              <a:t> in these very regions/systems/chemistry.</a:t>
            </a:r>
          </a:p>
          <a:p>
            <a:pPr marL="342900" indent="-342900">
              <a:buFont typeface="Arial" panose="020B0604020202020204" pitchFamily="34" charset="0"/>
              <a:buChar char="•"/>
            </a:pPr>
            <a:r>
              <a:rPr lang="en-US" dirty="0"/>
              <a:t>This basic assumption has led to hundreds of studies using </a:t>
            </a:r>
            <a:r>
              <a:rPr lang="en-US" dirty="0">
                <a:hlinkClick r:id="rId3"/>
              </a:rPr>
              <a:t>neuroimaging</a:t>
            </a:r>
            <a:r>
              <a:rPr lang="en-US" dirty="0"/>
              <a:t> and </a:t>
            </a:r>
            <a:r>
              <a:rPr lang="en-US" dirty="0">
                <a:hlinkClick r:id="rId4"/>
              </a:rPr>
              <a:t>neurochemical</a:t>
            </a:r>
            <a:r>
              <a:rPr lang="en-US" dirty="0"/>
              <a:t> methods and technology.</a:t>
            </a:r>
          </a:p>
        </p:txBody>
      </p:sp>
      <p:pic>
        <p:nvPicPr>
          <p:cNvPr id="4104" name="Picture 8">
            <a:extLst>
              <a:ext uri="{FF2B5EF4-FFF2-40B4-BE49-F238E27FC236}">
                <a16:creationId xmlns:a16="http://schemas.microsoft.com/office/drawing/2014/main" id="{50AE21A7-036F-2D57-17B4-835F30E554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366457" y="1054719"/>
            <a:ext cx="1736367" cy="170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37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C74AF-D931-3182-0B62-18CD0F66F7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D6084A-77B8-B970-E6E6-4C4DDC3CC10D}"/>
              </a:ext>
            </a:extLst>
          </p:cNvPr>
          <p:cNvSpPr>
            <a:spLocks noGrp="1"/>
          </p:cNvSpPr>
          <p:nvPr>
            <p:ph type="title"/>
          </p:nvPr>
        </p:nvSpPr>
        <p:spPr/>
        <p:txBody>
          <a:bodyPr/>
          <a:lstStyle/>
          <a:p>
            <a:r>
              <a:rPr lang="en-US" dirty="0"/>
              <a:t>Psychopathy as a Biological Condition:</a:t>
            </a:r>
          </a:p>
        </p:txBody>
      </p:sp>
      <p:sp>
        <p:nvSpPr>
          <p:cNvPr id="3" name="Content Placeholder 2">
            <a:extLst>
              <a:ext uri="{FF2B5EF4-FFF2-40B4-BE49-F238E27FC236}">
                <a16:creationId xmlns:a16="http://schemas.microsoft.com/office/drawing/2014/main" id="{19D92879-1A03-122F-C1E6-AF5DF04D814A}"/>
              </a:ext>
            </a:extLst>
          </p:cNvPr>
          <p:cNvSpPr>
            <a:spLocks noGrp="1"/>
          </p:cNvSpPr>
          <p:nvPr>
            <p:ph idx="1"/>
          </p:nvPr>
        </p:nvSpPr>
        <p:spPr/>
        <p:txBody>
          <a:bodyPr>
            <a:normAutofit/>
          </a:bodyPr>
          <a:lstStyle/>
          <a:p>
            <a:endParaRPr lang="en-US" dirty="0"/>
          </a:p>
          <a:p>
            <a:pPr algn="ctr"/>
            <a:r>
              <a:rPr lang="en-US" b="1" dirty="0"/>
              <a:t>Two Central Prognostic Claims</a:t>
            </a:r>
          </a:p>
          <a:p>
            <a:pPr algn="ctr"/>
            <a:r>
              <a:rPr lang="en-US" sz="1600" i="1" dirty="0"/>
              <a:t>Today, researchers typically promote two prognostic claims when describing psychopathy as a neurological condition</a:t>
            </a:r>
          </a:p>
          <a:p>
            <a:pPr marL="342900" indent="-342900">
              <a:buFont typeface="Arial" panose="020B0604020202020204" pitchFamily="34" charset="0"/>
              <a:buChar char="•"/>
            </a:pPr>
            <a:endParaRPr lang="en-US" dirty="0"/>
          </a:p>
        </p:txBody>
      </p:sp>
      <p:grpSp>
        <p:nvGrpSpPr>
          <p:cNvPr id="4" name="Group 3">
            <a:extLst>
              <a:ext uri="{FF2B5EF4-FFF2-40B4-BE49-F238E27FC236}">
                <a16:creationId xmlns:a16="http://schemas.microsoft.com/office/drawing/2014/main" id="{3F736A92-D252-7C7D-CAA8-F99FFECE695F}"/>
              </a:ext>
            </a:extLst>
          </p:cNvPr>
          <p:cNvGrpSpPr/>
          <p:nvPr/>
        </p:nvGrpSpPr>
        <p:grpSpPr>
          <a:xfrm>
            <a:off x="95802" y="4080083"/>
            <a:ext cx="11870841" cy="851544"/>
            <a:chOff x="161215" y="2436062"/>
            <a:chExt cx="11870841" cy="851544"/>
          </a:xfrm>
        </p:grpSpPr>
        <p:sp>
          <p:nvSpPr>
            <p:cNvPr id="5" name="Rectangle 4">
              <a:extLst>
                <a:ext uri="{FF2B5EF4-FFF2-40B4-BE49-F238E27FC236}">
                  <a16:creationId xmlns:a16="http://schemas.microsoft.com/office/drawing/2014/main" id="{4F31C756-02B3-81FE-551E-4155F7853DFC}"/>
                </a:ext>
              </a:extLst>
            </p:cNvPr>
            <p:cNvSpPr/>
            <p:nvPr/>
          </p:nvSpPr>
          <p:spPr>
            <a:xfrm>
              <a:off x="862758" y="2436062"/>
              <a:ext cx="11169298" cy="851544"/>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Structural Correlates:</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Hypothesized to be associated with atypical brain anatomy, such as reduced volume in regions linked to emotional processing and executive control. </a:t>
              </a:r>
            </a:p>
          </p:txBody>
        </p:sp>
        <p:sp>
          <p:nvSpPr>
            <p:cNvPr id="6" name="TextBox 5">
              <a:extLst>
                <a:ext uri="{FF2B5EF4-FFF2-40B4-BE49-F238E27FC236}">
                  <a16:creationId xmlns:a16="http://schemas.microsoft.com/office/drawing/2014/main" id="{CFD03D5C-4A00-06B0-C939-472AA28B4D69}"/>
                </a:ext>
              </a:extLst>
            </p:cNvPr>
            <p:cNvSpPr txBox="1"/>
            <p:nvPr/>
          </p:nvSpPr>
          <p:spPr>
            <a:xfrm>
              <a:off x="161215" y="2507891"/>
              <a:ext cx="612668" cy="707886"/>
            </a:xfrm>
            <a:prstGeom prst="rect">
              <a:avLst/>
            </a:prstGeom>
            <a:noFill/>
          </p:spPr>
          <p:txBody>
            <a:bodyPr wrap="none" rtlCol="0">
              <a:spAutoFit/>
            </a:bodyPr>
            <a:lstStyle/>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1:</a:t>
              </a:r>
            </a:p>
          </p:txBody>
        </p:sp>
      </p:grpSp>
      <p:grpSp>
        <p:nvGrpSpPr>
          <p:cNvPr id="9" name="Group 8">
            <a:extLst>
              <a:ext uri="{FF2B5EF4-FFF2-40B4-BE49-F238E27FC236}">
                <a16:creationId xmlns:a16="http://schemas.microsoft.com/office/drawing/2014/main" id="{ECE0B239-B07E-263B-023B-4D5746DA7738}"/>
              </a:ext>
            </a:extLst>
          </p:cNvPr>
          <p:cNvGrpSpPr/>
          <p:nvPr/>
        </p:nvGrpSpPr>
        <p:grpSpPr>
          <a:xfrm>
            <a:off x="89176" y="5223172"/>
            <a:ext cx="11870841" cy="851544"/>
            <a:chOff x="143108" y="3738257"/>
            <a:chExt cx="11870841" cy="851544"/>
          </a:xfrm>
        </p:grpSpPr>
        <p:sp>
          <p:nvSpPr>
            <p:cNvPr id="7" name="Rectangle 6">
              <a:extLst>
                <a:ext uri="{FF2B5EF4-FFF2-40B4-BE49-F238E27FC236}">
                  <a16:creationId xmlns:a16="http://schemas.microsoft.com/office/drawing/2014/main" id="{E0383968-A9ED-91FA-4E34-0702C09B782F}"/>
                </a:ext>
              </a:extLst>
            </p:cNvPr>
            <p:cNvSpPr/>
            <p:nvPr/>
          </p:nvSpPr>
          <p:spPr>
            <a:xfrm>
              <a:off x="844651" y="3738257"/>
              <a:ext cx="11169298" cy="851544"/>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20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Functional Correlates: </a:t>
              </a:r>
              <a:r>
                <a:rPr lang="en-CA" sz="20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Hypothesized to be associated with atypical patterns of brain activity, particularly in areas involved in emotional processing and executive control.</a:t>
              </a:r>
            </a:p>
          </p:txBody>
        </p:sp>
        <p:sp>
          <p:nvSpPr>
            <p:cNvPr id="8" name="TextBox 7">
              <a:extLst>
                <a:ext uri="{FF2B5EF4-FFF2-40B4-BE49-F238E27FC236}">
                  <a16:creationId xmlns:a16="http://schemas.microsoft.com/office/drawing/2014/main" id="{23FBFE7D-75B8-341C-FB77-FD00AECB9629}"/>
                </a:ext>
              </a:extLst>
            </p:cNvPr>
            <p:cNvSpPr txBox="1"/>
            <p:nvPr/>
          </p:nvSpPr>
          <p:spPr>
            <a:xfrm>
              <a:off x="143108" y="3796691"/>
              <a:ext cx="612668" cy="707886"/>
            </a:xfrm>
            <a:prstGeom prst="rect">
              <a:avLst/>
            </a:prstGeom>
            <a:noFill/>
          </p:spPr>
          <p:txBody>
            <a:bodyPr wrap="none" rtlCol="0">
              <a:spAutoFit/>
            </a:bodyPr>
            <a:lstStyle/>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2:</a:t>
              </a:r>
            </a:p>
          </p:txBody>
        </p:sp>
      </p:grpSp>
      <p:sp>
        <p:nvSpPr>
          <p:cNvPr id="13" name="Rectangle 12">
            <a:extLst>
              <a:ext uri="{FF2B5EF4-FFF2-40B4-BE49-F238E27FC236}">
                <a16:creationId xmlns:a16="http://schemas.microsoft.com/office/drawing/2014/main" id="{4AB6943C-1E2C-3956-CA4F-D8466C773C22}"/>
              </a:ext>
            </a:extLst>
          </p:cNvPr>
          <p:cNvSpPr/>
          <p:nvPr/>
        </p:nvSpPr>
        <p:spPr>
          <a:xfrm>
            <a:off x="89176" y="2538866"/>
            <a:ext cx="12033526" cy="119561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Claim #4 – Psychopathy is Biological:</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Historically been assumed to be closely linked to genetic and neurological factors. Today, it is typically described primarily as a brain-based disorder.</a:t>
            </a:r>
          </a:p>
        </p:txBody>
      </p:sp>
    </p:spTree>
    <p:extLst>
      <p:ext uri="{BB962C8B-B14F-4D97-AF65-F5344CB8AC3E}">
        <p14:creationId xmlns:p14="http://schemas.microsoft.com/office/powerpoint/2010/main" val="31046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42834-2BF6-BFD1-801B-1A0E7B1E9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539F2C-90AA-6F84-2EDC-0ADD7795FCEE}"/>
              </a:ext>
            </a:extLst>
          </p:cNvPr>
          <p:cNvSpPr>
            <a:spLocks noGrp="1"/>
          </p:cNvSpPr>
          <p:nvPr>
            <p:ph type="title"/>
          </p:nvPr>
        </p:nvSpPr>
        <p:spPr/>
        <p:txBody>
          <a:bodyPr/>
          <a:lstStyle/>
          <a:p>
            <a:r>
              <a:rPr lang="en-US" dirty="0"/>
              <a:t>Psychopathy as a Biological Condition:</a:t>
            </a:r>
          </a:p>
        </p:txBody>
      </p:sp>
      <p:sp>
        <p:nvSpPr>
          <p:cNvPr id="3" name="Content Placeholder 2">
            <a:extLst>
              <a:ext uri="{FF2B5EF4-FFF2-40B4-BE49-F238E27FC236}">
                <a16:creationId xmlns:a16="http://schemas.microsoft.com/office/drawing/2014/main" id="{BC236872-E467-C1DF-114E-B7940CF4A4AB}"/>
              </a:ext>
            </a:extLst>
          </p:cNvPr>
          <p:cNvSpPr>
            <a:spLocks noGrp="1"/>
          </p:cNvSpPr>
          <p:nvPr>
            <p:ph idx="1"/>
          </p:nvPr>
        </p:nvSpPr>
        <p:spPr/>
        <p:txBody>
          <a:bodyPr>
            <a:normAutofit/>
          </a:bodyPr>
          <a:lstStyle/>
          <a:p>
            <a:endParaRPr lang="en-US" dirty="0"/>
          </a:p>
          <a:p>
            <a:pPr algn="ctr"/>
            <a:r>
              <a:rPr lang="en-US" b="1" dirty="0"/>
              <a:t>Historical Roots</a:t>
            </a:r>
          </a:p>
          <a:p>
            <a:pPr algn="ctr"/>
            <a:r>
              <a:rPr lang="en-US" sz="1600" i="1" dirty="0"/>
              <a:t>Psychopathy has almost always been either described or conceptualized as a brain-based disorder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idea of psychopathy as a brain disorder dates back to the 18th–19th centuries:</a:t>
            </a:r>
          </a:p>
          <a:p>
            <a:pPr marL="800100" lvl="1" indent="-342900">
              <a:buFont typeface="Arial" panose="020B0604020202020204" pitchFamily="34" charset="0"/>
              <a:buChar char="•"/>
            </a:pPr>
            <a:r>
              <a:rPr lang="en-US" dirty="0"/>
              <a:t>1786: Benjamin Rush proposed a </a:t>
            </a:r>
            <a:r>
              <a:rPr lang="en-US" dirty="0">
                <a:solidFill>
                  <a:srgbClr val="FF0000"/>
                </a:solidFill>
              </a:rPr>
              <a:t>“disease” of the moral faculty</a:t>
            </a:r>
            <a:r>
              <a:rPr lang="en-US" dirty="0"/>
              <a:t> (brain).</a:t>
            </a:r>
          </a:p>
          <a:p>
            <a:pPr marL="342900" indent="-342900">
              <a:buFont typeface="Arial" panose="020B0604020202020204" pitchFamily="34" charset="0"/>
              <a:buChar char="•"/>
            </a:pPr>
            <a:r>
              <a:rPr lang="en-US" dirty="0"/>
              <a:t>The brain-disorder view gained traction in the 20th century, especially through the work of </a:t>
            </a:r>
            <a:r>
              <a:rPr lang="en-US" dirty="0">
                <a:hlinkClick r:id="rId3"/>
              </a:rPr>
              <a:t>Hervey Cleckley</a:t>
            </a:r>
            <a:r>
              <a:rPr lang="en-US" dirty="0"/>
              <a:t>, </a:t>
            </a:r>
            <a:r>
              <a:rPr lang="en-US" dirty="0">
                <a:hlinkClick r:id="rId4"/>
              </a:rPr>
              <a:t>David Lykken</a:t>
            </a:r>
            <a:r>
              <a:rPr lang="en-US" dirty="0"/>
              <a:t>, and </a:t>
            </a:r>
            <a:r>
              <a:rPr lang="en-US" dirty="0">
                <a:hlinkClick r:id="rId5"/>
              </a:rPr>
              <a:t>Robert Hare</a:t>
            </a:r>
            <a:r>
              <a:rPr lang="en-US" dirty="0"/>
              <a:t>.</a:t>
            </a:r>
          </a:p>
          <a:p>
            <a:pPr marL="342900" indent="-342900">
              <a:buFont typeface="Arial" panose="020B0604020202020204" pitchFamily="34" charset="0"/>
              <a:buChar char="•"/>
            </a:pPr>
            <a:r>
              <a:rPr lang="en-US" dirty="0"/>
              <a:t>Influenced by neurological research suggesting the brain is </a:t>
            </a:r>
            <a:r>
              <a:rPr lang="en-US" dirty="0">
                <a:solidFill>
                  <a:srgbClr val="FF0000"/>
                </a:solidFill>
              </a:rPr>
              <a:t>compartmentalized</a:t>
            </a:r>
            <a:r>
              <a:rPr lang="en-US" dirty="0"/>
              <a:t> (e.g., </a:t>
            </a:r>
            <a:r>
              <a:rPr lang="en-US" dirty="0">
                <a:hlinkClick r:id="rId6"/>
              </a:rPr>
              <a:t>Broca</a:t>
            </a:r>
            <a:r>
              <a:rPr lang="en-US" dirty="0"/>
              <a:t>, </a:t>
            </a:r>
            <a:r>
              <a:rPr lang="en-US" dirty="0">
                <a:hlinkClick r:id="rId7"/>
              </a:rPr>
              <a:t>Wernicke</a:t>
            </a:r>
            <a:r>
              <a:rPr lang="en-US" dirty="0"/>
              <a:t> → language areas).</a:t>
            </a:r>
          </a:p>
        </p:txBody>
      </p:sp>
      <p:sp>
        <p:nvSpPr>
          <p:cNvPr id="4" name="TextBox 3">
            <a:extLst>
              <a:ext uri="{FF2B5EF4-FFF2-40B4-BE49-F238E27FC236}">
                <a16:creationId xmlns:a16="http://schemas.microsoft.com/office/drawing/2014/main" id="{89BFF59A-1937-BE16-E061-F0AE16034599}"/>
              </a:ext>
            </a:extLst>
          </p:cNvPr>
          <p:cNvSpPr txBox="1"/>
          <p:nvPr/>
        </p:nvSpPr>
        <p:spPr>
          <a:xfrm>
            <a:off x="89176" y="6172200"/>
            <a:ext cx="12109450" cy="338554"/>
          </a:xfrm>
          <a:prstGeom prst="rect">
            <a:avLst/>
          </a:prstGeom>
          <a:noFill/>
        </p:spPr>
        <p:txBody>
          <a:bodyPr wrap="square" rtlCol="0">
            <a:spAutoFit/>
          </a:bodyPr>
          <a:lstStyle/>
          <a:p>
            <a:pPr algn="l"/>
            <a:r>
              <a:rPr lang="en-US" sz="16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modern research shows that mental functions emerge from dynamic, distributed </a:t>
            </a:r>
            <a:r>
              <a:rPr lang="en-US" sz="16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hlinkClick r:id="rId8"/>
              </a:rPr>
              <a:t>neural networks</a:t>
            </a:r>
            <a:r>
              <a:rPr lang="en-US" sz="16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sz="1600" i="1"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not</a:t>
            </a:r>
            <a:r>
              <a:rPr lang="en-US" sz="16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from isolated “areas”</a:t>
            </a:r>
          </a:p>
        </p:txBody>
      </p:sp>
    </p:spTree>
    <p:extLst>
      <p:ext uri="{BB962C8B-B14F-4D97-AF65-F5344CB8AC3E}">
        <p14:creationId xmlns:p14="http://schemas.microsoft.com/office/powerpoint/2010/main" val="338678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FCA10-16A1-E0BD-D648-CC88F62ADA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2996C5-CD89-0BC8-43B8-BFF6B03E8483}"/>
              </a:ext>
            </a:extLst>
          </p:cNvPr>
          <p:cNvSpPr>
            <a:spLocks noGrp="1"/>
          </p:cNvSpPr>
          <p:nvPr>
            <p:ph type="title"/>
          </p:nvPr>
        </p:nvSpPr>
        <p:spPr/>
        <p:txBody>
          <a:bodyPr/>
          <a:lstStyle/>
          <a:p>
            <a:r>
              <a:rPr lang="en-US" dirty="0"/>
              <a:t>Psychopathy as a Biological Condition:</a:t>
            </a:r>
          </a:p>
        </p:txBody>
      </p:sp>
      <p:sp>
        <p:nvSpPr>
          <p:cNvPr id="3" name="Content Placeholder 2">
            <a:extLst>
              <a:ext uri="{FF2B5EF4-FFF2-40B4-BE49-F238E27FC236}">
                <a16:creationId xmlns:a16="http://schemas.microsoft.com/office/drawing/2014/main" id="{9A98052E-ACCD-C3E9-1729-6DC2C76017B6}"/>
              </a:ext>
            </a:extLst>
          </p:cNvPr>
          <p:cNvSpPr>
            <a:spLocks noGrp="1"/>
          </p:cNvSpPr>
          <p:nvPr>
            <p:ph idx="1"/>
          </p:nvPr>
        </p:nvSpPr>
        <p:spPr/>
        <p:txBody>
          <a:bodyPr>
            <a:normAutofit/>
          </a:bodyPr>
          <a:lstStyle/>
          <a:p>
            <a:endParaRPr lang="en-US" dirty="0"/>
          </a:p>
          <a:p>
            <a:pPr algn="ctr"/>
            <a:r>
              <a:rPr lang="en-US" b="1" dirty="0"/>
              <a:t>Historical Roots</a:t>
            </a:r>
          </a:p>
          <a:p>
            <a:pPr algn="ctr"/>
            <a:r>
              <a:rPr lang="en-US" sz="1600" i="1" dirty="0"/>
              <a:t>Since the 18</a:t>
            </a:r>
            <a:r>
              <a:rPr lang="en-US" sz="1600" i="1" baseline="30000" dirty="0"/>
              <a:t>th</a:t>
            </a:r>
            <a:r>
              <a:rPr lang="en-US" sz="1600" i="1" dirty="0"/>
              <a:t> century, the brain was believed to be </a:t>
            </a:r>
            <a:r>
              <a:rPr lang="en-US" sz="1600" i="1" dirty="0">
                <a:solidFill>
                  <a:srgbClr val="FF0000"/>
                </a:solidFill>
              </a:rPr>
              <a:t>strictly compartmentalized</a:t>
            </a:r>
            <a:r>
              <a:rPr lang="en-US" sz="1600" i="1" dirty="0"/>
              <a:t> (like a Swiss army knife), a foundational view in the </a:t>
            </a:r>
            <a:r>
              <a:rPr lang="en-US" sz="1600" i="1" u="sng" dirty="0"/>
              <a:t>pseudoscientific</a:t>
            </a:r>
            <a:r>
              <a:rPr lang="en-US" sz="1600" i="1" dirty="0"/>
              <a:t> theory of </a:t>
            </a:r>
            <a:r>
              <a:rPr lang="en-US" sz="1600" i="1" dirty="0">
                <a:hlinkClick r:id="rId3"/>
              </a:rPr>
              <a:t>phrenology</a:t>
            </a:r>
            <a:r>
              <a:rPr lang="en-US" sz="1600" i="1" dirty="0"/>
              <a:t>.</a:t>
            </a:r>
          </a:p>
          <a:p>
            <a:pPr marL="342900" indent="-342900">
              <a:buFont typeface="Arial" panose="020B0604020202020204" pitchFamily="34" charset="0"/>
              <a:buChar char="•"/>
            </a:pPr>
            <a:endParaRPr lang="en-US" dirty="0"/>
          </a:p>
        </p:txBody>
      </p:sp>
      <p:pic>
        <p:nvPicPr>
          <p:cNvPr id="4" name="Picture 2" descr="Phrenology: The Study of Skull Shape and Behavior">
            <a:extLst>
              <a:ext uri="{FF2B5EF4-FFF2-40B4-BE49-F238E27FC236}">
                <a16:creationId xmlns:a16="http://schemas.microsoft.com/office/drawing/2014/main" id="{147513AD-5407-39EE-316D-8DBE49DA96A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06" b="93832" l="5667" r="99400">
                        <a14:foregroundMark x1="10800" y1="23722" x2="10200" y2="38587"/>
                        <a14:foregroundMark x1="7467" y1="27095" x2="6000" y2="39114"/>
                        <a14:foregroundMark x1="6000" y1="39114" x2="5667" y2="39114"/>
                        <a14:foregroundMark x1="22667" y1="9120" x2="39467" y2="4692"/>
                        <a14:foregroundMark x1="39467" y1="4692" x2="56267" y2="4059"/>
                        <a14:foregroundMark x1="56267" y1="4059" x2="71333" y2="7011"/>
                        <a14:foregroundMark x1="71333" y1="7011" x2="80600" y2="14866"/>
                        <a14:foregroundMark x1="90867" y1="46284" x2="99067" y2="58144"/>
                        <a14:foregroundMark x1="99067" y1="58144" x2="99400" y2="58039"/>
                        <a14:foregroundMark x1="34200" y1="90669" x2="51400" y2="93832"/>
                        <a14:foregroundMark x1="51400" y1="93832" x2="63867" y2="92093"/>
                      </a14:backgroundRemoval>
                    </a14:imgEffect>
                  </a14:imgLayer>
                </a14:imgProps>
              </a:ext>
              <a:ext uri="{28A0092B-C50C-407E-A947-70E740481C1C}">
                <a14:useLocalDpi xmlns:a14="http://schemas.microsoft.com/office/drawing/2010/main" val="0"/>
              </a:ext>
            </a:extLst>
          </a:blip>
          <a:srcRect/>
          <a:stretch>
            <a:fillRect/>
          </a:stretch>
        </p:blipFill>
        <p:spPr bwMode="auto">
          <a:xfrm>
            <a:off x="3861076" y="2533650"/>
            <a:ext cx="4483100" cy="566949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E3F5F982-067B-F8AB-BB1B-836A672B8449}"/>
              </a:ext>
            </a:extLst>
          </p:cNvPr>
          <p:cNvSpPr/>
          <p:nvPr/>
        </p:nvSpPr>
        <p:spPr>
          <a:xfrm>
            <a:off x="5000625" y="2609850"/>
            <a:ext cx="2000250" cy="923925"/>
          </a:xfrm>
          <a:prstGeom prst="ellipse">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C792C1-C173-DCCC-D3B8-2A8B45488706}"/>
              </a:ext>
            </a:extLst>
          </p:cNvPr>
          <p:cNvSpPr txBox="1"/>
          <p:nvPr/>
        </p:nvSpPr>
        <p:spPr>
          <a:xfrm>
            <a:off x="8344176" y="3888097"/>
            <a:ext cx="2236510" cy="400110"/>
          </a:xfrm>
          <a:prstGeom prst="rect">
            <a:avLst/>
          </a:prstGeom>
          <a:noFill/>
          <a:ln w="28575">
            <a:solidFill>
              <a:srgbClr val="FF0000"/>
            </a:solidFill>
          </a:ln>
        </p:spPr>
        <p:txBody>
          <a:bodyPr wrap="non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rPr>
              <a:t>The Moral Faculty</a:t>
            </a:r>
          </a:p>
        </p:txBody>
      </p:sp>
      <p:cxnSp>
        <p:nvCxnSpPr>
          <p:cNvPr id="11" name="Elbow Connector 10">
            <a:extLst>
              <a:ext uri="{FF2B5EF4-FFF2-40B4-BE49-F238E27FC236}">
                <a16:creationId xmlns:a16="http://schemas.microsoft.com/office/drawing/2014/main" id="{0175EC32-E86C-0FBF-1185-DB84F9FB3AA7}"/>
              </a:ext>
            </a:extLst>
          </p:cNvPr>
          <p:cNvCxnSpPr>
            <a:stCxn id="6" idx="6"/>
            <a:endCxn id="9" idx="0"/>
          </p:cNvCxnSpPr>
          <p:nvPr/>
        </p:nvCxnSpPr>
        <p:spPr>
          <a:xfrm>
            <a:off x="7000875" y="3071813"/>
            <a:ext cx="2461556" cy="816284"/>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04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4B26D359-0DF2-CC7B-0946-4118E4E917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6ED547-0256-5DD2-ED84-6158F6898746}"/>
              </a:ext>
            </a:extLst>
          </p:cNvPr>
          <p:cNvSpPr>
            <a:spLocks noGrp="1"/>
          </p:cNvSpPr>
          <p:nvPr>
            <p:ph type="title"/>
          </p:nvPr>
        </p:nvSpPr>
        <p:spPr>
          <a:xfrm>
            <a:off x="2369574" y="388872"/>
            <a:ext cx="7452852" cy="1707484"/>
          </a:xfrm>
        </p:spPr>
        <p:txBody>
          <a:bodyPr/>
          <a:lstStyle/>
          <a:p>
            <a:pPr algn="ctr"/>
            <a:r>
              <a:rPr lang="en-US" sz="6000">
                <a:solidFill>
                  <a:schemeClr val="bg1"/>
                </a:solidFill>
              </a:rPr>
              <a:t>Assignment #1</a:t>
            </a:r>
          </a:p>
        </p:txBody>
      </p:sp>
      <p:pic>
        <p:nvPicPr>
          <p:cNvPr id="3" name="Picture 2">
            <a:extLst>
              <a:ext uri="{FF2B5EF4-FFF2-40B4-BE49-F238E27FC236}">
                <a16:creationId xmlns:a16="http://schemas.microsoft.com/office/drawing/2014/main" id="{2049F808-1BD5-69FD-DEAC-80285C8F8A7D}"/>
              </a:ext>
            </a:extLst>
          </p:cNvPr>
          <p:cNvPicPr>
            <a:picLocks noChangeAspect="1"/>
          </p:cNvPicPr>
          <p:nvPr/>
        </p:nvPicPr>
        <p:blipFill>
          <a:blip r:embed="rId2"/>
          <a:stretch>
            <a:fillRect/>
          </a:stretch>
        </p:blipFill>
        <p:spPr>
          <a:xfrm>
            <a:off x="7594084" y="1940909"/>
            <a:ext cx="3415292" cy="4620157"/>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0C9F0212-F25A-8B86-9AA2-53369B8843FD}"/>
              </a:ext>
            </a:extLst>
          </p:cNvPr>
          <p:cNvPicPr>
            <a:picLocks noChangeAspect="1"/>
          </p:cNvPicPr>
          <p:nvPr/>
        </p:nvPicPr>
        <p:blipFill>
          <a:blip r:embed="rId3"/>
          <a:stretch>
            <a:fillRect/>
          </a:stretch>
        </p:blipFill>
        <p:spPr>
          <a:xfrm>
            <a:off x="952058" y="1940908"/>
            <a:ext cx="4419809" cy="4620158"/>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FF66EF84-676D-0AD4-B4F1-F080379DAB17}"/>
              </a:ext>
            </a:extLst>
          </p:cNvPr>
          <p:cNvSpPr/>
          <p:nvPr/>
        </p:nvSpPr>
        <p:spPr>
          <a:xfrm>
            <a:off x="1008200" y="3990383"/>
            <a:ext cx="4167304" cy="676656"/>
          </a:xfrm>
          <a:prstGeom prst="rect">
            <a:avLst/>
          </a:prstGeom>
          <a:solidFill>
            <a:srgbClr val="FFFF00">
              <a:alpha val="3091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955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64C99-2022-60CE-ECBE-9062DF726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A078E-0A6D-A1DF-6DE9-9A7CD6F31BEB}"/>
              </a:ext>
            </a:extLst>
          </p:cNvPr>
          <p:cNvSpPr>
            <a:spLocks noGrp="1"/>
          </p:cNvSpPr>
          <p:nvPr>
            <p:ph type="title"/>
          </p:nvPr>
        </p:nvSpPr>
        <p:spPr/>
        <p:txBody>
          <a:bodyPr/>
          <a:lstStyle/>
          <a:p>
            <a:r>
              <a:rPr lang="en-US" dirty="0"/>
              <a:t>Psychopathy as a Biological Condition:</a:t>
            </a:r>
          </a:p>
        </p:txBody>
      </p:sp>
      <p:sp>
        <p:nvSpPr>
          <p:cNvPr id="3" name="Content Placeholder 2">
            <a:extLst>
              <a:ext uri="{FF2B5EF4-FFF2-40B4-BE49-F238E27FC236}">
                <a16:creationId xmlns:a16="http://schemas.microsoft.com/office/drawing/2014/main" id="{4171D193-81E5-5354-6B0A-8F0C973F34DC}"/>
              </a:ext>
            </a:extLst>
          </p:cNvPr>
          <p:cNvSpPr>
            <a:spLocks noGrp="1"/>
          </p:cNvSpPr>
          <p:nvPr>
            <p:ph idx="1"/>
          </p:nvPr>
        </p:nvSpPr>
        <p:spPr/>
        <p:txBody>
          <a:bodyPr>
            <a:normAutofit/>
          </a:bodyPr>
          <a:lstStyle/>
          <a:p>
            <a:endParaRPr lang="en-US" dirty="0"/>
          </a:p>
          <a:p>
            <a:pPr algn="ctr"/>
            <a:r>
              <a:rPr lang="en-US" b="1" dirty="0"/>
              <a:t>Hervey Cleckley’s Speculations</a:t>
            </a:r>
          </a:p>
          <a:p>
            <a:pPr algn="ctr"/>
            <a:r>
              <a:rPr lang="en-US" sz="1600" i="1" dirty="0"/>
              <a:t>Perhaps more than anyone else in the mid-20</a:t>
            </a:r>
            <a:r>
              <a:rPr lang="en-US" sz="1600" i="1" baseline="30000" dirty="0"/>
              <a:t>th</a:t>
            </a:r>
            <a:r>
              <a:rPr lang="en-US" sz="1600" i="1" dirty="0"/>
              <a:t> century, Cleckley popularized the idea of psychopathy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 </a:t>
            </a:r>
            <a:r>
              <a:rPr lang="en-US" i="1" dirty="0">
                <a:hlinkClick r:id="rId3"/>
              </a:rPr>
              <a:t>The Mask of Sanity</a:t>
            </a:r>
            <a:r>
              <a:rPr lang="en-US" dirty="0"/>
              <a:t>, Cleckley drew inspiration from neurology, especially </a:t>
            </a:r>
            <a:r>
              <a:rPr lang="en-US" dirty="0">
                <a:hlinkClick r:id="rId4"/>
              </a:rPr>
              <a:t>Henry Head</a:t>
            </a:r>
            <a:r>
              <a:rPr lang="en-US" dirty="0"/>
              <a:t>’s studies of brain trauma.</a:t>
            </a:r>
          </a:p>
          <a:p>
            <a:pPr marL="342900" indent="-342900">
              <a:buFont typeface="Arial" panose="020B0604020202020204" pitchFamily="34" charset="0"/>
              <a:buChar char="•"/>
            </a:pPr>
            <a:r>
              <a:rPr lang="en-US" dirty="0"/>
              <a:t>Henry Head had found that strokes can cause </a:t>
            </a:r>
            <a:r>
              <a:rPr lang="en-US" dirty="0">
                <a:solidFill>
                  <a:srgbClr val="FF0000"/>
                </a:solidFill>
              </a:rPr>
              <a:t>discrete cognitive dysfunction</a:t>
            </a:r>
            <a:r>
              <a:rPr lang="en-US" dirty="0"/>
              <a:t>, such impairing language capabilities (e.g., </a:t>
            </a:r>
            <a:r>
              <a:rPr lang="en-US" i="1" dirty="0">
                <a:hlinkClick r:id="rId5"/>
              </a:rPr>
              <a:t>aphasia</a:t>
            </a:r>
            <a:r>
              <a:rPr lang="en-US" dirty="0"/>
              <a:t>).</a:t>
            </a:r>
          </a:p>
          <a:p>
            <a:pPr marL="342900" indent="-342900">
              <a:buFont typeface="Arial" panose="020B0604020202020204" pitchFamily="34" charset="0"/>
              <a:buChar char="•"/>
            </a:pPr>
            <a:r>
              <a:rPr lang="en-US" dirty="0"/>
              <a:t>Similarly, Cleckley speculated that psychopathy could reflect a specific and compartmentalized brain-based defect: </a:t>
            </a:r>
          </a:p>
          <a:p>
            <a:pPr marL="800100" lvl="1" indent="-342900">
              <a:buFont typeface="Arial" panose="020B0604020202020204" pitchFamily="34" charset="0"/>
              <a:buChar char="•"/>
            </a:pPr>
            <a:r>
              <a:rPr lang="en-US" dirty="0"/>
              <a:t>The loss of subjective emotional experience, despite intact reasoning in other domains → Cleckley (confusingly) described this as a type of </a:t>
            </a:r>
            <a:r>
              <a:rPr lang="en-US" i="1" dirty="0">
                <a:hlinkClick r:id="rId6"/>
              </a:rPr>
              <a:t>semantic aphasia</a:t>
            </a:r>
            <a:r>
              <a:rPr lang="en-US" dirty="0"/>
              <a:t>.</a:t>
            </a:r>
          </a:p>
        </p:txBody>
      </p:sp>
      <p:pic>
        <p:nvPicPr>
          <p:cNvPr id="19458" name="Picture 2" descr="Dr. Hervey Cleckley – World re-nowned psychiatrist">
            <a:extLst>
              <a:ext uri="{FF2B5EF4-FFF2-40B4-BE49-F238E27FC236}">
                <a16:creationId xmlns:a16="http://schemas.microsoft.com/office/drawing/2014/main" id="{44E79720-E21A-6904-9996-2E7A0A79A4E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56" r="13692"/>
          <a:stretch>
            <a:fillRect/>
          </a:stretch>
        </p:blipFill>
        <p:spPr bwMode="auto">
          <a:xfrm>
            <a:off x="11027692" y="1073007"/>
            <a:ext cx="1122442" cy="10758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629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67E0C-E170-C540-C526-62726853A9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88892-45EA-F9F1-4759-2E03579313CD}"/>
              </a:ext>
            </a:extLst>
          </p:cNvPr>
          <p:cNvSpPr>
            <a:spLocks noGrp="1"/>
          </p:cNvSpPr>
          <p:nvPr>
            <p:ph type="title"/>
          </p:nvPr>
        </p:nvSpPr>
        <p:spPr/>
        <p:txBody>
          <a:bodyPr/>
          <a:lstStyle/>
          <a:p>
            <a:r>
              <a:rPr lang="en-US" dirty="0"/>
              <a:t>Psychopathy as a Biological Condition:</a:t>
            </a:r>
          </a:p>
        </p:txBody>
      </p:sp>
      <p:sp>
        <p:nvSpPr>
          <p:cNvPr id="3" name="Content Placeholder 2">
            <a:extLst>
              <a:ext uri="{FF2B5EF4-FFF2-40B4-BE49-F238E27FC236}">
                <a16:creationId xmlns:a16="http://schemas.microsoft.com/office/drawing/2014/main" id="{051E32A9-0812-CC79-60F4-5E4353C8374F}"/>
              </a:ext>
            </a:extLst>
          </p:cNvPr>
          <p:cNvSpPr>
            <a:spLocks noGrp="1"/>
          </p:cNvSpPr>
          <p:nvPr>
            <p:ph idx="1"/>
          </p:nvPr>
        </p:nvSpPr>
        <p:spPr>
          <a:xfrm>
            <a:off x="95802" y="1054719"/>
            <a:ext cx="12020274" cy="5666756"/>
          </a:xfrm>
        </p:spPr>
        <p:txBody>
          <a:bodyPr/>
          <a:lstStyle/>
          <a:p>
            <a:endParaRPr lang="en-US" dirty="0"/>
          </a:p>
          <a:p>
            <a:pPr algn="ctr"/>
            <a:r>
              <a:rPr lang="en-US" sz="3200" b="1" dirty="0"/>
              <a:t> </a:t>
            </a:r>
          </a:p>
        </p:txBody>
      </p:sp>
      <p:sp>
        <p:nvSpPr>
          <p:cNvPr id="4" name="Slide Number Placeholder 3">
            <a:extLst>
              <a:ext uri="{FF2B5EF4-FFF2-40B4-BE49-F238E27FC236}">
                <a16:creationId xmlns:a16="http://schemas.microsoft.com/office/drawing/2014/main" id="{3EC8E3B0-1922-32AB-9218-DCBB58C33428}"/>
              </a:ext>
            </a:extLst>
          </p:cNvPr>
          <p:cNvSpPr>
            <a:spLocks noGrp="1"/>
          </p:cNvSpPr>
          <p:nvPr>
            <p:ph type="sldNum" sz="quarter" idx="12"/>
          </p:nvPr>
        </p:nvSpPr>
        <p:spPr/>
        <p:txBody>
          <a:bodyPr/>
          <a:lstStyle/>
          <a:p>
            <a:r>
              <a:rPr lang="en-US"/>
              <a:t>Slide </a:t>
            </a:r>
            <a:fld id="{52DCE995-9B62-2245-A673-5C0F37C2ABD9}" type="slidenum">
              <a:rPr lang="en-US" smtClean="0"/>
              <a:pPr/>
              <a:t>21</a:t>
            </a:fld>
            <a:endParaRPr lang="en-US"/>
          </a:p>
        </p:txBody>
      </p:sp>
      <p:sp>
        <p:nvSpPr>
          <p:cNvPr id="8" name="TextBox 7">
            <a:extLst>
              <a:ext uri="{FF2B5EF4-FFF2-40B4-BE49-F238E27FC236}">
                <a16:creationId xmlns:a16="http://schemas.microsoft.com/office/drawing/2014/main" id="{32C3214D-C99A-013A-6FE0-6E2ED7EC58E9}"/>
              </a:ext>
            </a:extLst>
          </p:cNvPr>
          <p:cNvSpPr txBox="1"/>
          <p:nvPr/>
        </p:nvSpPr>
        <p:spPr>
          <a:xfrm>
            <a:off x="1208568" y="1425884"/>
            <a:ext cx="6648893" cy="4924425"/>
          </a:xfrm>
          <a:prstGeom prst="rect">
            <a:avLst/>
          </a:prstGeom>
          <a:noFill/>
          <a:ln>
            <a:solidFill>
              <a:schemeClr val="tx1"/>
            </a:solidFill>
          </a:ln>
        </p:spPr>
        <p:txBody>
          <a:bodyPr wrap="square" rtlCol="0">
            <a:spAutoFit/>
          </a:bodyPr>
          <a:lstStyle/>
          <a:p>
            <a:pPr algn="ctr"/>
            <a:endParaRPr lang="en-US" sz="2800" dirty="0">
              <a:latin typeface="Helvetica" pitchFamily="2" charset="0"/>
              <a:ea typeface="Garamond" charset="0"/>
              <a:cs typeface="Garamond" charset="0"/>
            </a:endParaRPr>
          </a:p>
          <a:p>
            <a:pPr algn="ctr"/>
            <a:r>
              <a:rPr lang="en-US" sz="2400" dirty="0">
                <a:latin typeface="Helvetica" pitchFamily="2" charset="0"/>
                <a:ea typeface="Garamond" charset="0"/>
                <a:cs typeface="Garamond" charset="0"/>
              </a:rPr>
              <a:t>“The surface of the psychopath, however, that is, all of him that can be reached by verbal exploration and direct examination, </a:t>
            </a:r>
            <a:r>
              <a:rPr lang="en-US" sz="2400" dirty="0">
                <a:solidFill>
                  <a:srgbClr val="FF0000"/>
                </a:solidFill>
                <a:latin typeface="Helvetica" pitchFamily="2" charset="0"/>
                <a:ea typeface="Garamond" charset="0"/>
                <a:cs typeface="Garamond" charset="0"/>
              </a:rPr>
              <a:t>shows up as equal to or better than normal and gives no hint at all of a disorder within</a:t>
            </a:r>
            <a:r>
              <a:rPr lang="en-US" sz="2400" dirty="0">
                <a:latin typeface="Helvetica" pitchFamily="2" charset="0"/>
                <a:ea typeface="Garamond" charset="0"/>
                <a:cs typeface="Garamond" charset="0"/>
              </a:rPr>
              <a:t>. Nothing about him suggests oddness, inadequacy, or moral frailty. His </a:t>
            </a:r>
            <a:r>
              <a:rPr lang="en-US" sz="2400" dirty="0">
                <a:solidFill>
                  <a:srgbClr val="FF0000"/>
                </a:solidFill>
                <a:latin typeface="Helvetica" pitchFamily="2" charset="0"/>
                <a:ea typeface="Garamond" charset="0"/>
                <a:cs typeface="Garamond" charset="0"/>
              </a:rPr>
              <a:t>mask is that of robust mental health</a:t>
            </a:r>
            <a:r>
              <a:rPr lang="en-US" sz="2400" dirty="0">
                <a:latin typeface="Helvetica" pitchFamily="2" charset="0"/>
                <a:ea typeface="Garamond" charset="0"/>
                <a:cs typeface="Garamond" charset="0"/>
              </a:rPr>
              <a:t>. Yet he has a disorder that often manifests itself in conduct far more seriously abnormal than that of the schizophrenic.” </a:t>
            </a:r>
          </a:p>
          <a:p>
            <a:pPr algn="ctr"/>
            <a:endParaRPr lang="en-US" sz="2800" dirty="0">
              <a:latin typeface="Helvetica" pitchFamily="2" charset="0"/>
              <a:ea typeface="Garamond" charset="0"/>
              <a:cs typeface="Garamond" charset="0"/>
            </a:endParaRPr>
          </a:p>
          <a:p>
            <a:pPr algn="ctr"/>
            <a:r>
              <a:rPr lang="en-US" dirty="0">
                <a:latin typeface="Helvetica" pitchFamily="2" charset="0"/>
                <a:ea typeface="Garamond" charset="0"/>
                <a:cs typeface="Garamond" charset="0"/>
              </a:rPr>
              <a:t>Cleckley (1988), </a:t>
            </a:r>
            <a:r>
              <a:rPr lang="en-US" i="1" dirty="0">
                <a:latin typeface="Helvetica" pitchFamily="2" charset="0"/>
                <a:ea typeface="Garamond" charset="0"/>
                <a:cs typeface="Garamond" charset="0"/>
                <a:hlinkClick r:id="rId2"/>
              </a:rPr>
              <a:t>The Mask of Sanity</a:t>
            </a:r>
            <a:r>
              <a:rPr lang="en-US" i="1" dirty="0">
                <a:latin typeface="Helvetica" pitchFamily="2" charset="0"/>
                <a:ea typeface="Garamond" charset="0"/>
                <a:cs typeface="Garamond" charset="0"/>
              </a:rPr>
              <a:t> </a:t>
            </a:r>
            <a:r>
              <a:rPr lang="en-US" dirty="0">
                <a:latin typeface="Helvetica" pitchFamily="2" charset="0"/>
                <a:ea typeface="Garamond" charset="0"/>
                <a:cs typeface="Garamond" charset="0"/>
              </a:rPr>
              <a:t>(p. 373)</a:t>
            </a:r>
          </a:p>
        </p:txBody>
      </p:sp>
      <p:pic>
        <p:nvPicPr>
          <p:cNvPr id="5" name="Picture 2" descr="The Mask of Sanity: An Attempt to Clarify Some Issues about the So-Called  Psychopathic: Cleckley, Hervey: 9781614277828: Books - Amazon.ca">
            <a:extLst>
              <a:ext uri="{FF2B5EF4-FFF2-40B4-BE49-F238E27FC236}">
                <a16:creationId xmlns:a16="http://schemas.microsoft.com/office/drawing/2014/main" id="{9253BA98-C0F8-1E66-D03F-41C3ABDD520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19599" y="1391930"/>
            <a:ext cx="3305587" cy="4958379"/>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6E17C9-D772-CBCD-9BCB-7B4DF81B2678}"/>
              </a:ext>
            </a:extLst>
          </p:cNvPr>
          <p:cNvSpPr txBox="1"/>
          <p:nvPr/>
        </p:nvSpPr>
        <p:spPr>
          <a:xfrm>
            <a:off x="-923453" y="470780"/>
            <a:ext cx="184731" cy="400110"/>
          </a:xfrm>
          <a:prstGeom prst="rect">
            <a:avLst/>
          </a:prstGeom>
          <a:noFill/>
        </p:spPr>
        <p:txBody>
          <a:bodyPr wrap="none" rtlCol="0">
            <a:spAutoFit/>
          </a:bodyPr>
          <a:lstStyle/>
          <a:p>
            <a:pPr algn="l"/>
            <a:endParaRPr lang="en-US" sz="200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890959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17B3A-C3C0-0F16-D20C-67C8A7A77B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ED59F-FFC6-4B3F-C90C-48C158055F36}"/>
              </a:ext>
            </a:extLst>
          </p:cNvPr>
          <p:cNvSpPr>
            <a:spLocks noGrp="1"/>
          </p:cNvSpPr>
          <p:nvPr>
            <p:ph type="title"/>
          </p:nvPr>
        </p:nvSpPr>
        <p:spPr/>
        <p:txBody>
          <a:bodyPr/>
          <a:lstStyle/>
          <a:p>
            <a:r>
              <a:rPr lang="en-US" dirty="0"/>
              <a:t>Psychopathy as a Biological Condition:</a:t>
            </a:r>
          </a:p>
        </p:txBody>
      </p:sp>
      <p:sp>
        <p:nvSpPr>
          <p:cNvPr id="3" name="Content Placeholder 2">
            <a:extLst>
              <a:ext uri="{FF2B5EF4-FFF2-40B4-BE49-F238E27FC236}">
                <a16:creationId xmlns:a16="http://schemas.microsoft.com/office/drawing/2014/main" id="{10397897-4D0E-0496-0492-A9FA265C7AE8}"/>
              </a:ext>
            </a:extLst>
          </p:cNvPr>
          <p:cNvSpPr>
            <a:spLocks noGrp="1"/>
          </p:cNvSpPr>
          <p:nvPr>
            <p:ph idx="1"/>
          </p:nvPr>
        </p:nvSpPr>
        <p:spPr/>
        <p:txBody>
          <a:bodyPr/>
          <a:lstStyle/>
          <a:p>
            <a:endParaRPr lang="en-US" dirty="0"/>
          </a:p>
          <a:p>
            <a:pPr algn="ctr"/>
            <a:r>
              <a:rPr lang="en-US" sz="3200" b="1" dirty="0"/>
              <a:t> </a:t>
            </a:r>
          </a:p>
        </p:txBody>
      </p:sp>
      <p:sp>
        <p:nvSpPr>
          <p:cNvPr id="4" name="Slide Number Placeholder 3">
            <a:extLst>
              <a:ext uri="{FF2B5EF4-FFF2-40B4-BE49-F238E27FC236}">
                <a16:creationId xmlns:a16="http://schemas.microsoft.com/office/drawing/2014/main" id="{CC3EF2D2-D3B5-9F06-37A5-150465C552C3}"/>
              </a:ext>
            </a:extLst>
          </p:cNvPr>
          <p:cNvSpPr>
            <a:spLocks noGrp="1"/>
          </p:cNvSpPr>
          <p:nvPr>
            <p:ph type="sldNum" sz="quarter" idx="12"/>
          </p:nvPr>
        </p:nvSpPr>
        <p:spPr/>
        <p:txBody>
          <a:bodyPr/>
          <a:lstStyle/>
          <a:p>
            <a:r>
              <a:rPr lang="en-US"/>
              <a:t>Slide </a:t>
            </a:r>
            <a:fld id="{52DCE995-9B62-2245-A673-5C0F37C2ABD9}" type="slidenum">
              <a:rPr lang="en-US" smtClean="0"/>
              <a:pPr/>
              <a:t>22</a:t>
            </a:fld>
            <a:endParaRPr lang="en-US"/>
          </a:p>
        </p:txBody>
      </p:sp>
      <p:pic>
        <p:nvPicPr>
          <p:cNvPr id="6" name="Picture 5">
            <a:extLst>
              <a:ext uri="{FF2B5EF4-FFF2-40B4-BE49-F238E27FC236}">
                <a16:creationId xmlns:a16="http://schemas.microsoft.com/office/drawing/2014/main" id="{8AA0078F-99F2-ACAA-1676-DCF0EFC28163}"/>
              </a:ext>
            </a:extLst>
          </p:cNvPr>
          <p:cNvPicPr>
            <a:picLocks noChangeAspect="1"/>
          </p:cNvPicPr>
          <p:nvPr/>
        </p:nvPicPr>
        <p:blipFill>
          <a:blip r:embed="rId2"/>
          <a:stretch>
            <a:fillRect/>
          </a:stretch>
        </p:blipFill>
        <p:spPr>
          <a:xfrm>
            <a:off x="5681132" y="1476291"/>
            <a:ext cx="5330517" cy="4878140"/>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2FC48C58-712B-FC59-1EAC-91A0EA2D2B6E}"/>
              </a:ext>
            </a:extLst>
          </p:cNvPr>
          <p:cNvSpPr txBox="1"/>
          <p:nvPr/>
        </p:nvSpPr>
        <p:spPr>
          <a:xfrm>
            <a:off x="6368925" y="6443331"/>
            <a:ext cx="3954929" cy="307777"/>
          </a:xfrm>
          <a:prstGeom prst="rect">
            <a:avLst/>
          </a:prstGeom>
          <a:noFill/>
        </p:spPr>
        <p:txBody>
          <a:bodyPr wrap="none" rtlCol="0">
            <a:spAutoFit/>
          </a:bodyPr>
          <a:lstStyle/>
          <a:p>
            <a:pPr algn="ctr"/>
            <a:r>
              <a:rPr lang="en-US" sz="1400" dirty="0">
                <a:latin typeface="Helvetica" pitchFamily="2" charset="0"/>
                <a:ea typeface="Garamond" charset="0"/>
                <a:cs typeface="Garamond" charset="0"/>
              </a:rPr>
              <a:t>Robert Hare in </a:t>
            </a:r>
            <a:r>
              <a:rPr lang="en-US" sz="1400" i="1" dirty="0">
                <a:latin typeface="Helvetica" pitchFamily="2" charset="0"/>
                <a:ea typeface="Garamond" charset="0"/>
                <a:cs typeface="Garamond" charset="0"/>
                <a:hlinkClick r:id="rId3"/>
              </a:rPr>
              <a:t>Without Conscience </a:t>
            </a:r>
            <a:r>
              <a:rPr lang="en-US" sz="1400" dirty="0">
                <a:latin typeface="Helvetica" pitchFamily="2" charset="0"/>
                <a:ea typeface="Garamond" charset="0"/>
                <a:cs typeface="Garamond" charset="0"/>
                <a:hlinkClick r:id="rId3"/>
              </a:rPr>
              <a:t>(1993, p. 1)</a:t>
            </a:r>
            <a:endParaRPr lang="en-US" sz="1400" dirty="0">
              <a:latin typeface="Helvetica" pitchFamily="2" charset="0"/>
              <a:ea typeface="Garamond" charset="0"/>
              <a:cs typeface="Garamond" charset="0"/>
            </a:endParaRPr>
          </a:p>
        </p:txBody>
      </p:sp>
      <p:pic>
        <p:nvPicPr>
          <p:cNvPr id="9" name="Picture 8">
            <a:extLst>
              <a:ext uri="{FF2B5EF4-FFF2-40B4-BE49-F238E27FC236}">
                <a16:creationId xmlns:a16="http://schemas.microsoft.com/office/drawing/2014/main" id="{9CD590BD-DACB-2209-F3F6-EFA6B8314537}"/>
              </a:ext>
            </a:extLst>
          </p:cNvPr>
          <p:cNvPicPr>
            <a:picLocks noChangeAspect="1"/>
          </p:cNvPicPr>
          <p:nvPr/>
        </p:nvPicPr>
        <p:blipFill>
          <a:blip r:embed="rId4"/>
          <a:stretch>
            <a:fillRect/>
          </a:stretch>
        </p:blipFill>
        <p:spPr>
          <a:xfrm>
            <a:off x="1100728" y="1896534"/>
            <a:ext cx="3352741" cy="4517166"/>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EAB6EB41-73D5-0017-C254-974600FD908D}"/>
              </a:ext>
            </a:extLst>
          </p:cNvPr>
          <p:cNvPicPr>
            <a:picLocks noChangeAspect="1"/>
          </p:cNvPicPr>
          <p:nvPr/>
        </p:nvPicPr>
        <p:blipFill>
          <a:blip r:embed="rId5"/>
          <a:stretch>
            <a:fillRect/>
          </a:stretch>
        </p:blipFill>
        <p:spPr>
          <a:xfrm>
            <a:off x="458903" y="1243146"/>
            <a:ext cx="1411493" cy="2185854"/>
          </a:xfrm>
          <a:prstGeom prst="rect">
            <a:avLst/>
          </a:prstGeom>
          <a:ln>
            <a:solidFill>
              <a:schemeClr val="tx1"/>
            </a:solidFill>
          </a:ln>
          <a:effectLst>
            <a:outerShdw blurRad="50800" dist="38100" dir="2700000" algn="tl" rotWithShape="0">
              <a:prstClr val="black">
                <a:alpha val="40000"/>
              </a:prstClr>
            </a:outerShdw>
          </a:effectLst>
        </p:spPr>
      </p:pic>
      <p:pic>
        <p:nvPicPr>
          <p:cNvPr id="11" name="Graphic 10" descr="Arrow: Clockwise curve outline">
            <a:extLst>
              <a:ext uri="{FF2B5EF4-FFF2-40B4-BE49-F238E27FC236}">
                <a16:creationId xmlns:a16="http://schemas.microsoft.com/office/drawing/2014/main" id="{1DCF0B2A-6420-687A-BCEA-0A0D9B5CBE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3508403" y="2574741"/>
            <a:ext cx="2322241" cy="2322241"/>
          </a:xfrm>
          <a:prstGeom prst="rect">
            <a:avLst/>
          </a:prstGeom>
        </p:spPr>
      </p:pic>
      <p:sp>
        <p:nvSpPr>
          <p:cNvPr id="5" name="TextBox 4">
            <a:extLst>
              <a:ext uri="{FF2B5EF4-FFF2-40B4-BE49-F238E27FC236}">
                <a16:creationId xmlns:a16="http://schemas.microsoft.com/office/drawing/2014/main" id="{F92D0664-26B4-1B6E-304A-408F1E6869A9}"/>
              </a:ext>
            </a:extLst>
          </p:cNvPr>
          <p:cNvSpPr txBox="1"/>
          <p:nvPr/>
        </p:nvSpPr>
        <p:spPr>
          <a:xfrm>
            <a:off x="1001612" y="6413697"/>
            <a:ext cx="3550972" cy="307777"/>
          </a:xfrm>
          <a:prstGeom prst="rect">
            <a:avLst/>
          </a:prstGeom>
          <a:noFill/>
        </p:spPr>
        <p:txBody>
          <a:bodyPr wrap="none" rtlCol="0">
            <a:spAutoFit/>
          </a:bodyPr>
          <a:lstStyle/>
          <a:p>
            <a:pPr algn="ct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The </a:t>
            </a:r>
            <a:r>
              <a:rPr lang="en-US" sz="1400" u="sng"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first page</a:t>
            </a: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of </a:t>
            </a:r>
            <a:r>
              <a:rPr lang="en-US" sz="1400" i="1"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Without Conscience</a:t>
            </a:r>
            <a:endPar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66644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97F91-2A7F-DB33-445F-28E01340C0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F48BC4-88A6-4F42-BA96-BE7B087EE980}"/>
              </a:ext>
            </a:extLst>
          </p:cNvPr>
          <p:cNvSpPr>
            <a:spLocks noGrp="1"/>
          </p:cNvSpPr>
          <p:nvPr>
            <p:ph type="title"/>
          </p:nvPr>
        </p:nvSpPr>
        <p:spPr/>
        <p:txBody>
          <a:bodyPr/>
          <a:lstStyle/>
          <a:p>
            <a:r>
              <a:rPr lang="en-US" dirty="0"/>
              <a:t>Psychopathy as a Biological Condition:</a:t>
            </a:r>
          </a:p>
        </p:txBody>
      </p:sp>
      <p:sp>
        <p:nvSpPr>
          <p:cNvPr id="3" name="Content Placeholder 2">
            <a:extLst>
              <a:ext uri="{FF2B5EF4-FFF2-40B4-BE49-F238E27FC236}">
                <a16:creationId xmlns:a16="http://schemas.microsoft.com/office/drawing/2014/main" id="{E794CF32-8DF9-2F10-8B3A-24605087CF23}"/>
              </a:ext>
            </a:extLst>
          </p:cNvPr>
          <p:cNvSpPr>
            <a:spLocks noGrp="1"/>
          </p:cNvSpPr>
          <p:nvPr>
            <p:ph idx="1"/>
          </p:nvPr>
        </p:nvSpPr>
        <p:spPr/>
        <p:txBody>
          <a:bodyPr/>
          <a:lstStyle/>
          <a:p>
            <a:endParaRPr lang="en-US"/>
          </a:p>
          <a:p>
            <a:pPr algn="ctr"/>
            <a:r>
              <a:rPr lang="en-US" sz="3200" b="1"/>
              <a:t> </a:t>
            </a:r>
          </a:p>
        </p:txBody>
      </p:sp>
      <p:sp>
        <p:nvSpPr>
          <p:cNvPr id="4" name="Slide Number Placeholder 3">
            <a:extLst>
              <a:ext uri="{FF2B5EF4-FFF2-40B4-BE49-F238E27FC236}">
                <a16:creationId xmlns:a16="http://schemas.microsoft.com/office/drawing/2014/main" id="{CA4AB270-E4A0-CF2C-BBA0-49F983441FFE}"/>
              </a:ext>
            </a:extLst>
          </p:cNvPr>
          <p:cNvSpPr>
            <a:spLocks noGrp="1"/>
          </p:cNvSpPr>
          <p:nvPr>
            <p:ph type="sldNum" sz="quarter" idx="12"/>
          </p:nvPr>
        </p:nvSpPr>
        <p:spPr/>
        <p:txBody>
          <a:bodyPr/>
          <a:lstStyle/>
          <a:p>
            <a:r>
              <a:rPr lang="en-US"/>
              <a:t>Slide </a:t>
            </a:r>
            <a:fld id="{52DCE995-9B62-2245-A673-5C0F37C2ABD9}" type="slidenum">
              <a:rPr lang="en-US" smtClean="0"/>
              <a:pPr/>
              <a:t>23</a:t>
            </a:fld>
            <a:endParaRPr lang="en-US"/>
          </a:p>
        </p:txBody>
      </p:sp>
      <p:sp>
        <p:nvSpPr>
          <p:cNvPr id="8" name="TextBox 7">
            <a:extLst>
              <a:ext uri="{FF2B5EF4-FFF2-40B4-BE49-F238E27FC236}">
                <a16:creationId xmlns:a16="http://schemas.microsoft.com/office/drawing/2014/main" id="{DC48DD47-65F0-B549-D4AA-1EB88F37DC50}"/>
              </a:ext>
            </a:extLst>
          </p:cNvPr>
          <p:cNvSpPr txBox="1"/>
          <p:nvPr/>
        </p:nvSpPr>
        <p:spPr>
          <a:xfrm>
            <a:off x="236026" y="1799532"/>
            <a:ext cx="8231318" cy="4524315"/>
          </a:xfrm>
          <a:prstGeom prst="rect">
            <a:avLst/>
          </a:prstGeom>
          <a:noFill/>
          <a:ln>
            <a:solidFill>
              <a:schemeClr val="tx1"/>
            </a:solidFill>
          </a:ln>
        </p:spPr>
        <p:txBody>
          <a:bodyPr wrap="square" rtlCol="0">
            <a:spAutoFit/>
          </a:bodyPr>
          <a:lstStyle/>
          <a:p>
            <a:pPr algn="ctr"/>
            <a:endParaRPr lang="en-US" sz="1600" dirty="0">
              <a:latin typeface="Helvetica" pitchFamily="2" charset="0"/>
              <a:ea typeface="Garamond" charset="0"/>
              <a:cs typeface="Garamond" charset="0"/>
            </a:endParaRPr>
          </a:p>
          <a:p>
            <a:pPr algn="ctr"/>
            <a:endParaRPr lang="en-US" sz="2400" dirty="0">
              <a:latin typeface="Helvetica" pitchFamily="2" charset="0"/>
              <a:ea typeface="Garamond" charset="0"/>
              <a:cs typeface="Garamond" charset="0"/>
            </a:endParaRPr>
          </a:p>
          <a:p>
            <a:pPr algn="ctr"/>
            <a:r>
              <a:rPr lang="en-US" sz="3200" dirty="0">
                <a:latin typeface="Helvetica" pitchFamily="2" charset="0"/>
                <a:ea typeface="Garamond" charset="0"/>
                <a:cs typeface="Garamond" charset="0"/>
              </a:rPr>
              <a:t>“</a:t>
            </a:r>
            <a:r>
              <a:rPr lang="en-US" sz="2800" dirty="0">
                <a:latin typeface="Helvetica" pitchFamily="2" charset="0"/>
                <a:ea typeface="Garamond" charset="0"/>
                <a:cs typeface="Garamond" charset="0"/>
              </a:rPr>
              <a:t>Psychopathy is </a:t>
            </a:r>
            <a:r>
              <a:rPr lang="en-US" sz="2800" dirty="0">
                <a:solidFill>
                  <a:srgbClr val="FF0000"/>
                </a:solidFill>
                <a:latin typeface="Helvetica" pitchFamily="2" charset="0"/>
                <a:ea typeface="Garamond" charset="0"/>
                <a:cs typeface="Garamond" charset="0"/>
              </a:rPr>
              <a:t>characterized by structural and functional brain abnormalities</a:t>
            </a:r>
            <a:r>
              <a:rPr lang="en-US" sz="2800" dirty="0">
                <a:latin typeface="Helvetica" pitchFamily="2" charset="0"/>
                <a:ea typeface="Garamond" charset="0"/>
                <a:cs typeface="Garamond" charset="0"/>
              </a:rPr>
              <a:t> in cortical (such as the prefrontal and insular cortices) and subcortical (for example, the amygdala and striatum) regions leading to neurocognitive disruption in emotional responsiveness, reinforcement-based decision-making and attention.” </a:t>
            </a:r>
            <a:endParaRPr lang="en-US" sz="2000" dirty="0">
              <a:latin typeface="Helvetica" pitchFamily="2" charset="0"/>
              <a:ea typeface="Garamond" charset="0"/>
              <a:cs typeface="Garamond" charset="0"/>
            </a:endParaRPr>
          </a:p>
          <a:p>
            <a:pPr algn="ctr"/>
            <a:endParaRPr lang="en-US" sz="2800" dirty="0">
              <a:latin typeface="Helvetica" pitchFamily="2" charset="0"/>
              <a:ea typeface="Garamond" charset="0"/>
              <a:cs typeface="Garamond" charset="0"/>
            </a:endParaRPr>
          </a:p>
          <a:p>
            <a:pPr algn="ctr"/>
            <a:r>
              <a:rPr lang="en-US" sz="2000" dirty="0">
                <a:latin typeface="Helvetica" pitchFamily="2" charset="0"/>
                <a:ea typeface="Garamond" charset="0"/>
                <a:cs typeface="Garamond" charset="0"/>
              </a:rPr>
              <a:t>De Brito et al. (</a:t>
            </a:r>
            <a:r>
              <a:rPr lang="en-US" sz="2000" dirty="0">
                <a:latin typeface="Helvetica" pitchFamily="2" charset="0"/>
                <a:ea typeface="Garamond" charset="0"/>
                <a:cs typeface="Garamond" charset="0"/>
                <a:hlinkClick r:id="rId2"/>
              </a:rPr>
              <a:t>2021</a:t>
            </a:r>
            <a:r>
              <a:rPr lang="en-US" sz="2000" dirty="0">
                <a:latin typeface="Helvetica" pitchFamily="2" charset="0"/>
                <a:ea typeface="Garamond" charset="0"/>
                <a:cs typeface="Garamond" charset="0"/>
              </a:rPr>
              <a:t>) in </a:t>
            </a:r>
            <a:r>
              <a:rPr lang="en-US" sz="2000" i="1" dirty="0">
                <a:latin typeface="Helvetica" pitchFamily="2" charset="0"/>
                <a:ea typeface="Garamond" charset="0"/>
                <a:cs typeface="Garamond" charset="0"/>
              </a:rPr>
              <a:t>Nature’s </a:t>
            </a:r>
            <a:r>
              <a:rPr lang="en-US" sz="2000" dirty="0">
                <a:latin typeface="Helvetica" pitchFamily="2" charset="0"/>
                <a:ea typeface="Garamond" charset="0"/>
                <a:cs typeface="Garamond" charset="0"/>
              </a:rPr>
              <a:t>Disease Primer</a:t>
            </a:r>
          </a:p>
        </p:txBody>
      </p:sp>
      <p:pic>
        <p:nvPicPr>
          <p:cNvPr id="6" name="Picture 5">
            <a:extLst>
              <a:ext uri="{FF2B5EF4-FFF2-40B4-BE49-F238E27FC236}">
                <a16:creationId xmlns:a16="http://schemas.microsoft.com/office/drawing/2014/main" id="{819159C2-9E3F-D784-D6C6-55E7661B1F49}"/>
              </a:ext>
            </a:extLst>
          </p:cNvPr>
          <p:cNvPicPr>
            <a:picLocks noChangeAspect="1"/>
          </p:cNvPicPr>
          <p:nvPr/>
        </p:nvPicPr>
        <p:blipFill>
          <a:blip r:embed="rId3"/>
          <a:stretch>
            <a:fillRect/>
          </a:stretch>
        </p:blipFill>
        <p:spPr>
          <a:xfrm>
            <a:off x="8579705" y="1799531"/>
            <a:ext cx="3410757" cy="4524315"/>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85111D0A-1267-ECA5-0B0F-8A1FF4D8702D}"/>
              </a:ext>
            </a:extLst>
          </p:cNvPr>
          <p:cNvSpPr/>
          <p:nvPr/>
        </p:nvSpPr>
        <p:spPr>
          <a:xfrm>
            <a:off x="916760" y="3410712"/>
            <a:ext cx="1652704" cy="389593"/>
          </a:xfrm>
          <a:prstGeom prst="rect">
            <a:avLst/>
          </a:prstGeom>
          <a:solidFill>
            <a:srgbClr val="FFFF00">
              <a:alpha val="3091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0F83CD0-42BB-390C-1609-0DA8A9931BC1}"/>
              </a:ext>
            </a:extLst>
          </p:cNvPr>
          <p:cNvSpPr/>
          <p:nvPr/>
        </p:nvSpPr>
        <p:spPr>
          <a:xfrm>
            <a:off x="3181424" y="3825986"/>
            <a:ext cx="1652704" cy="389593"/>
          </a:xfrm>
          <a:prstGeom prst="rect">
            <a:avLst/>
          </a:prstGeom>
          <a:solidFill>
            <a:srgbClr val="FFFF00">
              <a:alpha val="3091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2695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6A8C5125-E307-5320-1255-CC6CB4B93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C752F-F79E-2D37-EDFE-CFA1800780E5}"/>
              </a:ext>
            </a:extLst>
          </p:cNvPr>
          <p:cNvSpPr>
            <a:spLocks noGrp="1"/>
          </p:cNvSpPr>
          <p:nvPr>
            <p:ph type="title"/>
          </p:nvPr>
        </p:nvSpPr>
        <p:spPr>
          <a:xfrm>
            <a:off x="2320413" y="2497395"/>
            <a:ext cx="7452852" cy="1707484"/>
          </a:xfrm>
        </p:spPr>
        <p:txBody>
          <a:bodyPr/>
          <a:lstStyle/>
          <a:p>
            <a:pPr algn="ctr"/>
            <a:r>
              <a:rPr lang="en-US" sz="4800" dirty="0">
                <a:solidFill>
                  <a:schemeClr val="bg1"/>
                </a:solidFill>
              </a:rPr>
              <a:t>Neuroimaging Technology</a:t>
            </a:r>
            <a:endParaRPr lang="en-US" sz="6000" dirty="0">
              <a:solidFill>
                <a:schemeClr val="bg1"/>
              </a:solidFill>
            </a:endParaRPr>
          </a:p>
        </p:txBody>
      </p:sp>
      <p:sp>
        <p:nvSpPr>
          <p:cNvPr id="7" name="Rectangle 6">
            <a:extLst>
              <a:ext uri="{FF2B5EF4-FFF2-40B4-BE49-F238E27FC236}">
                <a16:creationId xmlns:a16="http://schemas.microsoft.com/office/drawing/2014/main" id="{1994BD98-96D2-7A58-B372-0A9337958DBD}"/>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E72A8D-D6E5-98E5-CCF0-C924416E74E4}"/>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948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A6C4E-8640-759A-F7A1-8D73A503D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686C88-FE63-3BE1-41DF-2D2D6B44A1F4}"/>
              </a:ext>
            </a:extLst>
          </p:cNvPr>
          <p:cNvSpPr>
            <a:spLocks noGrp="1"/>
          </p:cNvSpPr>
          <p:nvPr>
            <p:ph type="title"/>
          </p:nvPr>
        </p:nvSpPr>
        <p:spPr/>
        <p:txBody>
          <a:bodyPr/>
          <a:lstStyle/>
          <a:p>
            <a:r>
              <a:rPr lang="en-US" dirty="0"/>
              <a:t>Neuroimaging Technology:</a:t>
            </a:r>
          </a:p>
        </p:txBody>
      </p:sp>
      <p:sp>
        <p:nvSpPr>
          <p:cNvPr id="3" name="Content Placeholder 2">
            <a:extLst>
              <a:ext uri="{FF2B5EF4-FFF2-40B4-BE49-F238E27FC236}">
                <a16:creationId xmlns:a16="http://schemas.microsoft.com/office/drawing/2014/main" id="{302903BD-A53C-775E-C5A4-F1F5F1983F4A}"/>
              </a:ext>
            </a:extLst>
          </p:cNvPr>
          <p:cNvSpPr>
            <a:spLocks noGrp="1"/>
          </p:cNvSpPr>
          <p:nvPr>
            <p:ph idx="1"/>
          </p:nvPr>
        </p:nvSpPr>
        <p:spPr/>
        <p:txBody>
          <a:bodyPr>
            <a:normAutofit/>
          </a:bodyPr>
          <a:lstStyle/>
          <a:p>
            <a:endParaRPr lang="en-US" dirty="0"/>
          </a:p>
          <a:p>
            <a:pPr algn="ctr"/>
            <a:r>
              <a:rPr lang="en-US" sz="3200" b="1" dirty="0"/>
              <a:t>What is Neuroimaging?</a:t>
            </a:r>
            <a:endParaRPr lang="en-US" sz="3200" dirty="0"/>
          </a:p>
          <a:p>
            <a:pPr algn="ctr"/>
            <a:r>
              <a:rPr lang="en-US" sz="1800" i="1" dirty="0"/>
              <a:t> </a:t>
            </a:r>
          </a:p>
          <a:p>
            <a:pPr marL="342900" indent="-342900">
              <a:buFont typeface="Arial" panose="020B0604020202020204" pitchFamily="34" charset="0"/>
              <a:buChar char="•"/>
            </a:pPr>
            <a:r>
              <a:rPr lang="en-US" dirty="0"/>
              <a:t>“Image” is a metaphor: Neuroimaging </a:t>
            </a:r>
            <a:r>
              <a:rPr lang="en-US" i="1" dirty="0">
                <a:solidFill>
                  <a:srgbClr val="FF0000"/>
                </a:solidFill>
              </a:rPr>
              <a:t>not</a:t>
            </a:r>
            <a:r>
              <a:rPr lang="en-US" dirty="0"/>
              <a:t> “photographing” the brain!</a:t>
            </a:r>
          </a:p>
          <a:p>
            <a:pPr marL="342900" indent="-342900">
              <a:buFont typeface="Arial" panose="020B0604020202020204" pitchFamily="34" charset="0"/>
              <a:buChar char="•"/>
            </a:pPr>
            <a:r>
              <a:rPr lang="en-US" dirty="0"/>
              <a:t>Instead, crude </a:t>
            </a:r>
            <a:r>
              <a:rPr lang="en-US" dirty="0">
                <a:solidFill>
                  <a:srgbClr val="FF0000"/>
                </a:solidFill>
              </a:rPr>
              <a:t>cartographic presentations</a:t>
            </a:r>
            <a:r>
              <a:rPr lang="en-US" dirty="0"/>
              <a:t> created by measuring signals (e.g., magnetic fields, blood flow, electrical activity).</a:t>
            </a:r>
          </a:p>
          <a:p>
            <a:pPr marL="342900" indent="-342900">
              <a:buFont typeface="Arial" panose="020B0604020202020204" pitchFamily="34" charset="0"/>
              <a:buChar char="•"/>
            </a:pPr>
            <a:r>
              <a:rPr lang="en-US" dirty="0"/>
              <a:t>Common use of neuroimaging technology:</a:t>
            </a:r>
          </a:p>
          <a:p>
            <a:pPr marL="800100" lvl="1" indent="-342900">
              <a:buFont typeface="Wingdings" pitchFamily="2" charset="2"/>
              <a:buChar char="§"/>
            </a:pPr>
            <a:r>
              <a:rPr lang="en-US" dirty="0"/>
              <a:t>Diagnose brain injury and disease.</a:t>
            </a:r>
          </a:p>
          <a:p>
            <a:pPr marL="800100" lvl="1" indent="-342900">
              <a:buFont typeface="Wingdings" pitchFamily="2" charset="2"/>
              <a:buChar char="§"/>
            </a:pPr>
            <a:r>
              <a:rPr lang="en-US" dirty="0"/>
              <a:t>Investigate how brain regions support cognitive and emotional processes.</a:t>
            </a:r>
          </a:p>
          <a:p>
            <a:pPr marL="800100" lvl="1" indent="-342900">
              <a:buFont typeface="Wingdings" pitchFamily="2" charset="2"/>
              <a:buChar char="§"/>
            </a:pPr>
            <a:r>
              <a:rPr lang="en-US" dirty="0"/>
              <a:t>Advance basic and clinical neuroscience research.</a:t>
            </a:r>
          </a:p>
        </p:txBody>
      </p:sp>
      <p:sp>
        <p:nvSpPr>
          <p:cNvPr id="4" name="Rectangle 3">
            <a:extLst>
              <a:ext uri="{FF2B5EF4-FFF2-40B4-BE49-F238E27FC236}">
                <a16:creationId xmlns:a16="http://schemas.microsoft.com/office/drawing/2014/main" id="{5218A4FA-D1F1-554B-387A-61462E770344}"/>
              </a:ext>
            </a:extLst>
          </p:cNvPr>
          <p:cNvSpPr/>
          <p:nvPr/>
        </p:nvSpPr>
        <p:spPr>
          <a:xfrm>
            <a:off x="89176" y="5633186"/>
            <a:ext cx="12033526" cy="86139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Neuroimaging:</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 collection of technologies that allow us to study a brain’s structure, function, or chemistry in living organisms (facilitates </a:t>
            </a:r>
            <a:r>
              <a:rPr lang="en-US" sz="240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2"/>
              </a:rPr>
              <a:t>in vivo</a:t>
            </a:r>
            <a:r>
              <a:rPr lang="en-US" sz="240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brain research).</a:t>
            </a:r>
          </a:p>
        </p:txBody>
      </p:sp>
      <p:pic>
        <p:nvPicPr>
          <p:cNvPr id="5" name="Picture 2" descr="Generated image">
            <a:extLst>
              <a:ext uri="{FF2B5EF4-FFF2-40B4-BE49-F238E27FC236}">
                <a16:creationId xmlns:a16="http://schemas.microsoft.com/office/drawing/2014/main" id="{0EADF04B-5BE1-A783-0A66-CA9CE1F0BA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692"/>
          <a:stretch>
            <a:fillRect/>
          </a:stretch>
        </p:blipFill>
        <p:spPr bwMode="auto">
          <a:xfrm>
            <a:off x="10805352" y="3206088"/>
            <a:ext cx="1323976" cy="242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216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8D11A-15A3-5DAB-FC52-9CEA869D46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18727E-9897-F67A-6495-EFAF077F5CA9}"/>
              </a:ext>
            </a:extLst>
          </p:cNvPr>
          <p:cNvSpPr>
            <a:spLocks noGrp="1"/>
          </p:cNvSpPr>
          <p:nvPr>
            <p:ph type="title"/>
          </p:nvPr>
        </p:nvSpPr>
        <p:spPr/>
        <p:txBody>
          <a:bodyPr/>
          <a:lstStyle/>
          <a:p>
            <a:r>
              <a:rPr lang="en-US"/>
              <a:t>Empathy Research in PCL Samples:</a:t>
            </a:r>
          </a:p>
        </p:txBody>
      </p:sp>
      <p:sp>
        <p:nvSpPr>
          <p:cNvPr id="3" name="Content Placeholder 2">
            <a:extLst>
              <a:ext uri="{FF2B5EF4-FFF2-40B4-BE49-F238E27FC236}">
                <a16:creationId xmlns:a16="http://schemas.microsoft.com/office/drawing/2014/main" id="{59C94E17-A5AE-AF66-FC7C-60845F0B880E}"/>
              </a:ext>
            </a:extLst>
          </p:cNvPr>
          <p:cNvSpPr>
            <a:spLocks noGrp="1"/>
          </p:cNvSpPr>
          <p:nvPr>
            <p:ph idx="1"/>
          </p:nvPr>
        </p:nvSpPr>
        <p:spPr/>
        <p:txBody>
          <a:bodyPr>
            <a:normAutofit/>
          </a:bodyPr>
          <a:lstStyle/>
          <a:p>
            <a:endParaRPr lang="en-US" dirty="0"/>
          </a:p>
          <a:p>
            <a:pPr algn="ctr"/>
            <a:r>
              <a:rPr lang="en-US" sz="1600" i="1" dirty="0"/>
              <a:t>  </a:t>
            </a:r>
          </a:p>
        </p:txBody>
      </p:sp>
      <p:sp>
        <p:nvSpPr>
          <p:cNvPr id="4" name="Rectangle 3">
            <a:extLst>
              <a:ext uri="{FF2B5EF4-FFF2-40B4-BE49-F238E27FC236}">
                <a16:creationId xmlns:a16="http://schemas.microsoft.com/office/drawing/2014/main" id="{3D629256-E761-FB3F-6A71-D648AFA3521D}"/>
              </a:ext>
            </a:extLst>
          </p:cNvPr>
          <p:cNvSpPr/>
          <p:nvPr/>
        </p:nvSpPr>
        <p:spPr>
          <a:xfrm>
            <a:off x="89176" y="1849710"/>
            <a:ext cx="5044799" cy="63631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1A2A7"/>
                </a:solidFill>
                <a:latin typeface="Helvetica" pitchFamily="2" charset="0"/>
              </a:rPr>
              <a:t>Structural Capabilities</a:t>
            </a:r>
          </a:p>
          <a:p>
            <a:pPr algn="ctr"/>
            <a:r>
              <a:rPr lang="en-US" sz="1600" i="1" dirty="0">
                <a:latin typeface="Helvetica" pitchFamily="2" charset="0"/>
              </a:rPr>
              <a:t>(e.g., anatomical structure, volume)</a:t>
            </a:r>
          </a:p>
        </p:txBody>
      </p:sp>
      <p:sp>
        <p:nvSpPr>
          <p:cNvPr id="7" name="Rectangle 6">
            <a:extLst>
              <a:ext uri="{FF2B5EF4-FFF2-40B4-BE49-F238E27FC236}">
                <a16:creationId xmlns:a16="http://schemas.microsoft.com/office/drawing/2014/main" id="{4C1E1C90-E39D-5B8B-381E-30D4C5CA1E99}"/>
              </a:ext>
            </a:extLst>
          </p:cNvPr>
          <p:cNvSpPr/>
          <p:nvPr/>
        </p:nvSpPr>
        <p:spPr>
          <a:xfrm>
            <a:off x="5318401" y="1849709"/>
            <a:ext cx="6784423" cy="63631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1A2A7"/>
                </a:solidFill>
                <a:latin typeface="Helvetica" pitchFamily="2" charset="0"/>
              </a:rPr>
              <a:t>Functional Capabilities</a:t>
            </a:r>
          </a:p>
          <a:p>
            <a:pPr algn="ctr"/>
            <a:r>
              <a:rPr lang="en-US" sz="1600" i="1" dirty="0">
                <a:latin typeface="Helvetica" pitchFamily="2" charset="0"/>
              </a:rPr>
              <a:t>(e.g., temporal and spatial activity)</a:t>
            </a:r>
          </a:p>
        </p:txBody>
      </p:sp>
      <p:sp>
        <p:nvSpPr>
          <p:cNvPr id="8" name="Rectangle 7">
            <a:extLst>
              <a:ext uri="{FF2B5EF4-FFF2-40B4-BE49-F238E27FC236}">
                <a16:creationId xmlns:a16="http://schemas.microsoft.com/office/drawing/2014/main" id="{24872EBE-64D8-EE19-DA71-D4FB205D85EE}"/>
              </a:ext>
            </a:extLst>
          </p:cNvPr>
          <p:cNvSpPr/>
          <p:nvPr/>
        </p:nvSpPr>
        <p:spPr>
          <a:xfrm>
            <a:off x="89176" y="2530223"/>
            <a:ext cx="5044799" cy="982461"/>
          </a:xfrm>
          <a:prstGeom prst="rect">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Helvetica" pitchFamily="2" charset="0"/>
              </a:rPr>
              <a:t>Computerized Tomography (CT):</a:t>
            </a:r>
            <a:r>
              <a:rPr lang="en-US" sz="2000" dirty="0">
                <a:solidFill>
                  <a:schemeClr val="bg1"/>
                </a:solidFill>
                <a:latin typeface="Helvetica" pitchFamily="2" charset="0"/>
              </a:rPr>
              <a:t> Uses X-rays to produce cross-sectional “slices” that represent differences in tissue density.</a:t>
            </a:r>
            <a:endParaRPr lang="en-US" sz="2000" dirty="0">
              <a:latin typeface="Helvetica" pitchFamily="2" charset="0"/>
            </a:endParaRPr>
          </a:p>
        </p:txBody>
      </p:sp>
      <p:sp>
        <p:nvSpPr>
          <p:cNvPr id="9" name="Rectangle 8">
            <a:extLst>
              <a:ext uri="{FF2B5EF4-FFF2-40B4-BE49-F238E27FC236}">
                <a16:creationId xmlns:a16="http://schemas.microsoft.com/office/drawing/2014/main" id="{954BD0E2-86D0-4CFF-98E9-875A6BDF6BE2}"/>
              </a:ext>
            </a:extLst>
          </p:cNvPr>
          <p:cNvSpPr/>
          <p:nvPr/>
        </p:nvSpPr>
        <p:spPr>
          <a:xfrm>
            <a:off x="89176" y="3594221"/>
            <a:ext cx="5044799" cy="1911592"/>
          </a:xfrm>
          <a:prstGeom prst="rect">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Helvetica" pitchFamily="2" charset="0"/>
              </a:rPr>
              <a:t>Structural Magnetic Resonance Imaging (</a:t>
            </a:r>
            <a:r>
              <a:rPr lang="en-US" sz="2000" b="1" dirty="0" err="1">
                <a:solidFill>
                  <a:schemeClr val="tx1"/>
                </a:solidFill>
                <a:latin typeface="Helvetica" pitchFamily="2" charset="0"/>
              </a:rPr>
              <a:t>sMRI</a:t>
            </a:r>
            <a:r>
              <a:rPr lang="en-US" sz="2000" b="1" dirty="0">
                <a:solidFill>
                  <a:schemeClr val="tx1"/>
                </a:solidFill>
                <a:latin typeface="Helvetica" pitchFamily="2" charset="0"/>
              </a:rPr>
              <a:t>):</a:t>
            </a:r>
            <a:r>
              <a:rPr lang="en-US" sz="2000" dirty="0">
                <a:solidFill>
                  <a:schemeClr val="bg1"/>
                </a:solidFill>
                <a:latin typeface="Helvetica" pitchFamily="2" charset="0"/>
              </a:rPr>
              <a:t> Uses strong magnetic fields and radio waves to excite hydrogen atoms, producing cross-sectional “slices” that reveal differences in soft tissue composition and contrast.</a:t>
            </a:r>
            <a:endParaRPr lang="en-US" sz="2000" dirty="0">
              <a:latin typeface="Helvetica" pitchFamily="2" charset="0"/>
            </a:endParaRPr>
          </a:p>
        </p:txBody>
      </p:sp>
      <p:sp>
        <p:nvSpPr>
          <p:cNvPr id="10" name="Rectangle 9">
            <a:extLst>
              <a:ext uri="{FF2B5EF4-FFF2-40B4-BE49-F238E27FC236}">
                <a16:creationId xmlns:a16="http://schemas.microsoft.com/office/drawing/2014/main" id="{58AD63F5-7B85-64C9-EA22-E2A99A845540}"/>
              </a:ext>
            </a:extLst>
          </p:cNvPr>
          <p:cNvSpPr/>
          <p:nvPr/>
        </p:nvSpPr>
        <p:spPr>
          <a:xfrm>
            <a:off x="5318401" y="2535559"/>
            <a:ext cx="6784423" cy="1226816"/>
          </a:xfrm>
          <a:prstGeom prst="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Helvetica" pitchFamily="2" charset="0"/>
              </a:rPr>
              <a:t>Functional Magnetic Resonance Imaging (fMRI):</a:t>
            </a:r>
            <a:r>
              <a:rPr lang="en-US" sz="2000" dirty="0">
                <a:solidFill>
                  <a:schemeClr val="bg1"/>
                </a:solidFill>
                <a:latin typeface="Helvetica" pitchFamily="2" charset="0"/>
              </a:rPr>
              <a:t> An imaging method that uses Blood Oxygen Level–Dependent (</a:t>
            </a:r>
            <a:r>
              <a:rPr lang="en-US" sz="2000" dirty="0">
                <a:solidFill>
                  <a:schemeClr val="bg1"/>
                </a:solidFill>
                <a:latin typeface="Helvetica" pitchFamily="2" charset="0"/>
                <a:hlinkClick r:id="rId3"/>
              </a:rPr>
              <a:t>BOLD</a:t>
            </a:r>
            <a:r>
              <a:rPr lang="en-US" sz="2000" dirty="0">
                <a:solidFill>
                  <a:schemeClr val="bg1"/>
                </a:solidFill>
                <a:latin typeface="Helvetica" pitchFamily="2" charset="0"/>
              </a:rPr>
              <a:t>) contrast to track brain activity, serving as an indirect measure of neural processing.</a:t>
            </a:r>
            <a:endParaRPr lang="en-US" sz="2000" dirty="0">
              <a:latin typeface="Helvetica" pitchFamily="2" charset="0"/>
            </a:endParaRPr>
          </a:p>
        </p:txBody>
      </p:sp>
      <p:sp>
        <p:nvSpPr>
          <p:cNvPr id="11" name="Rectangle 10">
            <a:extLst>
              <a:ext uri="{FF2B5EF4-FFF2-40B4-BE49-F238E27FC236}">
                <a16:creationId xmlns:a16="http://schemas.microsoft.com/office/drawing/2014/main" id="{1B602CF4-0A74-9323-A001-0B7BB718FC71}"/>
              </a:ext>
            </a:extLst>
          </p:cNvPr>
          <p:cNvSpPr/>
          <p:nvPr/>
        </p:nvSpPr>
        <p:spPr>
          <a:xfrm>
            <a:off x="5318398" y="3811908"/>
            <a:ext cx="6784423" cy="977125"/>
          </a:xfrm>
          <a:prstGeom prst="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Helvetica" pitchFamily="2" charset="0"/>
              </a:rPr>
              <a:t>Positron Emission Tomography (PET):</a:t>
            </a:r>
            <a:r>
              <a:rPr lang="en-US" sz="2000" dirty="0">
                <a:solidFill>
                  <a:schemeClr val="bg1"/>
                </a:solidFill>
                <a:latin typeface="Helvetica" pitchFamily="2" charset="0"/>
              </a:rPr>
              <a:t> Uses radioactive tracers to visualize brain metabolism and neurotransmitter activity.</a:t>
            </a:r>
            <a:endParaRPr lang="en-US" sz="2000" dirty="0">
              <a:latin typeface="Helvetica" pitchFamily="2" charset="0"/>
            </a:endParaRPr>
          </a:p>
        </p:txBody>
      </p:sp>
      <p:sp>
        <p:nvSpPr>
          <p:cNvPr id="12" name="Rectangle 11">
            <a:extLst>
              <a:ext uri="{FF2B5EF4-FFF2-40B4-BE49-F238E27FC236}">
                <a16:creationId xmlns:a16="http://schemas.microsoft.com/office/drawing/2014/main" id="{9C700DD4-01B4-C7D0-8FB5-656D2EAEFEFF}"/>
              </a:ext>
            </a:extLst>
          </p:cNvPr>
          <p:cNvSpPr/>
          <p:nvPr/>
        </p:nvSpPr>
        <p:spPr>
          <a:xfrm>
            <a:off x="5318398" y="4838566"/>
            <a:ext cx="6784423" cy="977125"/>
          </a:xfrm>
          <a:prstGeom prst="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Helvetica" pitchFamily="2" charset="0"/>
              </a:rPr>
              <a:t>Electroencephalography (EEG):</a:t>
            </a:r>
            <a:r>
              <a:rPr lang="en-US" sz="2000" dirty="0">
                <a:solidFill>
                  <a:schemeClr val="bg1"/>
                </a:solidFill>
                <a:latin typeface="Helvetica" pitchFamily="2" charset="0"/>
              </a:rPr>
              <a:t> Measures electrical activity of the brain through electrodes placed on the scalp, capturing rapid changes in neural signals.</a:t>
            </a:r>
            <a:endParaRPr lang="en-US" sz="2000" dirty="0">
              <a:latin typeface="Helvetica" pitchFamily="2" charset="0"/>
            </a:endParaRPr>
          </a:p>
        </p:txBody>
      </p:sp>
      <p:sp>
        <p:nvSpPr>
          <p:cNvPr id="13" name="TextBox 12">
            <a:extLst>
              <a:ext uri="{FF2B5EF4-FFF2-40B4-BE49-F238E27FC236}">
                <a16:creationId xmlns:a16="http://schemas.microsoft.com/office/drawing/2014/main" id="{409CFB9C-E48C-D8C2-8290-4B4C6153A138}"/>
              </a:ext>
            </a:extLst>
          </p:cNvPr>
          <p:cNvSpPr txBox="1"/>
          <p:nvPr/>
        </p:nvSpPr>
        <p:spPr>
          <a:xfrm>
            <a:off x="2387667" y="1220738"/>
            <a:ext cx="7429918" cy="584775"/>
          </a:xfrm>
          <a:prstGeom prst="rect">
            <a:avLst/>
          </a:prstGeom>
          <a:noFill/>
        </p:spPr>
        <p:txBody>
          <a:bodyPr wrap="none" rtlCol="0">
            <a:spAutoFit/>
          </a:bodyPr>
          <a:lstStyle/>
          <a:p>
            <a:pPr algn="ctr"/>
            <a:r>
              <a:rPr lang="en-US" sz="3200" b="1" dirty="0">
                <a:latin typeface="Helvetica Neue" panose="02000503000000020004" pitchFamily="2" charset="0"/>
                <a:ea typeface="Helvetica Neue" panose="02000503000000020004" pitchFamily="2" charset="0"/>
                <a:cs typeface="Helvetica Neue" panose="02000503000000020004" pitchFamily="2" charset="0"/>
              </a:rPr>
              <a:t>Different Neuroimaging Technologies</a:t>
            </a:r>
            <a:endParaRPr lang="en-US" sz="3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Rectangle 13">
            <a:extLst>
              <a:ext uri="{FF2B5EF4-FFF2-40B4-BE49-F238E27FC236}">
                <a16:creationId xmlns:a16="http://schemas.microsoft.com/office/drawing/2014/main" id="{32E3DDE6-8AB8-AE59-079B-AE8F9FF897CE}"/>
              </a:ext>
            </a:extLst>
          </p:cNvPr>
          <p:cNvSpPr/>
          <p:nvPr/>
        </p:nvSpPr>
        <p:spPr>
          <a:xfrm>
            <a:off x="5318397" y="5865224"/>
            <a:ext cx="6784423" cy="977125"/>
          </a:xfrm>
          <a:prstGeom prst="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Helvetica" pitchFamily="2" charset="0"/>
              </a:rPr>
              <a:t>Magnetoencephalography (MEG):</a:t>
            </a:r>
            <a:r>
              <a:rPr lang="en-US" sz="2000" dirty="0">
                <a:solidFill>
                  <a:schemeClr val="bg1"/>
                </a:solidFill>
                <a:latin typeface="Helvetica" pitchFamily="2" charset="0"/>
              </a:rPr>
              <a:t> Detects tiny magnetic fields generated by neuronal activity, providing precise timing and spatial information about brain function.</a:t>
            </a:r>
            <a:endParaRPr lang="en-US" sz="2000" dirty="0">
              <a:latin typeface="Helvetica" pitchFamily="2" charset="0"/>
            </a:endParaRPr>
          </a:p>
        </p:txBody>
      </p:sp>
    </p:spTree>
    <p:extLst>
      <p:ext uri="{BB962C8B-B14F-4D97-AF65-F5344CB8AC3E}">
        <p14:creationId xmlns:p14="http://schemas.microsoft.com/office/powerpoint/2010/main" val="24701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1+#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CFB8C-D7E3-90D3-C3A0-424D177F7A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49039C-D838-80B8-C684-FA08D309DC13}"/>
              </a:ext>
            </a:extLst>
          </p:cNvPr>
          <p:cNvSpPr>
            <a:spLocks noGrp="1"/>
          </p:cNvSpPr>
          <p:nvPr>
            <p:ph type="title"/>
          </p:nvPr>
        </p:nvSpPr>
        <p:spPr/>
        <p:txBody>
          <a:bodyPr/>
          <a:lstStyle/>
          <a:p>
            <a:r>
              <a:rPr lang="en-US"/>
              <a:t>Empathy Research in PCL Samples:</a:t>
            </a:r>
          </a:p>
        </p:txBody>
      </p:sp>
      <p:sp>
        <p:nvSpPr>
          <p:cNvPr id="3" name="Content Placeholder 2">
            <a:extLst>
              <a:ext uri="{FF2B5EF4-FFF2-40B4-BE49-F238E27FC236}">
                <a16:creationId xmlns:a16="http://schemas.microsoft.com/office/drawing/2014/main" id="{6FE6145F-D9AE-2F72-D216-E707E7351E22}"/>
              </a:ext>
            </a:extLst>
          </p:cNvPr>
          <p:cNvSpPr>
            <a:spLocks noGrp="1"/>
          </p:cNvSpPr>
          <p:nvPr>
            <p:ph idx="1"/>
          </p:nvPr>
        </p:nvSpPr>
        <p:spPr/>
        <p:txBody>
          <a:bodyPr>
            <a:normAutofit/>
          </a:bodyPr>
          <a:lstStyle/>
          <a:p>
            <a:endParaRPr lang="en-US" dirty="0"/>
          </a:p>
          <a:p>
            <a:pPr algn="ctr"/>
            <a:r>
              <a:rPr lang="en-US" b="1" dirty="0"/>
              <a:t>Magnetic Resonance Imaging (MRI)</a:t>
            </a:r>
          </a:p>
          <a:p>
            <a:pPr algn="ctr"/>
            <a:r>
              <a:rPr lang="en-US" sz="1600" i="1" dirty="0"/>
              <a:t>The physics of magnetic resonance </a:t>
            </a:r>
          </a:p>
        </p:txBody>
      </p:sp>
      <p:pic>
        <p:nvPicPr>
          <p:cNvPr id="8194" name="Picture 2" descr="MRI Physics: MRI Pulse Sequences">
            <a:extLst>
              <a:ext uri="{FF2B5EF4-FFF2-40B4-BE49-F238E27FC236}">
                <a16:creationId xmlns:a16="http://schemas.microsoft.com/office/drawing/2014/main" id="{D7ED94B9-9652-C041-3323-4D3ABEDF4E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651" y="2435880"/>
            <a:ext cx="3594607" cy="352600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96" name="Picture 4" descr="Head MRI Information | Mount Sinai - New York">
            <a:extLst>
              <a:ext uri="{FF2B5EF4-FFF2-40B4-BE49-F238E27FC236}">
                <a16:creationId xmlns:a16="http://schemas.microsoft.com/office/drawing/2014/main" id="{2AB1BA4D-2950-7CE4-13D9-88EACB945B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50" b="7422"/>
          <a:stretch>
            <a:fillRect/>
          </a:stretch>
        </p:blipFill>
        <p:spPr bwMode="auto">
          <a:xfrm>
            <a:off x="89176" y="2435880"/>
            <a:ext cx="4558518" cy="352600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3564FD-14B5-4D8E-5C5F-540B8B17661A}"/>
              </a:ext>
            </a:extLst>
          </p:cNvPr>
          <p:cNvSpPr txBox="1"/>
          <p:nvPr/>
        </p:nvSpPr>
        <p:spPr>
          <a:xfrm>
            <a:off x="89176" y="6080071"/>
            <a:ext cx="11945046" cy="523220"/>
          </a:xfrm>
          <a:prstGeom prst="rect">
            <a:avLst/>
          </a:prstGeom>
          <a:noFill/>
        </p:spPr>
        <p:txBody>
          <a:bodyPr wrap="square" rtlCol="0">
            <a:spAutoFit/>
          </a:bodyPr>
          <a:lstStyle/>
          <a:p>
            <a:pPr algn="l"/>
            <a:r>
              <a:rPr lang="en-US" sz="1400" b="1" dirty="0">
                <a:latin typeface="Helvetica Neue" panose="02000503000000020004" pitchFamily="2" charset="0"/>
                <a:ea typeface="Helvetica Neue" panose="02000503000000020004" pitchFamily="2" charset="0"/>
                <a:cs typeface="Helvetica Neue" panose="02000503000000020004" pitchFamily="2" charset="0"/>
              </a:rPr>
              <a:t>In a nutshell: </a:t>
            </a:r>
            <a:r>
              <a:rPr lang="en-US" sz="1400" dirty="0">
                <a:latin typeface="Helvetica Neue" panose="02000503000000020004" pitchFamily="2" charset="0"/>
                <a:ea typeface="Helvetica Neue" panose="02000503000000020004" pitchFamily="2" charset="0"/>
                <a:cs typeface="Helvetica Neue" panose="02000503000000020004" pitchFamily="2" charset="0"/>
              </a:rPr>
              <a:t>Hydrogen atoms in your brain are suspended by magnetic field emitting from the machine “bore,” and then “agitated” by radio waves, thus giving off a spatially and temporally detectable resonance signal.</a:t>
            </a:r>
          </a:p>
        </p:txBody>
      </p:sp>
      <p:pic>
        <p:nvPicPr>
          <p:cNvPr id="8198" name="Picture 6" descr="Guitar Strings GIFs - Find &amp; Share on GIPHY">
            <a:extLst>
              <a:ext uri="{FF2B5EF4-FFF2-40B4-BE49-F238E27FC236}">
                <a16:creationId xmlns:a16="http://schemas.microsoft.com/office/drawing/2014/main" id="{26E767FC-D1A2-453A-F722-43306DD97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8215" y="2435881"/>
            <a:ext cx="3526007" cy="352600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036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FA5EA-239B-D8CE-C4BA-8F82E2BF8E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5B195E-ED15-BA2F-A13A-63DD8D9E02B1}"/>
              </a:ext>
            </a:extLst>
          </p:cNvPr>
          <p:cNvSpPr>
            <a:spLocks noGrp="1"/>
          </p:cNvSpPr>
          <p:nvPr>
            <p:ph type="title"/>
          </p:nvPr>
        </p:nvSpPr>
        <p:spPr/>
        <p:txBody>
          <a:bodyPr/>
          <a:lstStyle/>
          <a:p>
            <a:r>
              <a:rPr lang="en-US"/>
              <a:t>Empathy Research in PCL Samples:</a:t>
            </a:r>
          </a:p>
        </p:txBody>
      </p:sp>
      <p:sp>
        <p:nvSpPr>
          <p:cNvPr id="3" name="Content Placeholder 2">
            <a:extLst>
              <a:ext uri="{FF2B5EF4-FFF2-40B4-BE49-F238E27FC236}">
                <a16:creationId xmlns:a16="http://schemas.microsoft.com/office/drawing/2014/main" id="{3A2048CF-A3F8-B0E0-7A83-A2716BBF9856}"/>
              </a:ext>
            </a:extLst>
          </p:cNvPr>
          <p:cNvSpPr>
            <a:spLocks noGrp="1"/>
          </p:cNvSpPr>
          <p:nvPr>
            <p:ph idx="1"/>
          </p:nvPr>
        </p:nvSpPr>
        <p:spPr/>
        <p:txBody>
          <a:bodyPr>
            <a:normAutofit/>
          </a:bodyPr>
          <a:lstStyle/>
          <a:p>
            <a:endParaRPr lang="en-US" dirty="0"/>
          </a:p>
          <a:p>
            <a:pPr algn="ctr"/>
            <a:r>
              <a:rPr lang="en-US" b="1" dirty="0"/>
              <a:t>Magnetic Resonance Imaging (MRI)</a:t>
            </a:r>
          </a:p>
          <a:p>
            <a:pPr algn="ctr"/>
            <a:r>
              <a:rPr lang="en-US" sz="1600" i="1" dirty="0"/>
              <a:t>Structural and Functional MRI (</a:t>
            </a:r>
            <a:r>
              <a:rPr lang="en-US" sz="1600" i="1" dirty="0" err="1"/>
              <a:t>sMRI</a:t>
            </a:r>
            <a:r>
              <a:rPr lang="en-US" sz="1600" i="1" dirty="0"/>
              <a:t> and fMRI)</a:t>
            </a:r>
          </a:p>
        </p:txBody>
      </p:sp>
      <p:grpSp>
        <p:nvGrpSpPr>
          <p:cNvPr id="55" name="Group 54">
            <a:extLst>
              <a:ext uri="{FF2B5EF4-FFF2-40B4-BE49-F238E27FC236}">
                <a16:creationId xmlns:a16="http://schemas.microsoft.com/office/drawing/2014/main" id="{4DF92BA5-4DF5-69A9-AE01-65688A54A626}"/>
              </a:ext>
            </a:extLst>
          </p:cNvPr>
          <p:cNvGrpSpPr/>
          <p:nvPr/>
        </p:nvGrpSpPr>
        <p:grpSpPr>
          <a:xfrm>
            <a:off x="2355017" y="2786047"/>
            <a:ext cx="2099310" cy="2640460"/>
            <a:chOff x="2942892" y="2889465"/>
            <a:chExt cx="2099310" cy="2640460"/>
          </a:xfrm>
        </p:grpSpPr>
        <p:pic>
          <p:nvPicPr>
            <p:cNvPr id="5" name="Graphic 4" descr="Brain in head with solid fill">
              <a:extLst>
                <a:ext uri="{FF2B5EF4-FFF2-40B4-BE49-F238E27FC236}">
                  <a16:creationId xmlns:a16="http://schemas.microsoft.com/office/drawing/2014/main" id="{35C1E7DD-1701-0151-28CD-D86111C39A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942892" y="3430615"/>
              <a:ext cx="2099310" cy="2099310"/>
            </a:xfrm>
            <a:prstGeom prst="rect">
              <a:avLst/>
            </a:prstGeom>
          </p:spPr>
        </p:pic>
        <p:grpSp>
          <p:nvGrpSpPr>
            <p:cNvPr id="6" name="Group 5">
              <a:extLst>
                <a:ext uri="{FF2B5EF4-FFF2-40B4-BE49-F238E27FC236}">
                  <a16:creationId xmlns:a16="http://schemas.microsoft.com/office/drawing/2014/main" id="{A7A61C7C-84DB-132C-AA52-DA9C59169E88}"/>
                </a:ext>
              </a:extLst>
            </p:cNvPr>
            <p:cNvGrpSpPr/>
            <p:nvPr/>
          </p:nvGrpSpPr>
          <p:grpSpPr>
            <a:xfrm>
              <a:off x="3232978" y="3430615"/>
              <a:ext cx="904013" cy="1912883"/>
              <a:chOff x="1082566" y="2948940"/>
              <a:chExt cx="904013" cy="1912883"/>
            </a:xfrm>
          </p:grpSpPr>
          <p:cxnSp>
            <p:nvCxnSpPr>
              <p:cNvPr id="15" name="Straight Connector 14">
                <a:extLst>
                  <a:ext uri="{FF2B5EF4-FFF2-40B4-BE49-F238E27FC236}">
                    <a16:creationId xmlns:a16="http://schemas.microsoft.com/office/drawing/2014/main" id="{45D74614-AF1D-6D92-8688-4655BD3E14DF}"/>
                  </a:ext>
                </a:extLst>
              </p:cNvPr>
              <p:cNvCxnSpPr>
                <a:cxnSpLocks/>
              </p:cNvCxnSpPr>
              <p:nvPr/>
            </p:nvCxnSpPr>
            <p:spPr>
              <a:xfrm>
                <a:off x="1082566" y="2948940"/>
                <a:ext cx="0" cy="1912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474F7F-A47E-ADC7-8CCB-A6643BB59583}"/>
                  </a:ext>
                </a:extLst>
              </p:cNvPr>
              <p:cNvCxnSpPr>
                <a:cxnSpLocks/>
              </p:cNvCxnSpPr>
              <p:nvPr/>
            </p:nvCxnSpPr>
            <p:spPr>
              <a:xfrm>
                <a:off x="1213946" y="2948940"/>
                <a:ext cx="0" cy="1912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EEFFC8-1EFB-3146-7769-2534A3192BB3}"/>
                  </a:ext>
                </a:extLst>
              </p:cNvPr>
              <p:cNvCxnSpPr>
                <a:cxnSpLocks/>
              </p:cNvCxnSpPr>
              <p:nvPr/>
            </p:nvCxnSpPr>
            <p:spPr>
              <a:xfrm>
                <a:off x="1335976" y="2948940"/>
                <a:ext cx="0" cy="1912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0A41A8-211C-17FA-BA3E-D624B16A35B1}"/>
                  </a:ext>
                </a:extLst>
              </p:cNvPr>
              <p:cNvCxnSpPr>
                <a:cxnSpLocks/>
              </p:cNvCxnSpPr>
              <p:nvPr/>
            </p:nvCxnSpPr>
            <p:spPr>
              <a:xfrm>
                <a:off x="1467356" y="2948940"/>
                <a:ext cx="0" cy="1912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E3AD13-5075-632B-B698-47F9A5EF88EF}"/>
                  </a:ext>
                </a:extLst>
              </p:cNvPr>
              <p:cNvCxnSpPr>
                <a:cxnSpLocks/>
              </p:cNvCxnSpPr>
              <p:nvPr/>
            </p:nvCxnSpPr>
            <p:spPr>
              <a:xfrm>
                <a:off x="1601789" y="2948940"/>
                <a:ext cx="0" cy="1912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FDA451-63D0-1631-49B1-CC8FB2AB2027}"/>
                  </a:ext>
                </a:extLst>
              </p:cNvPr>
              <p:cNvCxnSpPr>
                <a:cxnSpLocks/>
              </p:cNvCxnSpPr>
              <p:nvPr/>
            </p:nvCxnSpPr>
            <p:spPr>
              <a:xfrm>
                <a:off x="1733169" y="2948940"/>
                <a:ext cx="0" cy="1912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893650-1C14-327C-3211-49634FE83C60}"/>
                  </a:ext>
                </a:extLst>
              </p:cNvPr>
              <p:cNvCxnSpPr>
                <a:cxnSpLocks/>
              </p:cNvCxnSpPr>
              <p:nvPr/>
            </p:nvCxnSpPr>
            <p:spPr>
              <a:xfrm>
                <a:off x="1855199" y="2948940"/>
                <a:ext cx="0" cy="1912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8AFD356-2750-DAAB-4945-C5C9E5279305}"/>
                  </a:ext>
                </a:extLst>
              </p:cNvPr>
              <p:cNvCxnSpPr>
                <a:cxnSpLocks/>
              </p:cNvCxnSpPr>
              <p:nvPr/>
            </p:nvCxnSpPr>
            <p:spPr>
              <a:xfrm>
                <a:off x="1986579" y="2948940"/>
                <a:ext cx="0" cy="1912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Left Brace 22">
              <a:extLst>
                <a:ext uri="{FF2B5EF4-FFF2-40B4-BE49-F238E27FC236}">
                  <a16:creationId xmlns:a16="http://schemas.microsoft.com/office/drawing/2014/main" id="{E4B08764-7E10-5D23-FF85-C378A265D219}"/>
                </a:ext>
              </a:extLst>
            </p:cNvPr>
            <p:cNvSpPr/>
            <p:nvPr/>
          </p:nvSpPr>
          <p:spPr>
            <a:xfrm rot="5400000">
              <a:off x="3625789" y="2786988"/>
              <a:ext cx="155448" cy="9144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endParaRPr>
            </a:p>
          </p:txBody>
        </p:sp>
        <p:sp>
          <p:nvSpPr>
            <p:cNvPr id="24" name="TextBox 23">
              <a:extLst>
                <a:ext uri="{FF2B5EF4-FFF2-40B4-BE49-F238E27FC236}">
                  <a16:creationId xmlns:a16="http://schemas.microsoft.com/office/drawing/2014/main" id="{B8B67275-C063-330E-91C8-AB053746006A}"/>
                </a:ext>
              </a:extLst>
            </p:cNvPr>
            <p:cNvSpPr txBox="1"/>
            <p:nvPr/>
          </p:nvSpPr>
          <p:spPr>
            <a:xfrm>
              <a:off x="3066164" y="2889465"/>
              <a:ext cx="1274708" cy="307777"/>
            </a:xfrm>
            <a:prstGeom prst="rect">
              <a:avLst/>
            </a:prstGeom>
            <a:noFill/>
          </p:spPr>
          <p:txBody>
            <a:bodyPr wrap="none" rtlCol="0">
              <a:spAutoFit/>
            </a:bodyPr>
            <a:lstStyle/>
            <a:p>
              <a:pPr algn="ctr"/>
              <a:r>
                <a:rPr lang="en-US" sz="1400" b="1" dirty="0">
                  <a:latin typeface="Helvetica Neue" panose="02000503000000020004" pitchFamily="2" charset="0"/>
                  <a:ea typeface="Helvetica Neue" panose="02000503000000020004" pitchFamily="2" charset="0"/>
                  <a:cs typeface="Helvetica Neue" panose="02000503000000020004" pitchFamily="2" charset="0"/>
                </a:rPr>
                <a:t>Image Slices</a:t>
              </a:r>
            </a:p>
          </p:txBody>
        </p:sp>
      </p:grpSp>
      <p:grpSp>
        <p:nvGrpSpPr>
          <p:cNvPr id="54" name="Group 53">
            <a:extLst>
              <a:ext uri="{FF2B5EF4-FFF2-40B4-BE49-F238E27FC236}">
                <a16:creationId xmlns:a16="http://schemas.microsoft.com/office/drawing/2014/main" id="{2293C95E-306F-D7F9-AA48-F91F3A6A01CE}"/>
              </a:ext>
            </a:extLst>
          </p:cNvPr>
          <p:cNvGrpSpPr/>
          <p:nvPr/>
        </p:nvGrpSpPr>
        <p:grpSpPr>
          <a:xfrm>
            <a:off x="4743253" y="2795684"/>
            <a:ext cx="1633525" cy="2630823"/>
            <a:chOff x="5231897" y="2899102"/>
            <a:chExt cx="1633525" cy="2630823"/>
          </a:xfrm>
        </p:grpSpPr>
        <p:pic>
          <p:nvPicPr>
            <p:cNvPr id="26" name="Picture 4">
              <a:extLst>
                <a:ext uri="{FF2B5EF4-FFF2-40B4-BE49-F238E27FC236}">
                  <a16:creationId xmlns:a16="http://schemas.microsoft.com/office/drawing/2014/main" id="{F0BBD303-0079-A411-2495-62371D34322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5" b="86916" l="51250" r="79844">
                          <a14:foregroundMark x1="64531" y1="7477" x2="58906" y2="1246"/>
                          <a14:foregroundMark x1="58281" y1="2492" x2="52031" y2="13707"/>
                          <a14:foregroundMark x1="51563" y1="14330" x2="51875" y2="64798"/>
                          <a14:foregroundMark x1="51406" y1="64486" x2="73438" y2="86916"/>
                          <a14:foregroundMark x1="73438" y1="86916" x2="79844" y2="74766"/>
                          <a14:backgroundMark x1="74531" y1="10280" x2="79844" y2="16511"/>
                          <a14:backgroundMark x1="73750" y1="11526" x2="73750" y2="11526"/>
                          <a14:backgroundMark x1="73906" y1="10903" x2="74531" y2="14642"/>
                        </a14:backgroundRemoval>
                      </a14:imgEffect>
                    </a14:imgLayer>
                  </a14:imgProps>
                </a:ext>
                <a:ext uri="{28A0092B-C50C-407E-A947-70E740481C1C}">
                  <a14:useLocalDpi xmlns:a14="http://schemas.microsoft.com/office/drawing/2010/main" val="0"/>
                </a:ext>
              </a:extLst>
            </a:blip>
            <a:srcRect l="51510" r="19831" b="9859"/>
            <a:stretch/>
          </p:blipFill>
          <p:spPr bwMode="auto">
            <a:xfrm>
              <a:off x="5377619" y="3430615"/>
              <a:ext cx="1329831" cy="209931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C11C9186-161C-8B7B-A1EB-54AC2E04276D}"/>
                </a:ext>
              </a:extLst>
            </p:cNvPr>
            <p:cNvSpPr txBox="1"/>
            <p:nvPr/>
          </p:nvSpPr>
          <p:spPr>
            <a:xfrm>
              <a:off x="5231897" y="2899102"/>
              <a:ext cx="1633525" cy="307777"/>
            </a:xfrm>
            <a:prstGeom prst="rect">
              <a:avLst/>
            </a:prstGeom>
            <a:noFill/>
          </p:spPr>
          <p:txBody>
            <a:bodyPr wrap="none" rtlCol="0">
              <a:spAutoFit/>
            </a:bodyPr>
            <a:lstStyle/>
            <a:p>
              <a:pPr algn="ctr"/>
              <a:r>
                <a:rPr lang="en-US" sz="1400" b="1" dirty="0">
                  <a:latin typeface="Helvetica Neue" panose="02000503000000020004" pitchFamily="2" charset="0"/>
                  <a:ea typeface="Helvetica Neue" panose="02000503000000020004" pitchFamily="2" charset="0"/>
                  <a:cs typeface="Helvetica Neue" panose="02000503000000020004" pitchFamily="2" charset="0"/>
                </a:rPr>
                <a:t>Volumetric Stack</a:t>
              </a:r>
            </a:p>
          </p:txBody>
        </p:sp>
      </p:grpSp>
      <p:grpSp>
        <p:nvGrpSpPr>
          <p:cNvPr id="53" name="Group 52">
            <a:extLst>
              <a:ext uri="{FF2B5EF4-FFF2-40B4-BE49-F238E27FC236}">
                <a16:creationId xmlns:a16="http://schemas.microsoft.com/office/drawing/2014/main" id="{3392E1F5-68DF-24DA-8442-2C08EA0C5539}"/>
              </a:ext>
            </a:extLst>
          </p:cNvPr>
          <p:cNvGrpSpPr/>
          <p:nvPr/>
        </p:nvGrpSpPr>
        <p:grpSpPr>
          <a:xfrm>
            <a:off x="6866642" y="2786047"/>
            <a:ext cx="1942378" cy="2820178"/>
            <a:chOff x="7028607" y="2886537"/>
            <a:chExt cx="1942378" cy="2820178"/>
          </a:xfrm>
        </p:grpSpPr>
        <p:pic>
          <p:nvPicPr>
            <p:cNvPr id="25" name="Picture 2" descr="Brain overview | Philips MR Body Map">
              <a:extLst>
                <a:ext uri="{FF2B5EF4-FFF2-40B4-BE49-F238E27FC236}">
                  <a16:creationId xmlns:a16="http://schemas.microsoft.com/office/drawing/2014/main" id="{F99F9B19-DADC-63C4-F1EC-7096A32B663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444" b="92000" l="10000" r="90000">
                          <a14:foregroundMark x1="29333" y1="30222" x2="29333" y2="30222"/>
                          <a14:foregroundMark x1="40833" y1="13111" x2="40833" y2="13111"/>
                          <a14:foregroundMark x1="40667" y1="13333" x2="33667" y2="27778"/>
                          <a14:foregroundMark x1="33667" y1="27778" x2="31333" y2="38667"/>
                          <a14:foregroundMark x1="31500" y1="36000" x2="28500" y2="50444"/>
                          <a14:foregroundMark x1="28500" y1="50444" x2="31500" y2="54222"/>
                          <a14:foregroundMark x1="29333" y1="39111" x2="29333" y2="59778"/>
                          <a14:foregroundMark x1="28000" y1="64000" x2="38667" y2="85333"/>
                          <a14:foregroundMark x1="38167" y1="86000" x2="49333" y2="88222"/>
                          <a14:foregroundMark x1="49333" y1="88222" x2="60833" y2="87111"/>
                          <a14:foregroundMark x1="60833" y1="87111" x2="63667" y2="84667"/>
                          <a14:foregroundMark x1="44333" y1="91333" x2="55500" y2="92000"/>
                          <a14:foregroundMark x1="55500" y1="92000" x2="57000" y2="91778"/>
                          <a14:foregroundMark x1="72333" y1="61333" x2="68667" y2="77778"/>
                          <a14:foregroundMark x1="68667" y1="77778" x2="66833" y2="80444"/>
                          <a14:foregroundMark x1="72000" y1="63778" x2="70000" y2="33778"/>
                          <a14:foregroundMark x1="70000" y1="33778" x2="70500" y2="33333"/>
                          <a14:foregroundMark x1="71500" y1="38667" x2="73500" y2="62667"/>
                          <a14:foregroundMark x1="69500" y1="29778" x2="69833" y2="25778"/>
                          <a14:foregroundMark x1="67500" y1="22000" x2="58667" y2="12444"/>
                          <a14:foregroundMark x1="58667" y1="12444" x2="45667" y2="11111"/>
                          <a14:foregroundMark x1="64833" y1="13556" x2="54333" y2="8444"/>
                          <a14:foregroundMark x1="54333" y1="8444" x2="49500" y2="844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2880" r="18601"/>
            <a:stretch/>
          </p:blipFill>
          <p:spPr bwMode="auto">
            <a:xfrm>
              <a:off x="7042866" y="3253825"/>
              <a:ext cx="1913861" cy="245289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028A7-F182-0485-F902-4304D34B33ED}"/>
                </a:ext>
              </a:extLst>
            </p:cNvPr>
            <p:cNvGrpSpPr/>
            <p:nvPr/>
          </p:nvGrpSpPr>
          <p:grpSpPr>
            <a:xfrm>
              <a:off x="7028607" y="3552610"/>
              <a:ext cx="1942378" cy="1855320"/>
              <a:chOff x="9739423" y="3211033"/>
              <a:chExt cx="1430224" cy="1429512"/>
            </a:xfrm>
          </p:grpSpPr>
          <p:sp>
            <p:nvSpPr>
              <p:cNvPr id="28" name="Rectangle 27">
                <a:extLst>
                  <a:ext uri="{FF2B5EF4-FFF2-40B4-BE49-F238E27FC236}">
                    <a16:creationId xmlns:a16="http://schemas.microsoft.com/office/drawing/2014/main" id="{010284CA-A27B-0ADD-F340-C00F6F2359D1}"/>
                  </a:ext>
                </a:extLst>
              </p:cNvPr>
              <p:cNvSpPr/>
              <p:nvPr/>
            </p:nvSpPr>
            <p:spPr>
              <a:xfrm>
                <a:off x="9739423" y="3211033"/>
                <a:ext cx="357556" cy="35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6A70BCD-80A1-A71C-D235-96954CAE5012}"/>
                  </a:ext>
                </a:extLst>
              </p:cNvPr>
              <p:cNvSpPr/>
              <p:nvPr/>
            </p:nvSpPr>
            <p:spPr>
              <a:xfrm>
                <a:off x="9739423" y="3568411"/>
                <a:ext cx="357556" cy="35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8D39A33-9F8A-5317-93B9-215D1CCD4706}"/>
                  </a:ext>
                </a:extLst>
              </p:cNvPr>
              <p:cNvSpPr/>
              <p:nvPr/>
            </p:nvSpPr>
            <p:spPr>
              <a:xfrm>
                <a:off x="9739423" y="3925789"/>
                <a:ext cx="357556" cy="35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0B7D53D-F839-A10C-837A-BB429E6B0699}"/>
                  </a:ext>
                </a:extLst>
              </p:cNvPr>
              <p:cNvSpPr/>
              <p:nvPr/>
            </p:nvSpPr>
            <p:spPr>
              <a:xfrm>
                <a:off x="9739423" y="4283167"/>
                <a:ext cx="357556" cy="35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6E7BB6A-8F8C-F2F7-6BF9-8B8A35AFE574}"/>
                  </a:ext>
                </a:extLst>
              </p:cNvPr>
              <p:cNvSpPr/>
              <p:nvPr/>
            </p:nvSpPr>
            <p:spPr>
              <a:xfrm>
                <a:off x="10096979" y="3211033"/>
                <a:ext cx="357556" cy="35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3755D0C-54D0-F7E8-AFD1-1ACECAB56D7D}"/>
                  </a:ext>
                </a:extLst>
              </p:cNvPr>
              <p:cNvSpPr/>
              <p:nvPr/>
            </p:nvSpPr>
            <p:spPr>
              <a:xfrm>
                <a:off x="10096979" y="3568411"/>
                <a:ext cx="357556" cy="35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C6B457F-6E75-1EBD-7F99-E2F3135865AD}"/>
                  </a:ext>
                </a:extLst>
              </p:cNvPr>
              <p:cNvSpPr/>
              <p:nvPr/>
            </p:nvSpPr>
            <p:spPr>
              <a:xfrm>
                <a:off x="10096979" y="3925789"/>
                <a:ext cx="357556" cy="35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FE5B30D-9096-D185-9C8D-EB0FEB4F9F91}"/>
                  </a:ext>
                </a:extLst>
              </p:cNvPr>
              <p:cNvSpPr/>
              <p:nvPr/>
            </p:nvSpPr>
            <p:spPr>
              <a:xfrm>
                <a:off x="10096979" y="4283167"/>
                <a:ext cx="357556" cy="35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1B232BA-8CCB-9860-05FF-DE9527FE1DE1}"/>
                  </a:ext>
                </a:extLst>
              </p:cNvPr>
              <p:cNvSpPr/>
              <p:nvPr/>
            </p:nvSpPr>
            <p:spPr>
              <a:xfrm>
                <a:off x="10454535" y="3211033"/>
                <a:ext cx="357556" cy="35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32AAEC-0943-4597-2766-B3D9A3D44361}"/>
                  </a:ext>
                </a:extLst>
              </p:cNvPr>
              <p:cNvSpPr/>
              <p:nvPr/>
            </p:nvSpPr>
            <p:spPr>
              <a:xfrm>
                <a:off x="10454535" y="3568411"/>
                <a:ext cx="357556" cy="35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1DAE5F2-3AE6-5376-F42C-C2962670A5A8}"/>
                  </a:ext>
                </a:extLst>
              </p:cNvPr>
              <p:cNvSpPr/>
              <p:nvPr/>
            </p:nvSpPr>
            <p:spPr>
              <a:xfrm>
                <a:off x="10454535" y="3925789"/>
                <a:ext cx="357556" cy="35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447421A-D82E-EDE3-C4C4-211EF9CA4FC6}"/>
                  </a:ext>
                </a:extLst>
              </p:cNvPr>
              <p:cNvSpPr/>
              <p:nvPr/>
            </p:nvSpPr>
            <p:spPr>
              <a:xfrm>
                <a:off x="10454535" y="4283167"/>
                <a:ext cx="357556" cy="35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463F6E2-DDC2-3417-D9F6-CED608AD6AAC}"/>
                  </a:ext>
                </a:extLst>
              </p:cNvPr>
              <p:cNvSpPr/>
              <p:nvPr/>
            </p:nvSpPr>
            <p:spPr>
              <a:xfrm>
                <a:off x="10812091" y="3211033"/>
                <a:ext cx="357556" cy="35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434E461-872A-5531-1A31-D104166E457C}"/>
                  </a:ext>
                </a:extLst>
              </p:cNvPr>
              <p:cNvSpPr/>
              <p:nvPr/>
            </p:nvSpPr>
            <p:spPr>
              <a:xfrm>
                <a:off x="10812091" y="3568411"/>
                <a:ext cx="357556" cy="35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40B4C85-B4B2-C38B-6CD8-E81813601147}"/>
                  </a:ext>
                </a:extLst>
              </p:cNvPr>
              <p:cNvSpPr/>
              <p:nvPr/>
            </p:nvSpPr>
            <p:spPr>
              <a:xfrm>
                <a:off x="10812091" y="3925789"/>
                <a:ext cx="357556" cy="35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D3E78AB-D3CE-7C94-C5EC-F4A59EB27BA2}"/>
                  </a:ext>
                </a:extLst>
              </p:cNvPr>
              <p:cNvSpPr/>
              <p:nvPr/>
            </p:nvSpPr>
            <p:spPr>
              <a:xfrm>
                <a:off x="10812091" y="4283167"/>
                <a:ext cx="357556" cy="357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4E60D4F3-947A-90DA-DDD5-7DFE62976938}"/>
                </a:ext>
              </a:extLst>
            </p:cNvPr>
            <p:cNvSpPr txBox="1"/>
            <p:nvPr/>
          </p:nvSpPr>
          <p:spPr>
            <a:xfrm>
              <a:off x="7118293" y="2886537"/>
              <a:ext cx="1731564" cy="523220"/>
            </a:xfrm>
            <a:prstGeom prst="rect">
              <a:avLst/>
            </a:prstGeom>
            <a:noFill/>
          </p:spPr>
          <p:txBody>
            <a:bodyPr wrap="none" rtlCol="0">
              <a:spAutoFit/>
            </a:bodyPr>
            <a:lstStyle/>
            <a:p>
              <a:pPr algn="ctr"/>
              <a:r>
                <a:rPr lang="en-US" sz="1400" b="1" dirty="0">
                  <a:latin typeface="Helvetica Neue" panose="02000503000000020004" pitchFamily="2" charset="0"/>
                  <a:ea typeface="Helvetica Neue" panose="02000503000000020004" pitchFamily="2" charset="0"/>
                  <a:cs typeface="Helvetica Neue" panose="02000503000000020004" pitchFamily="2" charset="0"/>
                </a:rPr>
                <a:t>2D Grayscale Grid</a:t>
              </a:r>
            </a:p>
            <a:p>
              <a:pPr algn="ctr"/>
              <a:r>
                <a:rPr lang="en-US" sz="1400" b="1" dirty="0">
                  <a:latin typeface="Helvetica Neue" panose="02000503000000020004" pitchFamily="2" charset="0"/>
                  <a:ea typeface="Helvetica Neue" panose="02000503000000020004" pitchFamily="2" charset="0"/>
                  <a:cs typeface="Helvetica Neue" panose="02000503000000020004" pitchFamily="2" charset="0"/>
                </a:rPr>
                <a:t>(</a:t>
              </a:r>
              <a:r>
                <a:rPr lang="en-US" sz="1400" b="1" dirty="0" err="1">
                  <a:latin typeface="Helvetica Neue" panose="02000503000000020004" pitchFamily="2" charset="0"/>
                  <a:ea typeface="Helvetica Neue" panose="02000503000000020004" pitchFamily="2" charset="0"/>
                  <a:cs typeface="Helvetica Neue" panose="02000503000000020004" pitchFamily="2" charset="0"/>
                </a:rPr>
                <a:t>x,y</a:t>
              </a:r>
              <a:r>
                <a:rPr lang="en-US" sz="1400" b="1" dirty="0">
                  <a:latin typeface="Helvetica Neue" panose="02000503000000020004" pitchFamily="2" charset="0"/>
                  <a:ea typeface="Helvetica Neue" panose="02000503000000020004" pitchFamily="2" charset="0"/>
                  <a:cs typeface="Helvetica Neue" panose="02000503000000020004" pitchFamily="2" charset="0"/>
                </a:rPr>
                <a:t> Axis)</a:t>
              </a:r>
            </a:p>
          </p:txBody>
        </p:sp>
      </p:grpSp>
      <p:grpSp>
        <p:nvGrpSpPr>
          <p:cNvPr id="56" name="Group 55">
            <a:extLst>
              <a:ext uri="{FF2B5EF4-FFF2-40B4-BE49-F238E27FC236}">
                <a16:creationId xmlns:a16="http://schemas.microsoft.com/office/drawing/2014/main" id="{D01F5608-35EE-2904-5B34-868EE701250C}"/>
              </a:ext>
            </a:extLst>
          </p:cNvPr>
          <p:cNvGrpSpPr/>
          <p:nvPr/>
        </p:nvGrpSpPr>
        <p:grpSpPr>
          <a:xfrm>
            <a:off x="106875" y="2786047"/>
            <a:ext cx="1875835" cy="2325922"/>
            <a:chOff x="390118" y="2895211"/>
            <a:chExt cx="1875835" cy="2325922"/>
          </a:xfrm>
        </p:grpSpPr>
        <p:pic>
          <p:nvPicPr>
            <p:cNvPr id="47" name="Picture 8" descr="Two-dimensional Arrays — p5 0.8.0 documentation">
              <a:extLst>
                <a:ext uri="{FF2B5EF4-FFF2-40B4-BE49-F238E27FC236}">
                  <a16:creationId xmlns:a16="http://schemas.microsoft.com/office/drawing/2014/main" id="{B0E7B6D8-68A4-0B42-BC16-9BB3D652DD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329" y="3555538"/>
              <a:ext cx="1665595" cy="16655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D382BF24-AD6A-439C-50D6-0FAF35E6256E}"/>
                </a:ext>
              </a:extLst>
            </p:cNvPr>
            <p:cNvSpPr txBox="1"/>
            <p:nvPr/>
          </p:nvSpPr>
          <p:spPr>
            <a:xfrm>
              <a:off x="390118" y="2895211"/>
              <a:ext cx="1875835" cy="523220"/>
            </a:xfrm>
            <a:prstGeom prst="rect">
              <a:avLst/>
            </a:prstGeom>
            <a:noFill/>
          </p:spPr>
          <p:txBody>
            <a:bodyPr wrap="none" rtlCol="0">
              <a:spAutoFit/>
            </a:bodyPr>
            <a:lstStyle/>
            <a:p>
              <a:pPr algn="ctr"/>
              <a:r>
                <a:rPr lang="en-US" sz="1400" b="1" dirty="0">
                  <a:latin typeface="Helvetica Neue" panose="02000503000000020004" pitchFamily="2" charset="0"/>
                  <a:ea typeface="Helvetica Neue" panose="02000503000000020004" pitchFamily="2" charset="0"/>
                  <a:cs typeface="Helvetica Neue" panose="02000503000000020004" pitchFamily="2" charset="0"/>
                </a:rPr>
                <a:t>2D Gray-Scale Pixel</a:t>
              </a:r>
            </a:p>
            <a:p>
              <a:pPr algn="ctr"/>
              <a:r>
                <a:rPr lang="en-US" sz="1400" b="1" dirty="0">
                  <a:latin typeface="Helvetica Neue" panose="02000503000000020004" pitchFamily="2" charset="0"/>
                  <a:ea typeface="Helvetica Neue" panose="02000503000000020004" pitchFamily="2" charset="0"/>
                  <a:cs typeface="Helvetica Neue" panose="02000503000000020004" pitchFamily="2" charset="0"/>
                </a:rPr>
                <a:t>(</a:t>
              </a:r>
              <a:r>
                <a:rPr lang="en-US" sz="1400" b="1" dirty="0" err="1">
                  <a:latin typeface="Helvetica Neue" panose="02000503000000020004" pitchFamily="2" charset="0"/>
                  <a:ea typeface="Helvetica Neue" panose="02000503000000020004" pitchFamily="2" charset="0"/>
                  <a:cs typeface="Helvetica Neue" panose="02000503000000020004" pitchFamily="2" charset="0"/>
                </a:rPr>
                <a:t>x,y</a:t>
              </a:r>
              <a:r>
                <a:rPr lang="en-US" sz="1400" b="1" dirty="0">
                  <a:latin typeface="Helvetica Neue" panose="02000503000000020004" pitchFamily="2" charset="0"/>
                  <a:ea typeface="Helvetica Neue" panose="02000503000000020004" pitchFamily="2" charset="0"/>
                  <a:cs typeface="Helvetica Neue" panose="02000503000000020004" pitchFamily="2" charset="0"/>
                </a:rPr>
                <a:t> Axis)</a:t>
              </a:r>
            </a:p>
          </p:txBody>
        </p:sp>
      </p:grpSp>
      <p:grpSp>
        <p:nvGrpSpPr>
          <p:cNvPr id="10" name="Group 9">
            <a:extLst>
              <a:ext uri="{FF2B5EF4-FFF2-40B4-BE49-F238E27FC236}">
                <a16:creationId xmlns:a16="http://schemas.microsoft.com/office/drawing/2014/main" id="{A2FB8C74-E663-1362-0A66-B95C20CD26F8}"/>
              </a:ext>
            </a:extLst>
          </p:cNvPr>
          <p:cNvGrpSpPr/>
          <p:nvPr/>
        </p:nvGrpSpPr>
        <p:grpSpPr>
          <a:xfrm>
            <a:off x="9299093" y="2795684"/>
            <a:ext cx="3063064" cy="2526191"/>
            <a:chOff x="9299093" y="2795684"/>
            <a:chExt cx="3063064" cy="2526191"/>
          </a:xfrm>
        </p:grpSpPr>
        <p:grpSp>
          <p:nvGrpSpPr>
            <p:cNvPr id="7" name="Group 6">
              <a:extLst>
                <a:ext uri="{FF2B5EF4-FFF2-40B4-BE49-F238E27FC236}">
                  <a16:creationId xmlns:a16="http://schemas.microsoft.com/office/drawing/2014/main" id="{44076D5D-3F69-27D8-F659-8BFCC73A668E}"/>
                </a:ext>
              </a:extLst>
            </p:cNvPr>
            <p:cNvGrpSpPr/>
            <p:nvPr/>
          </p:nvGrpSpPr>
          <p:grpSpPr>
            <a:xfrm>
              <a:off x="9299093" y="2795684"/>
              <a:ext cx="2810038" cy="2526191"/>
              <a:chOff x="9299093" y="2795684"/>
              <a:chExt cx="2810038" cy="2526191"/>
            </a:xfrm>
          </p:grpSpPr>
          <p:grpSp>
            <p:nvGrpSpPr>
              <p:cNvPr id="59" name="Group 58">
                <a:extLst>
                  <a:ext uri="{FF2B5EF4-FFF2-40B4-BE49-F238E27FC236}">
                    <a16:creationId xmlns:a16="http://schemas.microsoft.com/office/drawing/2014/main" id="{5297D96F-53CD-77EC-FF50-C8D32F450126}"/>
                  </a:ext>
                </a:extLst>
              </p:cNvPr>
              <p:cNvGrpSpPr/>
              <p:nvPr/>
            </p:nvGrpSpPr>
            <p:grpSpPr>
              <a:xfrm>
                <a:off x="9372600" y="2795684"/>
                <a:ext cx="2736531" cy="2526191"/>
                <a:chOff x="9372600" y="2795684"/>
                <a:chExt cx="2736531" cy="2526191"/>
              </a:xfrm>
            </p:grpSpPr>
            <p:sp>
              <p:nvSpPr>
                <p:cNvPr id="58" name="Rectangle 57">
                  <a:extLst>
                    <a:ext uri="{FF2B5EF4-FFF2-40B4-BE49-F238E27FC236}">
                      <a16:creationId xmlns:a16="http://schemas.microsoft.com/office/drawing/2014/main" id="{9B82F63B-B91B-697F-9F2B-FBCD474C3843}"/>
                    </a:ext>
                  </a:extLst>
                </p:cNvPr>
                <p:cNvSpPr/>
                <p:nvPr/>
              </p:nvSpPr>
              <p:spPr>
                <a:xfrm>
                  <a:off x="9372600" y="3446374"/>
                  <a:ext cx="2710945" cy="187550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3119AAF2-54F2-EFF4-6B88-C88B00C8C396}"/>
                    </a:ext>
                  </a:extLst>
                </p:cNvPr>
                <p:cNvGrpSpPr/>
                <p:nvPr/>
              </p:nvGrpSpPr>
              <p:grpSpPr>
                <a:xfrm>
                  <a:off x="9448082" y="2795684"/>
                  <a:ext cx="2661049" cy="2507903"/>
                  <a:chOff x="4712013" y="5895124"/>
                  <a:chExt cx="2661049" cy="2507903"/>
                </a:xfrm>
              </p:grpSpPr>
              <p:pic>
                <p:nvPicPr>
                  <p:cNvPr id="49" name="Picture 10" descr="Schematic diagram of the 3D grid-based velocity model. Each block has a...  | Download Scientific Diagram">
                    <a:extLst>
                      <a:ext uri="{FF2B5EF4-FFF2-40B4-BE49-F238E27FC236}">
                        <a16:creationId xmlns:a16="http://schemas.microsoft.com/office/drawing/2014/main" id="{A8F6E59A-914F-1BF9-7A97-29386B843324}"/>
                      </a:ext>
                    </a:extLst>
                  </p:cNvPr>
                  <p:cNvPicPr>
                    <a:picLocks noChangeAspect="1" noChangeArrowheads="1"/>
                  </p:cNvPicPr>
                  <p:nvPr/>
                </p:nvPicPr>
                <p:blipFill>
                  <a:blip r:embed="rId10">
                    <a:grayscl/>
                    <a:extLst>
                      <a:ext uri="{28A0092B-C50C-407E-A947-70E740481C1C}">
                        <a14:useLocalDpi xmlns:a14="http://schemas.microsoft.com/office/drawing/2010/main" val="0"/>
                      </a:ext>
                    </a:extLst>
                  </a:blip>
                  <a:srcRect/>
                  <a:stretch>
                    <a:fillRect/>
                  </a:stretch>
                </p:blipFill>
                <p:spPr bwMode="auto">
                  <a:xfrm flipH="1">
                    <a:off x="4908452" y="6708747"/>
                    <a:ext cx="2304748" cy="169428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6AC803A9-BF22-88A4-7370-ABB1D7AB8D8C}"/>
                      </a:ext>
                    </a:extLst>
                  </p:cNvPr>
                  <p:cNvSpPr txBox="1"/>
                  <p:nvPr/>
                </p:nvSpPr>
                <p:spPr>
                  <a:xfrm>
                    <a:off x="4726105" y="6864426"/>
                    <a:ext cx="473206" cy="246221"/>
                  </a:xfrm>
                  <a:prstGeom prst="rect">
                    <a:avLst/>
                  </a:prstGeom>
                  <a:solidFill>
                    <a:schemeClr val="bg1"/>
                  </a:solidFill>
                </p:spPr>
                <p:txBody>
                  <a:bodyPr wrap="none" rtlCol="0">
                    <a:spAutoFit/>
                  </a:bodyPr>
                  <a:lstStyle/>
                  <a:p>
                    <a:r>
                      <a:rPr lang="en-US" sz="1000" dirty="0"/>
                      <a:t>Voxel</a:t>
                    </a:r>
                  </a:p>
                </p:txBody>
              </p:sp>
              <p:sp>
                <p:nvSpPr>
                  <p:cNvPr id="51" name="TextBox 50">
                    <a:extLst>
                      <a:ext uri="{FF2B5EF4-FFF2-40B4-BE49-F238E27FC236}">
                        <a16:creationId xmlns:a16="http://schemas.microsoft.com/office/drawing/2014/main" id="{9F182CF1-9505-8F97-25AC-4FAAA28F01A4}"/>
                      </a:ext>
                    </a:extLst>
                  </p:cNvPr>
                  <p:cNvSpPr txBox="1"/>
                  <p:nvPr/>
                </p:nvSpPr>
                <p:spPr>
                  <a:xfrm>
                    <a:off x="4712013" y="5895124"/>
                    <a:ext cx="2661049" cy="523220"/>
                  </a:xfrm>
                  <a:prstGeom prst="rect">
                    <a:avLst/>
                  </a:prstGeom>
                  <a:noFill/>
                </p:spPr>
                <p:txBody>
                  <a:bodyPr wrap="none" rtlCol="0">
                    <a:spAutoFit/>
                  </a:bodyPr>
                  <a:lstStyle/>
                  <a:p>
                    <a:pPr algn="ctr"/>
                    <a:r>
                      <a:rPr lang="en-US" sz="1400" b="1" dirty="0">
                        <a:latin typeface="Helvetica Neue" panose="02000503000000020004" pitchFamily="2" charset="0"/>
                        <a:ea typeface="Helvetica Neue" panose="02000503000000020004" pitchFamily="2" charset="0"/>
                        <a:cs typeface="Helvetica Neue" panose="02000503000000020004" pitchFamily="2" charset="0"/>
                      </a:rPr>
                      <a:t>3D Grayscale “Voxel” Cluster</a:t>
                    </a:r>
                  </a:p>
                  <a:p>
                    <a:pPr algn="ctr"/>
                    <a:r>
                      <a:rPr lang="en-US" sz="1400" b="1" dirty="0">
                        <a:latin typeface="Helvetica Neue" panose="02000503000000020004" pitchFamily="2" charset="0"/>
                        <a:ea typeface="Helvetica Neue" panose="02000503000000020004" pitchFamily="2" charset="0"/>
                        <a:cs typeface="Helvetica Neue" panose="02000503000000020004" pitchFamily="2" charset="0"/>
                      </a:rPr>
                      <a:t>(</a:t>
                    </a:r>
                    <a:r>
                      <a:rPr lang="en-US" sz="1400" b="1" dirty="0" err="1">
                        <a:latin typeface="Helvetica Neue" panose="02000503000000020004" pitchFamily="2" charset="0"/>
                        <a:ea typeface="Helvetica Neue" panose="02000503000000020004" pitchFamily="2" charset="0"/>
                        <a:cs typeface="Helvetica Neue" panose="02000503000000020004" pitchFamily="2" charset="0"/>
                      </a:rPr>
                      <a:t>x,y,z</a:t>
                    </a:r>
                    <a:r>
                      <a:rPr lang="en-US" sz="1400" b="1" dirty="0">
                        <a:latin typeface="Helvetica Neue" panose="02000503000000020004" pitchFamily="2" charset="0"/>
                        <a:ea typeface="Helvetica Neue" panose="02000503000000020004" pitchFamily="2" charset="0"/>
                        <a:cs typeface="Helvetica Neue" panose="02000503000000020004" pitchFamily="2" charset="0"/>
                      </a:rPr>
                      <a:t> Axis)</a:t>
                    </a:r>
                  </a:p>
                </p:txBody>
              </p:sp>
            </p:grpSp>
          </p:grpSp>
          <p:sp>
            <p:nvSpPr>
              <p:cNvPr id="4" name="TextBox 3">
                <a:extLst>
                  <a:ext uri="{FF2B5EF4-FFF2-40B4-BE49-F238E27FC236}">
                    <a16:creationId xmlns:a16="http://schemas.microsoft.com/office/drawing/2014/main" id="{10689BCF-05F9-AAB7-AD93-F8A55A8C5996}"/>
                  </a:ext>
                </a:extLst>
              </p:cNvPr>
              <p:cNvSpPr txBox="1"/>
              <p:nvPr/>
            </p:nvSpPr>
            <p:spPr>
              <a:xfrm>
                <a:off x="9299093" y="3581823"/>
                <a:ext cx="1058303" cy="261610"/>
              </a:xfrm>
              <a:prstGeom prst="rect">
                <a:avLst/>
              </a:prstGeom>
              <a:noFill/>
            </p:spPr>
            <p:txBody>
              <a:bodyPr wrap="none" rtlCol="0">
                <a:spAutoFit/>
              </a:bodyPr>
              <a:lstStyle/>
              <a:p>
                <a:pPr algn="ctr"/>
                <a:r>
                  <a:rPr lang="en-US" sz="1100" dirty="0">
                    <a:latin typeface="Helvetica Neue" panose="02000503000000020004" pitchFamily="2" charset="0"/>
                    <a:ea typeface="Helvetica Neue" panose="02000503000000020004" pitchFamily="2" charset="0"/>
                    <a:cs typeface="Helvetica Neue" panose="02000503000000020004" pitchFamily="2" charset="0"/>
                  </a:rPr>
                  <a:t>1-3 mm cubic</a:t>
                </a:r>
              </a:p>
            </p:txBody>
          </p:sp>
        </p:grpSp>
        <p:sp>
          <p:nvSpPr>
            <p:cNvPr id="9" name="TextBox 8">
              <a:extLst>
                <a:ext uri="{FF2B5EF4-FFF2-40B4-BE49-F238E27FC236}">
                  <a16:creationId xmlns:a16="http://schemas.microsoft.com/office/drawing/2014/main" id="{7F3FB363-F063-4630-237D-6E4AA0A9EDF2}"/>
                </a:ext>
              </a:extLst>
            </p:cNvPr>
            <p:cNvSpPr txBox="1"/>
            <p:nvPr/>
          </p:nvSpPr>
          <p:spPr>
            <a:xfrm>
              <a:off x="9386859" y="3406180"/>
              <a:ext cx="2975298" cy="261610"/>
            </a:xfrm>
            <a:prstGeom prst="rect">
              <a:avLst/>
            </a:prstGeom>
            <a:noFill/>
          </p:spPr>
          <p:txBody>
            <a:bodyPr wrap="square" rtlCol="0">
              <a:spAutoFit/>
            </a:bodyPr>
            <a:lstStyle/>
            <a:p>
              <a:pPr algn="ctr"/>
              <a:r>
                <a:rPr lang="en-US" sz="1100" b="1" dirty="0">
                  <a:latin typeface="Helvetica Neue" panose="02000503000000020004" pitchFamily="2" charset="0"/>
                  <a:ea typeface="Helvetica Neue" panose="02000503000000020004" pitchFamily="2" charset="0"/>
                  <a:cs typeface="Helvetica Neue" panose="02000503000000020004" pitchFamily="2" charset="0"/>
                </a:rPr>
                <a:t>Voxel Cluster (125 voxels)</a:t>
              </a:r>
            </a:p>
          </p:txBody>
        </p:sp>
      </p:grpSp>
    </p:spTree>
    <p:extLst>
      <p:ext uri="{BB962C8B-B14F-4D97-AF65-F5344CB8AC3E}">
        <p14:creationId xmlns:p14="http://schemas.microsoft.com/office/powerpoint/2010/main" val="21755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500" fill="hold"/>
                                        <p:tgtEl>
                                          <p:spTgt spid="55"/>
                                        </p:tgtEl>
                                        <p:attrNameLst>
                                          <p:attrName>ppt_x</p:attrName>
                                        </p:attrNameLst>
                                      </p:cBhvr>
                                      <p:tavLst>
                                        <p:tav tm="0">
                                          <p:val>
                                            <p:strVal val="#ppt_x"/>
                                          </p:val>
                                        </p:tav>
                                        <p:tav tm="100000">
                                          <p:val>
                                            <p:strVal val="#ppt_x"/>
                                          </p:val>
                                        </p:tav>
                                      </p:tavLst>
                                    </p:anim>
                                    <p:anim calcmode="lin" valueType="num">
                                      <p:cBhvr additive="base">
                                        <p:cTn id="1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ppt_x"/>
                                          </p:val>
                                        </p:tav>
                                        <p:tav tm="100000">
                                          <p:val>
                                            <p:strVal val="#ppt_x"/>
                                          </p:val>
                                        </p:tav>
                                      </p:tavLst>
                                    </p:anim>
                                    <p:anim calcmode="lin" valueType="num">
                                      <p:cBhvr additive="base">
                                        <p:cTn id="2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5658B-8091-0B20-59BE-C5EAFF666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9E929E-4773-D463-D0C8-100C38873B25}"/>
              </a:ext>
            </a:extLst>
          </p:cNvPr>
          <p:cNvSpPr>
            <a:spLocks noGrp="1"/>
          </p:cNvSpPr>
          <p:nvPr>
            <p:ph type="title"/>
          </p:nvPr>
        </p:nvSpPr>
        <p:spPr/>
        <p:txBody>
          <a:bodyPr/>
          <a:lstStyle/>
          <a:p>
            <a:r>
              <a:rPr lang="en-US"/>
              <a:t>Empathy Research in PCL Samples:</a:t>
            </a:r>
          </a:p>
        </p:txBody>
      </p:sp>
      <p:sp>
        <p:nvSpPr>
          <p:cNvPr id="3" name="Content Placeholder 2">
            <a:extLst>
              <a:ext uri="{FF2B5EF4-FFF2-40B4-BE49-F238E27FC236}">
                <a16:creationId xmlns:a16="http://schemas.microsoft.com/office/drawing/2014/main" id="{20204DA2-2E16-2647-4A31-B55F77774C2A}"/>
              </a:ext>
            </a:extLst>
          </p:cNvPr>
          <p:cNvSpPr>
            <a:spLocks noGrp="1"/>
          </p:cNvSpPr>
          <p:nvPr>
            <p:ph idx="1"/>
          </p:nvPr>
        </p:nvSpPr>
        <p:spPr/>
        <p:txBody>
          <a:bodyPr>
            <a:normAutofit/>
          </a:bodyPr>
          <a:lstStyle/>
          <a:p>
            <a:endParaRPr lang="en-US" dirty="0"/>
          </a:p>
          <a:p>
            <a:pPr algn="ctr"/>
            <a:r>
              <a:rPr lang="en-US" b="1" dirty="0"/>
              <a:t>Spatial Normalization of MRI Data</a:t>
            </a:r>
          </a:p>
          <a:p>
            <a:pPr algn="ctr"/>
            <a:r>
              <a:rPr lang="en-US" sz="1600" i="1" dirty="0"/>
              <a:t> </a:t>
            </a:r>
          </a:p>
        </p:txBody>
      </p:sp>
      <p:sp>
        <p:nvSpPr>
          <p:cNvPr id="4" name="Rectangle 3">
            <a:extLst>
              <a:ext uri="{FF2B5EF4-FFF2-40B4-BE49-F238E27FC236}">
                <a16:creationId xmlns:a16="http://schemas.microsoft.com/office/drawing/2014/main" id="{A4BBE376-65BF-7231-FB84-BE9E47FD8345}"/>
              </a:ext>
            </a:extLst>
          </p:cNvPr>
          <p:cNvSpPr/>
          <p:nvPr/>
        </p:nvSpPr>
        <p:spPr>
          <a:xfrm>
            <a:off x="69298" y="2106934"/>
            <a:ext cx="12020273" cy="1693541"/>
          </a:xfrm>
          <a:prstGeom prst="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Helvetica" pitchFamily="2" charset="0"/>
              </a:rPr>
              <a:t>Spatial Normalization: </a:t>
            </a:r>
            <a:r>
              <a:rPr lang="en-US" sz="2000" dirty="0">
                <a:solidFill>
                  <a:schemeClr val="bg1"/>
                </a:solidFill>
                <a:latin typeface="Helvetica" pitchFamily="2" charset="0"/>
              </a:rPr>
              <a:t>Because every brain differs in size and shape, raw MRI data cannot be directly compared across individuals. Spatial normalization solves this by mathematically aligning each brain to a standard template (e.g., </a:t>
            </a:r>
            <a:r>
              <a:rPr lang="en-US" sz="2000" dirty="0">
                <a:solidFill>
                  <a:schemeClr val="bg1"/>
                </a:solidFill>
                <a:latin typeface="Helvetica" pitchFamily="2" charset="0"/>
                <a:hlinkClick r:id="rId3"/>
              </a:rPr>
              <a:t>MNI</a:t>
            </a:r>
            <a:r>
              <a:rPr lang="en-US" sz="2000" dirty="0">
                <a:solidFill>
                  <a:schemeClr val="bg1"/>
                </a:solidFill>
                <a:latin typeface="Helvetica" pitchFamily="2" charset="0"/>
              </a:rPr>
              <a:t> or </a:t>
            </a:r>
            <a:r>
              <a:rPr lang="en-US" sz="2000" dirty="0">
                <a:solidFill>
                  <a:schemeClr val="bg1"/>
                </a:solidFill>
                <a:latin typeface="Helvetica" pitchFamily="2" charset="0"/>
                <a:hlinkClick r:id="rId4"/>
              </a:rPr>
              <a:t>Talairach</a:t>
            </a:r>
            <a:r>
              <a:rPr lang="en-US" sz="2000" dirty="0">
                <a:solidFill>
                  <a:schemeClr val="bg1"/>
                </a:solidFill>
                <a:latin typeface="Helvetica" pitchFamily="2" charset="0"/>
              </a:rPr>
              <a:t> 3D/</a:t>
            </a:r>
            <a:r>
              <a:rPr lang="en-US" sz="2000" i="1" dirty="0">
                <a:solidFill>
                  <a:schemeClr val="bg1"/>
                </a:solidFill>
                <a:latin typeface="Helvetica" pitchFamily="2" charset="0"/>
              </a:rPr>
              <a:t>x,y,z-coordinates</a:t>
            </a:r>
            <a:r>
              <a:rPr lang="en-US" sz="2000" dirty="0">
                <a:solidFill>
                  <a:schemeClr val="bg1"/>
                </a:solidFill>
                <a:latin typeface="Helvetica" pitchFamily="2" charset="0"/>
              </a:rPr>
              <a:t>). This process “warps” individual voxel data into a common coordinate system, allowing researchers to compare brain regions across people and conduct group-level analyses.</a:t>
            </a:r>
            <a:endParaRPr lang="en-US" sz="2000" dirty="0">
              <a:latin typeface="Helvetica" pitchFamily="2" charset="0"/>
            </a:endParaRPr>
          </a:p>
        </p:txBody>
      </p:sp>
      <p:pic>
        <p:nvPicPr>
          <p:cNvPr id="3074" name="Picture 2" descr="The MNI &lt;-&gt; Talairach Tool | bisweb-manual">
            <a:extLst>
              <a:ext uri="{FF2B5EF4-FFF2-40B4-BE49-F238E27FC236}">
                <a16:creationId xmlns:a16="http://schemas.microsoft.com/office/drawing/2014/main" id="{D3E04ADE-0653-40E5-65CB-E87CE677A0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0766" y="4090426"/>
            <a:ext cx="3449698" cy="21271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a) Tridimensional brain coordinates system. (b) Tridimensional... |  Download Scientific Diagram">
            <a:extLst>
              <a:ext uri="{FF2B5EF4-FFF2-40B4-BE49-F238E27FC236}">
                <a16:creationId xmlns:a16="http://schemas.microsoft.com/office/drawing/2014/main" id="{E3021CC2-2F44-2EB5-0CC6-D1913DE821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943" r="25527" b="60834"/>
          <a:stretch>
            <a:fillRect/>
          </a:stretch>
        </p:blipFill>
        <p:spPr bwMode="auto">
          <a:xfrm>
            <a:off x="3759872" y="4090426"/>
            <a:ext cx="2413768" cy="21271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Brodmann Area - an overview | ScienceDirect Topics">
            <a:extLst>
              <a:ext uri="{FF2B5EF4-FFF2-40B4-BE49-F238E27FC236}">
                <a16:creationId xmlns:a16="http://schemas.microsoft.com/office/drawing/2014/main" id="{11944CB0-5E0D-DC02-B1B1-13A9AD24B9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7590" y="4090426"/>
            <a:ext cx="1367373" cy="21271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2F880CB-EE3D-CB21-6F50-D5A7FCAC1141}"/>
              </a:ext>
            </a:extLst>
          </p:cNvPr>
          <p:cNvGrpSpPr/>
          <p:nvPr/>
        </p:nvGrpSpPr>
        <p:grpSpPr>
          <a:xfrm>
            <a:off x="433562" y="4062390"/>
            <a:ext cx="3049184" cy="2155170"/>
            <a:chOff x="433562" y="4062390"/>
            <a:chExt cx="3049184" cy="2155170"/>
          </a:xfrm>
        </p:grpSpPr>
        <p:grpSp>
          <p:nvGrpSpPr>
            <p:cNvPr id="6" name="Group 5">
              <a:extLst>
                <a:ext uri="{FF2B5EF4-FFF2-40B4-BE49-F238E27FC236}">
                  <a16:creationId xmlns:a16="http://schemas.microsoft.com/office/drawing/2014/main" id="{C94E64BF-5D86-E8C0-7E70-4C4378046887}"/>
                </a:ext>
              </a:extLst>
            </p:cNvPr>
            <p:cNvGrpSpPr/>
            <p:nvPr/>
          </p:nvGrpSpPr>
          <p:grpSpPr>
            <a:xfrm>
              <a:off x="507448" y="4090427"/>
              <a:ext cx="2975298" cy="2127133"/>
              <a:chOff x="507448" y="4090427"/>
              <a:chExt cx="2975298" cy="2127133"/>
            </a:xfrm>
          </p:grpSpPr>
          <p:grpSp>
            <p:nvGrpSpPr>
              <p:cNvPr id="59" name="Group 58">
                <a:extLst>
                  <a:ext uri="{FF2B5EF4-FFF2-40B4-BE49-F238E27FC236}">
                    <a16:creationId xmlns:a16="http://schemas.microsoft.com/office/drawing/2014/main" id="{F9E53896-A43C-1023-BCC5-577C14E1A12E}"/>
                  </a:ext>
                </a:extLst>
              </p:cNvPr>
              <p:cNvGrpSpPr/>
              <p:nvPr/>
            </p:nvGrpSpPr>
            <p:grpSpPr>
              <a:xfrm>
                <a:off x="520700" y="4090427"/>
                <a:ext cx="2962046" cy="2127133"/>
                <a:chOff x="9372600" y="3446374"/>
                <a:chExt cx="2710945" cy="1875501"/>
              </a:xfrm>
            </p:grpSpPr>
            <p:sp>
              <p:nvSpPr>
                <p:cNvPr id="58" name="Rectangle 57">
                  <a:extLst>
                    <a:ext uri="{FF2B5EF4-FFF2-40B4-BE49-F238E27FC236}">
                      <a16:creationId xmlns:a16="http://schemas.microsoft.com/office/drawing/2014/main" id="{B5326C2E-E03D-A512-3380-05E4B2DD5759}"/>
                    </a:ext>
                  </a:extLst>
                </p:cNvPr>
                <p:cNvSpPr/>
                <p:nvPr/>
              </p:nvSpPr>
              <p:spPr>
                <a:xfrm>
                  <a:off x="9372600" y="3446374"/>
                  <a:ext cx="2710945" cy="187550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BB32A172-AF73-84D1-89ED-65AEB6915DB0}"/>
                    </a:ext>
                  </a:extLst>
                </p:cNvPr>
                <p:cNvGrpSpPr/>
                <p:nvPr/>
              </p:nvGrpSpPr>
              <p:grpSpPr>
                <a:xfrm>
                  <a:off x="9462174" y="3611471"/>
                  <a:ext cx="2493914" cy="1694280"/>
                  <a:chOff x="4726105" y="6710911"/>
                  <a:chExt cx="2493914" cy="1694280"/>
                </a:xfrm>
              </p:grpSpPr>
              <p:pic>
                <p:nvPicPr>
                  <p:cNvPr id="49" name="Picture 10" descr="Schematic diagram of the 3D grid-based velocity model. Each block has a...  | Download Scientific Diagram">
                    <a:extLst>
                      <a:ext uri="{FF2B5EF4-FFF2-40B4-BE49-F238E27FC236}">
                        <a16:creationId xmlns:a16="http://schemas.microsoft.com/office/drawing/2014/main" id="{84E4F3D1-BC42-C337-107B-5B7E62E84E75}"/>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flipH="1">
                    <a:off x="4915271" y="6710911"/>
                    <a:ext cx="2304748" cy="169428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961D05D5-8888-AB64-1ED6-534E8D322308}"/>
                      </a:ext>
                    </a:extLst>
                  </p:cNvPr>
                  <p:cNvSpPr txBox="1"/>
                  <p:nvPr/>
                </p:nvSpPr>
                <p:spPr>
                  <a:xfrm>
                    <a:off x="4726105" y="6864426"/>
                    <a:ext cx="473206" cy="246221"/>
                  </a:xfrm>
                  <a:prstGeom prst="rect">
                    <a:avLst/>
                  </a:prstGeom>
                  <a:solidFill>
                    <a:schemeClr val="bg1"/>
                  </a:solidFill>
                </p:spPr>
                <p:txBody>
                  <a:bodyPr wrap="none" rtlCol="0">
                    <a:spAutoFit/>
                  </a:bodyPr>
                  <a:lstStyle/>
                  <a:p>
                    <a:r>
                      <a:rPr lang="en-US" sz="1000" dirty="0"/>
                      <a:t>Voxel</a:t>
                    </a:r>
                  </a:p>
                </p:txBody>
              </p:sp>
            </p:grpSp>
          </p:grpSp>
          <p:sp>
            <p:nvSpPr>
              <p:cNvPr id="5" name="TextBox 4">
                <a:extLst>
                  <a:ext uri="{FF2B5EF4-FFF2-40B4-BE49-F238E27FC236}">
                    <a16:creationId xmlns:a16="http://schemas.microsoft.com/office/drawing/2014/main" id="{36733ECC-B166-6B81-D12E-614EE680ACA6}"/>
                  </a:ext>
                </a:extLst>
              </p:cNvPr>
              <p:cNvSpPr txBox="1"/>
              <p:nvPr/>
            </p:nvSpPr>
            <p:spPr>
              <a:xfrm>
                <a:off x="507448" y="4243069"/>
                <a:ext cx="1058303" cy="261610"/>
              </a:xfrm>
              <a:prstGeom prst="rect">
                <a:avLst/>
              </a:prstGeom>
              <a:noFill/>
            </p:spPr>
            <p:txBody>
              <a:bodyPr wrap="none" rtlCol="0">
                <a:spAutoFit/>
              </a:bodyPr>
              <a:lstStyle/>
              <a:p>
                <a:pPr algn="ctr"/>
                <a:r>
                  <a:rPr lang="en-US" sz="1100" dirty="0">
                    <a:latin typeface="Helvetica Neue" panose="02000503000000020004" pitchFamily="2" charset="0"/>
                    <a:ea typeface="Helvetica Neue" panose="02000503000000020004" pitchFamily="2" charset="0"/>
                    <a:cs typeface="Helvetica Neue" panose="02000503000000020004" pitchFamily="2" charset="0"/>
                  </a:rPr>
                  <a:t>1-3 mm cubic</a:t>
                </a:r>
              </a:p>
            </p:txBody>
          </p:sp>
        </p:grpSp>
        <p:sp>
          <p:nvSpPr>
            <p:cNvPr id="7" name="TextBox 6">
              <a:extLst>
                <a:ext uri="{FF2B5EF4-FFF2-40B4-BE49-F238E27FC236}">
                  <a16:creationId xmlns:a16="http://schemas.microsoft.com/office/drawing/2014/main" id="{6E707B7D-61A3-34D5-0190-067644548239}"/>
                </a:ext>
              </a:extLst>
            </p:cNvPr>
            <p:cNvSpPr txBox="1"/>
            <p:nvPr/>
          </p:nvSpPr>
          <p:spPr>
            <a:xfrm>
              <a:off x="433562" y="4062390"/>
              <a:ext cx="2975298" cy="261610"/>
            </a:xfrm>
            <a:prstGeom prst="rect">
              <a:avLst/>
            </a:prstGeom>
            <a:noFill/>
          </p:spPr>
          <p:txBody>
            <a:bodyPr wrap="square" rtlCol="0">
              <a:spAutoFit/>
            </a:bodyPr>
            <a:lstStyle/>
            <a:p>
              <a:pPr algn="ctr"/>
              <a:r>
                <a:rPr lang="en-US" sz="1100" b="1" dirty="0">
                  <a:latin typeface="Helvetica Neue" panose="02000503000000020004" pitchFamily="2" charset="0"/>
                  <a:ea typeface="Helvetica Neue" panose="02000503000000020004" pitchFamily="2" charset="0"/>
                  <a:cs typeface="Helvetica Neue" panose="02000503000000020004" pitchFamily="2" charset="0"/>
                </a:rPr>
                <a:t>Voxel Cluster (125 voxels)</a:t>
              </a:r>
            </a:p>
          </p:txBody>
        </p:sp>
      </p:grpSp>
    </p:spTree>
    <p:extLst>
      <p:ext uri="{BB962C8B-B14F-4D97-AF65-F5344CB8AC3E}">
        <p14:creationId xmlns:p14="http://schemas.microsoft.com/office/powerpoint/2010/main" val="1903815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4EBEB49-533B-AD9E-15CF-305711A773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F09AD7-05C4-6D71-3784-077B70158868}"/>
              </a:ext>
            </a:extLst>
          </p:cNvPr>
          <p:cNvSpPr>
            <a:spLocks noGrp="1"/>
          </p:cNvSpPr>
          <p:nvPr>
            <p:ph type="title"/>
          </p:nvPr>
        </p:nvSpPr>
        <p:spPr/>
        <p:txBody>
          <a:bodyPr/>
          <a:lstStyle/>
          <a:p>
            <a:r>
              <a:rPr lang="en-US"/>
              <a:t>Assignment #1</a:t>
            </a:r>
          </a:p>
        </p:txBody>
      </p:sp>
      <p:sp>
        <p:nvSpPr>
          <p:cNvPr id="3" name="Content Placeholder 2">
            <a:extLst>
              <a:ext uri="{FF2B5EF4-FFF2-40B4-BE49-F238E27FC236}">
                <a16:creationId xmlns:a16="http://schemas.microsoft.com/office/drawing/2014/main" id="{B23AD67D-3942-0A85-65C2-B3E6DFBD4D77}"/>
              </a:ext>
            </a:extLst>
          </p:cNvPr>
          <p:cNvSpPr>
            <a:spLocks noGrp="1"/>
          </p:cNvSpPr>
          <p:nvPr>
            <p:ph idx="1"/>
          </p:nvPr>
        </p:nvSpPr>
        <p:spPr/>
        <p:txBody>
          <a:bodyPr>
            <a:normAutofit/>
          </a:bodyPr>
          <a:lstStyle/>
          <a:p>
            <a:endParaRPr lang="en-US"/>
          </a:p>
          <a:p>
            <a:pPr algn="ctr"/>
            <a:r>
              <a:rPr lang="en-US" b="1"/>
              <a:t>Assignment #1:</a:t>
            </a:r>
          </a:p>
          <a:p>
            <a:pPr algn="ctr"/>
            <a:r>
              <a:rPr lang="en-US" b="1"/>
              <a:t>Critical Analysis of Rice et al. (</a:t>
            </a:r>
            <a:r>
              <a:rPr lang="en-US" b="1">
                <a:hlinkClick r:id="rId2"/>
              </a:rPr>
              <a:t>1992</a:t>
            </a:r>
            <a:r>
              <a:rPr lang="en-US" b="1"/>
              <a:t>)</a:t>
            </a:r>
          </a:p>
          <a:p>
            <a:pPr algn="ctr"/>
            <a:r>
              <a:rPr lang="en-US" sz="1400" i="1"/>
              <a:t> </a:t>
            </a:r>
          </a:p>
          <a:p>
            <a:pPr marL="342900" indent="-342900">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07C9E13C-28C1-91F5-3857-C2262B1333AE}"/>
              </a:ext>
            </a:extLst>
          </p:cNvPr>
          <p:cNvPicPr>
            <a:picLocks noChangeAspect="1"/>
          </p:cNvPicPr>
          <p:nvPr/>
        </p:nvPicPr>
        <p:blipFill>
          <a:blip r:embed="rId3"/>
          <a:stretch>
            <a:fillRect/>
          </a:stretch>
        </p:blipFill>
        <p:spPr>
          <a:xfrm>
            <a:off x="6707116" y="2651118"/>
            <a:ext cx="3008871" cy="4070357"/>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6E90D529-8EB8-D24C-2928-E3EA624370E8}"/>
              </a:ext>
            </a:extLst>
          </p:cNvPr>
          <p:cNvPicPr>
            <a:picLocks noChangeAspect="1"/>
          </p:cNvPicPr>
          <p:nvPr/>
        </p:nvPicPr>
        <p:blipFill>
          <a:blip r:embed="rId4"/>
          <a:stretch>
            <a:fillRect/>
          </a:stretch>
        </p:blipFill>
        <p:spPr>
          <a:xfrm>
            <a:off x="2122491" y="2651118"/>
            <a:ext cx="3893850" cy="407035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7789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97A6C-296B-8165-02A4-7E3F0C9FD4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3D0B5F-4D13-48EB-F8BA-08A055A76FB4}"/>
              </a:ext>
            </a:extLst>
          </p:cNvPr>
          <p:cNvSpPr>
            <a:spLocks noGrp="1"/>
          </p:cNvSpPr>
          <p:nvPr>
            <p:ph type="title"/>
          </p:nvPr>
        </p:nvSpPr>
        <p:spPr/>
        <p:txBody>
          <a:bodyPr/>
          <a:lstStyle/>
          <a:p>
            <a:r>
              <a:rPr lang="en-US"/>
              <a:t>Empathy Research in PCL Samples:</a:t>
            </a:r>
          </a:p>
        </p:txBody>
      </p:sp>
      <p:sp>
        <p:nvSpPr>
          <p:cNvPr id="3" name="Content Placeholder 2">
            <a:extLst>
              <a:ext uri="{FF2B5EF4-FFF2-40B4-BE49-F238E27FC236}">
                <a16:creationId xmlns:a16="http://schemas.microsoft.com/office/drawing/2014/main" id="{A44D9AAB-9BA3-EFAF-1B2A-5F07BB722197}"/>
              </a:ext>
            </a:extLst>
          </p:cNvPr>
          <p:cNvSpPr>
            <a:spLocks noGrp="1"/>
          </p:cNvSpPr>
          <p:nvPr>
            <p:ph idx="1"/>
          </p:nvPr>
        </p:nvSpPr>
        <p:spPr/>
        <p:txBody>
          <a:bodyPr>
            <a:normAutofit/>
          </a:bodyPr>
          <a:lstStyle/>
          <a:p>
            <a:endParaRPr lang="en-US" dirty="0"/>
          </a:p>
          <a:p>
            <a:pPr algn="ctr"/>
            <a:r>
              <a:rPr lang="en-US" b="1" dirty="0"/>
              <a:t>Spatial Coordinates and Brodmann Areas</a:t>
            </a:r>
          </a:p>
          <a:p>
            <a:pPr algn="ctr"/>
            <a:r>
              <a:rPr lang="en-US" sz="1600" i="1" dirty="0"/>
              <a:t> There are 52 Brodmann areas, each corresponding to a set of </a:t>
            </a:r>
            <a:r>
              <a:rPr lang="en-US" sz="1600" i="1" dirty="0">
                <a:solidFill>
                  <a:schemeClr val="bg1"/>
                </a:solidFill>
                <a:latin typeface="Helvetica" pitchFamily="2" charset="0"/>
                <a:hlinkClick r:id="rId3"/>
              </a:rPr>
              <a:t>MNI</a:t>
            </a:r>
            <a:r>
              <a:rPr lang="en-US" sz="1600" i="1" dirty="0"/>
              <a:t> or </a:t>
            </a:r>
            <a:r>
              <a:rPr lang="en-US" sz="1600" i="1" dirty="0">
                <a:solidFill>
                  <a:schemeClr val="bg1"/>
                </a:solidFill>
                <a:latin typeface="Helvetica" pitchFamily="2" charset="0"/>
                <a:hlinkClick r:id="rId4"/>
              </a:rPr>
              <a:t>Talairach</a:t>
            </a:r>
            <a:r>
              <a:rPr lang="en-US" sz="1600" i="1" dirty="0"/>
              <a:t> coordinates</a:t>
            </a:r>
          </a:p>
        </p:txBody>
      </p:sp>
      <p:pic>
        <p:nvPicPr>
          <p:cNvPr id="3078" name="Picture 6" descr="Brodmann Area - an overview | ScienceDirect Topics">
            <a:extLst>
              <a:ext uri="{FF2B5EF4-FFF2-40B4-BE49-F238E27FC236}">
                <a16:creationId xmlns:a16="http://schemas.microsoft.com/office/drawing/2014/main" id="{542B3846-0D70-80E6-3CAC-490D6F770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338" y="2613086"/>
            <a:ext cx="2375686" cy="36957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3E9AD1C-70E0-0BC8-E46B-4CCE832098EC}"/>
              </a:ext>
            </a:extLst>
          </p:cNvPr>
          <p:cNvPicPr>
            <a:picLocks noChangeAspect="1"/>
          </p:cNvPicPr>
          <p:nvPr/>
        </p:nvPicPr>
        <p:blipFill>
          <a:blip r:embed="rId6"/>
          <a:stretch>
            <a:fillRect/>
          </a:stretch>
        </p:blipFill>
        <p:spPr>
          <a:xfrm>
            <a:off x="3554387" y="2619375"/>
            <a:ext cx="4150610" cy="3695701"/>
          </a:xfrm>
          <a:prstGeom prst="rect">
            <a:avLst/>
          </a:prstGeom>
          <a:ln>
            <a:solidFill>
              <a:schemeClr val="tx1"/>
            </a:solidFill>
          </a:ln>
        </p:spPr>
      </p:pic>
      <p:sp>
        <p:nvSpPr>
          <p:cNvPr id="6" name="TextBox 5">
            <a:extLst>
              <a:ext uri="{FF2B5EF4-FFF2-40B4-BE49-F238E27FC236}">
                <a16:creationId xmlns:a16="http://schemas.microsoft.com/office/drawing/2014/main" id="{C7543DAB-7A7B-EC53-8491-85A8E6FB7CD6}"/>
              </a:ext>
            </a:extLst>
          </p:cNvPr>
          <p:cNvSpPr txBox="1"/>
          <p:nvPr/>
        </p:nvSpPr>
        <p:spPr>
          <a:xfrm>
            <a:off x="4573954" y="6321365"/>
            <a:ext cx="2111475" cy="400110"/>
          </a:xfrm>
          <a:prstGeom prst="rect">
            <a:avLst/>
          </a:prstGeom>
          <a:noFill/>
        </p:spPr>
        <p:txBody>
          <a:bodyPr wrap="none" rtlCol="0">
            <a:spAutoFit/>
          </a:bodyPr>
          <a:lstStyle/>
          <a:p>
            <a:pPr algn="l"/>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7"/>
              </a:rPr>
              <a:t>Link to converter</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3AC9E1E8-2F14-F5FD-331C-8006A76C1F54}"/>
              </a:ext>
            </a:extLst>
          </p:cNvPr>
          <p:cNvSpPr txBox="1"/>
          <p:nvPr/>
        </p:nvSpPr>
        <p:spPr>
          <a:xfrm>
            <a:off x="872338" y="6315076"/>
            <a:ext cx="2459712" cy="400110"/>
          </a:xfrm>
          <a:prstGeom prst="rect">
            <a:avLst/>
          </a:prstGeom>
          <a:noFill/>
        </p:spPr>
        <p:txBody>
          <a:bodyPr wrap="none" rtlCol="0">
            <a:spAutoFit/>
          </a:bodyP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8"/>
              </a:rPr>
              <a:t>52 Brodmann Areas</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7">
            <a:extLst>
              <a:ext uri="{FF2B5EF4-FFF2-40B4-BE49-F238E27FC236}">
                <a16:creationId xmlns:a16="http://schemas.microsoft.com/office/drawing/2014/main" id="{AF18183E-6235-9EAF-87FF-DB319C5B14B1}"/>
              </a:ext>
            </a:extLst>
          </p:cNvPr>
          <p:cNvPicPr>
            <a:picLocks noChangeAspect="1"/>
          </p:cNvPicPr>
          <p:nvPr/>
        </p:nvPicPr>
        <p:blipFill>
          <a:blip r:embed="rId9"/>
          <a:stretch>
            <a:fillRect/>
          </a:stretch>
        </p:blipFill>
        <p:spPr>
          <a:xfrm>
            <a:off x="8089245" y="2613085"/>
            <a:ext cx="3634890" cy="3708279"/>
          </a:xfrm>
          <a:prstGeom prst="rect">
            <a:avLst/>
          </a:prstGeom>
          <a:ln>
            <a:solidFill>
              <a:schemeClr val="tx1"/>
            </a:solidFill>
          </a:ln>
        </p:spPr>
      </p:pic>
      <p:sp>
        <p:nvSpPr>
          <p:cNvPr id="9" name="Rectangle 8">
            <a:extLst>
              <a:ext uri="{FF2B5EF4-FFF2-40B4-BE49-F238E27FC236}">
                <a16:creationId xmlns:a16="http://schemas.microsoft.com/office/drawing/2014/main" id="{207B606A-74AA-E9DB-4FC0-FC02C1CA4647}"/>
              </a:ext>
            </a:extLst>
          </p:cNvPr>
          <p:cNvSpPr/>
          <p:nvPr/>
        </p:nvSpPr>
        <p:spPr>
          <a:xfrm>
            <a:off x="8089245" y="4245822"/>
            <a:ext cx="3634890" cy="857857"/>
          </a:xfrm>
          <a:prstGeom prst="rect">
            <a:avLst/>
          </a:prstGeom>
          <a:solidFill>
            <a:schemeClr val="tx2">
              <a:lumMod val="40000"/>
              <a:lumOff val="60000"/>
              <a:alpha val="58538"/>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Helvetica" pitchFamily="2" charset="0"/>
              </a:rPr>
              <a:t>Random example of how results are reported in published research </a:t>
            </a:r>
          </a:p>
        </p:txBody>
      </p:sp>
    </p:spTree>
    <p:extLst>
      <p:ext uri="{BB962C8B-B14F-4D97-AF65-F5344CB8AC3E}">
        <p14:creationId xmlns:p14="http://schemas.microsoft.com/office/powerpoint/2010/main" val="3745631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12536-2FA6-6ACD-5E21-8E645B141A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4377CF-942E-4DF2-D5D1-173198719A44}"/>
              </a:ext>
            </a:extLst>
          </p:cNvPr>
          <p:cNvSpPr>
            <a:spLocks noGrp="1"/>
          </p:cNvSpPr>
          <p:nvPr>
            <p:ph type="title"/>
          </p:nvPr>
        </p:nvSpPr>
        <p:spPr/>
        <p:txBody>
          <a:bodyPr/>
          <a:lstStyle/>
          <a:p>
            <a:r>
              <a:rPr lang="en-US"/>
              <a:t>Empathy Research in PCL Samples:</a:t>
            </a:r>
          </a:p>
        </p:txBody>
      </p:sp>
      <p:sp>
        <p:nvSpPr>
          <p:cNvPr id="3" name="Content Placeholder 2">
            <a:extLst>
              <a:ext uri="{FF2B5EF4-FFF2-40B4-BE49-F238E27FC236}">
                <a16:creationId xmlns:a16="http://schemas.microsoft.com/office/drawing/2014/main" id="{DAF52AE5-C3DA-AAE8-9940-11F473BF4554}"/>
              </a:ext>
            </a:extLst>
          </p:cNvPr>
          <p:cNvSpPr>
            <a:spLocks noGrp="1"/>
          </p:cNvSpPr>
          <p:nvPr>
            <p:ph idx="1"/>
          </p:nvPr>
        </p:nvSpPr>
        <p:spPr/>
        <p:txBody>
          <a:bodyPr>
            <a:normAutofit/>
          </a:bodyPr>
          <a:lstStyle/>
          <a:p>
            <a:endParaRPr lang="en-US" dirty="0"/>
          </a:p>
          <a:p>
            <a:pPr algn="ctr"/>
            <a:r>
              <a:rPr lang="en-US" b="1" dirty="0"/>
              <a:t>Spatial Coordinates and Brodmann Areas</a:t>
            </a:r>
          </a:p>
          <a:p>
            <a:pPr algn="ctr"/>
            <a:r>
              <a:rPr lang="en-US" sz="1600" i="1" dirty="0"/>
              <a:t> There are 52 Brodmann areas, each corresponding to a set of </a:t>
            </a:r>
            <a:r>
              <a:rPr lang="en-US" sz="1600" i="1" dirty="0">
                <a:solidFill>
                  <a:schemeClr val="bg1"/>
                </a:solidFill>
                <a:latin typeface="Helvetica" pitchFamily="2" charset="0"/>
                <a:hlinkClick r:id="rId3"/>
              </a:rPr>
              <a:t>MNI</a:t>
            </a:r>
            <a:r>
              <a:rPr lang="en-US" sz="1600" i="1" dirty="0"/>
              <a:t> or </a:t>
            </a:r>
            <a:r>
              <a:rPr lang="en-US" sz="1600" i="1" dirty="0">
                <a:solidFill>
                  <a:schemeClr val="bg1"/>
                </a:solidFill>
                <a:latin typeface="Helvetica" pitchFamily="2" charset="0"/>
                <a:hlinkClick r:id="rId4"/>
              </a:rPr>
              <a:t>Talairach</a:t>
            </a:r>
            <a:r>
              <a:rPr lang="en-US" sz="1600" i="1" dirty="0"/>
              <a:t> coordinates</a:t>
            </a:r>
          </a:p>
        </p:txBody>
      </p:sp>
      <p:pic>
        <p:nvPicPr>
          <p:cNvPr id="8" name="Picture 7">
            <a:extLst>
              <a:ext uri="{FF2B5EF4-FFF2-40B4-BE49-F238E27FC236}">
                <a16:creationId xmlns:a16="http://schemas.microsoft.com/office/drawing/2014/main" id="{40B80C3C-4A13-B9DC-D148-E28BF0C0BF47}"/>
              </a:ext>
            </a:extLst>
          </p:cNvPr>
          <p:cNvPicPr>
            <a:picLocks noChangeAspect="1"/>
          </p:cNvPicPr>
          <p:nvPr/>
        </p:nvPicPr>
        <p:blipFill>
          <a:blip r:embed="rId5"/>
          <a:stretch>
            <a:fillRect/>
          </a:stretch>
        </p:blipFill>
        <p:spPr>
          <a:xfrm>
            <a:off x="1548382" y="2603560"/>
            <a:ext cx="9095235" cy="9278869"/>
          </a:xfrm>
          <a:prstGeom prst="rect">
            <a:avLst/>
          </a:prstGeom>
          <a:ln>
            <a:solidFill>
              <a:schemeClr val="tx1"/>
            </a:solidFill>
          </a:ln>
        </p:spPr>
      </p:pic>
      <p:sp>
        <p:nvSpPr>
          <p:cNvPr id="10" name="Rectangle 9">
            <a:extLst>
              <a:ext uri="{FF2B5EF4-FFF2-40B4-BE49-F238E27FC236}">
                <a16:creationId xmlns:a16="http://schemas.microsoft.com/office/drawing/2014/main" id="{75B7878B-64F5-FF52-DF7D-4E07F0309E77}"/>
              </a:ext>
            </a:extLst>
          </p:cNvPr>
          <p:cNvSpPr/>
          <p:nvPr/>
        </p:nvSpPr>
        <p:spPr>
          <a:xfrm>
            <a:off x="2733675" y="3736266"/>
            <a:ext cx="1352550" cy="217298"/>
          </a:xfrm>
          <a:prstGeom prst="rect">
            <a:avLst/>
          </a:prstGeom>
          <a:solidFill>
            <a:srgbClr val="61A2A7">
              <a:alpha val="619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3127DCE-6A42-C674-6749-C31DC17D517B}"/>
              </a:ext>
            </a:extLst>
          </p:cNvPr>
          <p:cNvSpPr/>
          <p:nvPr/>
        </p:nvSpPr>
        <p:spPr>
          <a:xfrm>
            <a:off x="5386827" y="3726172"/>
            <a:ext cx="395007" cy="217298"/>
          </a:xfrm>
          <a:prstGeom prst="rect">
            <a:avLst/>
          </a:prstGeom>
          <a:solidFill>
            <a:srgbClr val="61A2A7">
              <a:alpha val="619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6AC11A-979C-39CE-8B1D-C5BD373C77B1}"/>
              </a:ext>
            </a:extLst>
          </p:cNvPr>
          <p:cNvSpPr/>
          <p:nvPr/>
        </p:nvSpPr>
        <p:spPr>
          <a:xfrm>
            <a:off x="6180978" y="3736266"/>
            <a:ext cx="395007" cy="217298"/>
          </a:xfrm>
          <a:prstGeom prst="rect">
            <a:avLst/>
          </a:prstGeom>
          <a:solidFill>
            <a:srgbClr val="FFFF00">
              <a:alpha val="619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063A566-582C-9A54-13E1-1A62DB74A194}"/>
              </a:ext>
            </a:extLst>
          </p:cNvPr>
          <p:cNvSpPr/>
          <p:nvPr/>
        </p:nvSpPr>
        <p:spPr>
          <a:xfrm>
            <a:off x="7183171" y="3741516"/>
            <a:ext cx="2068405" cy="217298"/>
          </a:xfrm>
          <a:prstGeom prst="rect">
            <a:avLst/>
          </a:prstGeom>
          <a:solidFill>
            <a:srgbClr val="92D050">
              <a:alpha val="619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C325727-71AF-F44D-78C2-E9F8D14824E9}"/>
              </a:ext>
            </a:extLst>
          </p:cNvPr>
          <p:cNvSpPr/>
          <p:nvPr/>
        </p:nvSpPr>
        <p:spPr>
          <a:xfrm>
            <a:off x="1731981" y="3726172"/>
            <a:ext cx="479424" cy="232642"/>
          </a:xfrm>
          <a:prstGeom prst="rect">
            <a:avLst/>
          </a:prstGeom>
          <a:solidFill>
            <a:srgbClr val="61A2A7">
              <a:alpha val="619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843AFF5-8D46-CA65-F02C-7960D9560176}"/>
              </a:ext>
            </a:extLst>
          </p:cNvPr>
          <p:cNvSpPr/>
          <p:nvPr/>
        </p:nvSpPr>
        <p:spPr>
          <a:xfrm>
            <a:off x="7183170" y="3007835"/>
            <a:ext cx="1186279" cy="217298"/>
          </a:xfrm>
          <a:prstGeom prst="rect">
            <a:avLst/>
          </a:prstGeom>
          <a:solidFill>
            <a:srgbClr val="92D050">
              <a:alpha val="619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91F0AB4-608C-829F-99BA-2516A812DA2D}"/>
              </a:ext>
            </a:extLst>
          </p:cNvPr>
          <p:cNvSpPr/>
          <p:nvPr/>
        </p:nvSpPr>
        <p:spPr>
          <a:xfrm>
            <a:off x="6241993" y="3029027"/>
            <a:ext cx="535324" cy="217298"/>
          </a:xfrm>
          <a:prstGeom prst="rect">
            <a:avLst/>
          </a:prstGeom>
          <a:solidFill>
            <a:srgbClr val="FFFF00">
              <a:alpha val="619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3B1AF9A-CC4E-BEDF-B6C5-9BCDD1B17C23}"/>
              </a:ext>
            </a:extLst>
          </p:cNvPr>
          <p:cNvSpPr/>
          <p:nvPr/>
        </p:nvSpPr>
        <p:spPr>
          <a:xfrm>
            <a:off x="9696237" y="3741516"/>
            <a:ext cx="380451" cy="201954"/>
          </a:xfrm>
          <a:prstGeom prst="rect">
            <a:avLst/>
          </a:prstGeom>
          <a:solidFill>
            <a:schemeClr val="bg2">
              <a:lumMod val="75000"/>
              <a:alpha val="6198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BB51885-67D9-9051-8B4C-CB3F277A3100}"/>
              </a:ext>
            </a:extLst>
          </p:cNvPr>
          <p:cNvSpPr/>
          <p:nvPr/>
        </p:nvSpPr>
        <p:spPr>
          <a:xfrm>
            <a:off x="9696236" y="3007835"/>
            <a:ext cx="801075" cy="201954"/>
          </a:xfrm>
          <a:prstGeom prst="rect">
            <a:avLst/>
          </a:prstGeom>
          <a:solidFill>
            <a:schemeClr val="bg2">
              <a:lumMod val="75000"/>
              <a:alpha val="6198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AAE3CEC-3594-1D4C-FEF3-7786EF4A1F71}"/>
              </a:ext>
            </a:extLst>
          </p:cNvPr>
          <p:cNvSpPr/>
          <p:nvPr/>
        </p:nvSpPr>
        <p:spPr>
          <a:xfrm>
            <a:off x="7059716" y="2725076"/>
            <a:ext cx="1864828" cy="217298"/>
          </a:xfrm>
          <a:prstGeom prst="rect">
            <a:avLst/>
          </a:prstGeom>
          <a:solidFill>
            <a:srgbClr val="FF0000">
              <a:alpha val="619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9098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172C0-5D55-A498-D334-BB364CC40F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FE8A23-81F8-F86E-B10B-0C97E9F1BE75}"/>
              </a:ext>
            </a:extLst>
          </p:cNvPr>
          <p:cNvSpPr>
            <a:spLocks noGrp="1"/>
          </p:cNvSpPr>
          <p:nvPr>
            <p:ph type="title"/>
          </p:nvPr>
        </p:nvSpPr>
        <p:spPr/>
        <p:txBody>
          <a:bodyPr/>
          <a:lstStyle/>
          <a:p>
            <a:r>
              <a:rPr lang="en-US"/>
              <a:t>Empathy Research in PCL Samples:</a:t>
            </a:r>
          </a:p>
        </p:txBody>
      </p:sp>
      <p:sp>
        <p:nvSpPr>
          <p:cNvPr id="3" name="Content Placeholder 2">
            <a:extLst>
              <a:ext uri="{FF2B5EF4-FFF2-40B4-BE49-F238E27FC236}">
                <a16:creationId xmlns:a16="http://schemas.microsoft.com/office/drawing/2014/main" id="{BC6C58A5-3A00-D521-DA59-168165B8F5CC}"/>
              </a:ext>
            </a:extLst>
          </p:cNvPr>
          <p:cNvSpPr>
            <a:spLocks noGrp="1"/>
          </p:cNvSpPr>
          <p:nvPr>
            <p:ph idx="1"/>
          </p:nvPr>
        </p:nvSpPr>
        <p:spPr/>
        <p:txBody>
          <a:bodyPr>
            <a:normAutofit/>
          </a:bodyPr>
          <a:lstStyle/>
          <a:p>
            <a:endParaRPr lang="en-US" dirty="0"/>
          </a:p>
          <a:p>
            <a:pPr algn="ctr"/>
            <a:r>
              <a:rPr lang="en-US" b="1" dirty="0"/>
              <a:t>Key Terminology in MRI Studies</a:t>
            </a:r>
          </a:p>
          <a:p>
            <a:pPr algn="ctr"/>
            <a:r>
              <a:rPr lang="en-US" sz="1600" i="1" dirty="0"/>
              <a:t> </a:t>
            </a:r>
          </a:p>
        </p:txBody>
      </p:sp>
      <p:sp>
        <p:nvSpPr>
          <p:cNvPr id="4" name="Rectangle 3">
            <a:extLst>
              <a:ext uri="{FF2B5EF4-FFF2-40B4-BE49-F238E27FC236}">
                <a16:creationId xmlns:a16="http://schemas.microsoft.com/office/drawing/2014/main" id="{E48EB3BA-F604-49A8-8F90-A17F59A2EDA7}"/>
              </a:ext>
            </a:extLst>
          </p:cNvPr>
          <p:cNvSpPr/>
          <p:nvPr/>
        </p:nvSpPr>
        <p:spPr>
          <a:xfrm>
            <a:off x="89176" y="2251850"/>
            <a:ext cx="12013648" cy="858267"/>
          </a:xfrm>
          <a:prstGeom prst="rect">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Helvetica" pitchFamily="2" charset="0"/>
              </a:rPr>
              <a:t>Whole Brain Study:</a:t>
            </a:r>
            <a:r>
              <a:rPr lang="en-US" sz="2000" dirty="0">
                <a:solidFill>
                  <a:schemeClr val="bg1"/>
                </a:solidFill>
                <a:latin typeface="Helvetica" pitchFamily="2" charset="0"/>
              </a:rPr>
              <a:t> An analysis that examines activity across the entire brain, without restricting to predefined areas, to detect widespread or unexpected patterns.</a:t>
            </a:r>
            <a:endParaRPr lang="en-US" sz="2000" dirty="0">
              <a:latin typeface="Helvetica" pitchFamily="2" charset="0"/>
            </a:endParaRPr>
          </a:p>
        </p:txBody>
      </p:sp>
      <p:sp>
        <p:nvSpPr>
          <p:cNvPr id="5" name="Rectangle 4">
            <a:extLst>
              <a:ext uri="{FF2B5EF4-FFF2-40B4-BE49-F238E27FC236}">
                <a16:creationId xmlns:a16="http://schemas.microsoft.com/office/drawing/2014/main" id="{B23A67F8-5D9B-5704-50B1-00BD5A37D243}"/>
              </a:ext>
            </a:extLst>
          </p:cNvPr>
          <p:cNvSpPr/>
          <p:nvPr/>
        </p:nvSpPr>
        <p:spPr>
          <a:xfrm>
            <a:off x="82550" y="3202558"/>
            <a:ext cx="12013648" cy="858267"/>
          </a:xfrm>
          <a:prstGeom prst="rect">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Helvetica" pitchFamily="2" charset="0"/>
              </a:rPr>
              <a:t>Region of Interest (ROI):</a:t>
            </a:r>
            <a:r>
              <a:rPr lang="en-US" sz="2000" dirty="0">
                <a:solidFill>
                  <a:schemeClr val="bg1"/>
                </a:solidFill>
                <a:latin typeface="Helvetica" pitchFamily="2" charset="0"/>
              </a:rPr>
              <a:t> An analysis that focuses only on specific brain regions chosen in advance, usually based on theory or prior research.</a:t>
            </a:r>
            <a:endParaRPr lang="en-US" sz="2000" dirty="0">
              <a:latin typeface="Helvetica" pitchFamily="2" charset="0"/>
            </a:endParaRPr>
          </a:p>
        </p:txBody>
      </p:sp>
      <p:sp>
        <p:nvSpPr>
          <p:cNvPr id="6" name="Rectangle 5">
            <a:extLst>
              <a:ext uri="{FF2B5EF4-FFF2-40B4-BE49-F238E27FC236}">
                <a16:creationId xmlns:a16="http://schemas.microsoft.com/office/drawing/2014/main" id="{E90237EB-3DAA-4338-51B6-782201BF3BE6}"/>
              </a:ext>
            </a:extLst>
          </p:cNvPr>
          <p:cNvSpPr/>
          <p:nvPr/>
        </p:nvSpPr>
        <p:spPr>
          <a:xfrm>
            <a:off x="89176" y="4153266"/>
            <a:ext cx="12013648" cy="1314084"/>
          </a:xfrm>
          <a:prstGeom prst="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Helvetica" pitchFamily="2" charset="0"/>
              </a:rPr>
              <a:t>Blood Oxygen Level–Dependent signal (</a:t>
            </a:r>
            <a:r>
              <a:rPr lang="en-US" sz="2000" b="1" dirty="0">
                <a:solidFill>
                  <a:schemeClr val="tx1"/>
                </a:solidFill>
                <a:latin typeface="Helvetica" pitchFamily="2" charset="0"/>
                <a:hlinkClick r:id="rId3"/>
              </a:rPr>
              <a:t>BOLD</a:t>
            </a:r>
            <a:r>
              <a:rPr lang="en-US" sz="2000" b="1" dirty="0">
                <a:solidFill>
                  <a:schemeClr val="tx1"/>
                </a:solidFill>
                <a:latin typeface="Helvetica" pitchFamily="2" charset="0"/>
              </a:rPr>
              <a:t>):</a:t>
            </a:r>
            <a:r>
              <a:rPr lang="en-US" sz="2000" dirty="0">
                <a:solidFill>
                  <a:schemeClr val="bg1"/>
                </a:solidFill>
                <a:latin typeface="Helvetica" pitchFamily="2" charset="0"/>
              </a:rPr>
              <a:t> A contrast mechanism in MRI based on differences in the magnetic properties (presumably) of oxygenated vs. deoxygenated hemoglobin. BOLD changes are used in fMRI as an indirect measure of neural activity, since brain activation alters local blood flow and oxygen balance.</a:t>
            </a:r>
            <a:endParaRPr lang="en-US" sz="2000" dirty="0">
              <a:latin typeface="Helvetica" pitchFamily="2" charset="0"/>
            </a:endParaRPr>
          </a:p>
        </p:txBody>
      </p:sp>
      <p:sp>
        <p:nvSpPr>
          <p:cNvPr id="7" name="Rectangle 6">
            <a:extLst>
              <a:ext uri="{FF2B5EF4-FFF2-40B4-BE49-F238E27FC236}">
                <a16:creationId xmlns:a16="http://schemas.microsoft.com/office/drawing/2014/main" id="{FA923CDC-10D3-3A54-2538-20A6FA3A54FD}"/>
              </a:ext>
            </a:extLst>
          </p:cNvPr>
          <p:cNvSpPr/>
          <p:nvPr/>
        </p:nvSpPr>
        <p:spPr>
          <a:xfrm>
            <a:off x="95802" y="5577120"/>
            <a:ext cx="12013648" cy="858267"/>
          </a:xfrm>
          <a:prstGeom prst="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Helvetica" pitchFamily="2" charset="0"/>
              </a:rPr>
              <a:t>Task-Based fMRI:</a:t>
            </a:r>
            <a:r>
              <a:rPr lang="en-US" sz="2000" dirty="0">
                <a:solidFill>
                  <a:schemeClr val="bg1"/>
                </a:solidFill>
                <a:latin typeface="Helvetica" pitchFamily="2" charset="0"/>
              </a:rPr>
              <a:t> A study design where participants perform specific tasks (e.g., viewing images, solving problems) while brain activity is measured over time, to identify regions engaged by that task.</a:t>
            </a:r>
            <a:endParaRPr lang="en-US" sz="2000" dirty="0">
              <a:latin typeface="Helvetica" pitchFamily="2" charset="0"/>
            </a:endParaRPr>
          </a:p>
        </p:txBody>
      </p:sp>
    </p:spTree>
    <p:extLst>
      <p:ext uri="{BB962C8B-B14F-4D97-AF65-F5344CB8AC3E}">
        <p14:creationId xmlns:p14="http://schemas.microsoft.com/office/powerpoint/2010/main" val="3445893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D119E4F0-6D55-CAF0-751B-5ADF507AF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3A1FB0-9B42-2934-DA1E-288A6509BB60}"/>
              </a:ext>
            </a:extLst>
          </p:cNvPr>
          <p:cNvSpPr>
            <a:spLocks noGrp="1"/>
          </p:cNvSpPr>
          <p:nvPr>
            <p:ph type="title"/>
          </p:nvPr>
        </p:nvSpPr>
        <p:spPr>
          <a:xfrm>
            <a:off x="2320413" y="2497395"/>
            <a:ext cx="7452852" cy="1707484"/>
          </a:xfrm>
        </p:spPr>
        <p:txBody>
          <a:bodyPr/>
          <a:lstStyle/>
          <a:p>
            <a:pPr algn="ctr"/>
            <a:r>
              <a:rPr lang="en-US" sz="4800" dirty="0">
                <a:solidFill>
                  <a:schemeClr val="bg1"/>
                </a:solidFill>
              </a:rPr>
              <a:t>MRI Research in PCL Samples</a:t>
            </a:r>
          </a:p>
        </p:txBody>
      </p:sp>
      <p:sp>
        <p:nvSpPr>
          <p:cNvPr id="7" name="Rectangle 6">
            <a:extLst>
              <a:ext uri="{FF2B5EF4-FFF2-40B4-BE49-F238E27FC236}">
                <a16:creationId xmlns:a16="http://schemas.microsoft.com/office/drawing/2014/main" id="{801445F2-2E4F-B9FA-CF4D-AED3EF2CEE0F}"/>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5D1158-1BB0-C454-7C97-FFADFB40AB07}"/>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505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301D5-DCCA-75FE-3CBB-137441E10B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FD80F3-22AC-5245-51A5-C90F80BCC9B6}"/>
              </a:ext>
            </a:extLst>
          </p:cNvPr>
          <p:cNvSpPr>
            <a:spLocks noGrp="1"/>
          </p:cNvSpPr>
          <p:nvPr>
            <p:ph type="title"/>
          </p:nvPr>
        </p:nvSpPr>
        <p:spPr/>
        <p:txBody>
          <a:bodyPr/>
          <a:lstStyle/>
          <a:p>
            <a:r>
              <a:rPr lang="en-US" dirty="0"/>
              <a:t>MRI Research in PCL Samples:</a:t>
            </a:r>
          </a:p>
        </p:txBody>
      </p:sp>
      <p:sp>
        <p:nvSpPr>
          <p:cNvPr id="3" name="Content Placeholder 2">
            <a:extLst>
              <a:ext uri="{FF2B5EF4-FFF2-40B4-BE49-F238E27FC236}">
                <a16:creationId xmlns:a16="http://schemas.microsoft.com/office/drawing/2014/main" id="{B98F96D4-4F7F-112E-3BC8-A24B05CDA8FA}"/>
              </a:ext>
            </a:extLst>
          </p:cNvPr>
          <p:cNvSpPr>
            <a:spLocks noGrp="1"/>
          </p:cNvSpPr>
          <p:nvPr>
            <p:ph idx="1"/>
          </p:nvPr>
        </p:nvSpPr>
        <p:spPr/>
        <p:txBody>
          <a:bodyPr>
            <a:normAutofit fontScale="85000" lnSpcReduction="10000"/>
          </a:bodyPr>
          <a:lstStyle/>
          <a:p>
            <a:endParaRPr lang="en-US" dirty="0"/>
          </a:p>
          <a:p>
            <a:pPr algn="ctr"/>
            <a:r>
              <a:rPr lang="en-US" sz="3800" b="1" dirty="0"/>
              <a:t>Overview of Research</a:t>
            </a:r>
          </a:p>
          <a:p>
            <a:pPr algn="ctr"/>
            <a:r>
              <a:rPr lang="en-US" sz="1800" i="1" dirty="0"/>
              <a:t>Conclusion: After 20+ years of MRI research, </a:t>
            </a:r>
            <a:r>
              <a:rPr lang="en-US" sz="1800" i="1" dirty="0">
                <a:solidFill>
                  <a:srgbClr val="FF0000"/>
                </a:solidFill>
              </a:rPr>
              <a:t>no consistent or replicable neural correlates</a:t>
            </a:r>
            <a:r>
              <a:rPr lang="en-US" sz="1800" i="1" dirty="0"/>
              <a:t> has been identified in PCL samples</a:t>
            </a:r>
          </a:p>
          <a:p>
            <a:pPr algn="ctr"/>
            <a:endParaRPr lang="en-US" dirty="0"/>
          </a:p>
          <a:p>
            <a:pPr marL="342900" indent="-342900">
              <a:buFont typeface="Arial" panose="020B0604020202020204" pitchFamily="34" charset="0"/>
              <a:buChar char="•"/>
            </a:pPr>
            <a:r>
              <a:rPr lang="en-US" sz="3300" b="1" dirty="0"/>
              <a:t>First Study:</a:t>
            </a:r>
            <a:r>
              <a:rPr lang="en-US" sz="3300" dirty="0"/>
              <a:t> Raine et al (</a:t>
            </a:r>
            <a:r>
              <a:rPr lang="en-US" sz="3300" dirty="0">
                <a:hlinkClick r:id="rId3"/>
              </a:rPr>
              <a:t>2000</a:t>
            </a:r>
            <a:r>
              <a:rPr lang="en-US" sz="3300" dirty="0"/>
              <a:t>) analyzed gray matter structure (</a:t>
            </a:r>
            <a:r>
              <a:rPr lang="en-US" sz="3300" dirty="0" err="1"/>
              <a:t>sMRI</a:t>
            </a:r>
            <a:r>
              <a:rPr lang="en-US" sz="3300" dirty="0"/>
              <a:t>).</a:t>
            </a:r>
          </a:p>
          <a:p>
            <a:pPr marL="342900" indent="-342900">
              <a:buFont typeface="Arial" panose="020B0604020202020204" pitchFamily="34" charset="0"/>
              <a:buChar char="•"/>
            </a:pPr>
            <a:r>
              <a:rPr lang="en-US" sz="3300" b="1" dirty="0"/>
              <a:t>Rapid Growth:</a:t>
            </a:r>
            <a:r>
              <a:rPr lang="en-US" sz="3300" dirty="0"/>
              <a:t> Since 2000, probably ~100 MRI studies published.</a:t>
            </a:r>
          </a:p>
          <a:p>
            <a:pPr marL="342900" indent="-342900">
              <a:buFont typeface="Arial" panose="020B0604020202020204" pitchFamily="34" charset="0"/>
              <a:buChar char="•"/>
            </a:pPr>
            <a:r>
              <a:rPr lang="en-US" sz="3300" b="1" dirty="0"/>
              <a:t>Key Problem = </a:t>
            </a:r>
            <a:r>
              <a:rPr lang="en-US" sz="3300" b="1" dirty="0">
                <a:solidFill>
                  <a:srgbClr val="C22400"/>
                </a:solidFill>
              </a:rPr>
              <a:t>Heterogeneity</a:t>
            </a:r>
            <a:r>
              <a:rPr lang="en-US" sz="3300" dirty="0"/>
              <a:t>:</a:t>
            </a:r>
          </a:p>
          <a:p>
            <a:pPr marL="800100" lvl="1" indent="-342900">
              <a:buFont typeface="Wingdings" pitchFamily="2" charset="2"/>
              <a:buChar char="§"/>
            </a:pPr>
            <a:r>
              <a:rPr lang="en-US" dirty="0"/>
              <a:t>Despite the impressive number of studies, results are </a:t>
            </a:r>
            <a:r>
              <a:rPr lang="en-US" i="1" dirty="0">
                <a:solidFill>
                  <a:srgbClr val="FF0000"/>
                </a:solidFill>
              </a:rPr>
              <a:t>highly inconsistent</a:t>
            </a:r>
            <a:r>
              <a:rPr lang="en-US" dirty="0"/>
              <a:t>.</a:t>
            </a:r>
          </a:p>
          <a:p>
            <a:pPr marL="800100" lvl="1" indent="-342900">
              <a:buFont typeface="Wingdings" pitchFamily="2" charset="2"/>
              <a:buChar char="§"/>
            </a:pPr>
            <a:r>
              <a:rPr lang="en-US" dirty="0"/>
              <a:t>No clear or replicated brain-based patterns have emerged.</a:t>
            </a:r>
          </a:p>
          <a:p>
            <a:pPr marL="800100" lvl="1" indent="-342900">
              <a:buFont typeface="Wingdings" pitchFamily="2" charset="2"/>
              <a:buChar char="§"/>
            </a:pPr>
            <a:r>
              <a:rPr lang="en-US" dirty="0"/>
              <a:t>Findings </a:t>
            </a:r>
            <a:r>
              <a:rPr lang="en-US" dirty="0">
                <a:solidFill>
                  <a:srgbClr val="FF0000"/>
                </a:solidFill>
              </a:rPr>
              <a:t>often</a:t>
            </a:r>
            <a:r>
              <a:rPr lang="en-US" dirty="0"/>
              <a:t> </a:t>
            </a:r>
            <a:r>
              <a:rPr lang="en-US" dirty="0">
                <a:solidFill>
                  <a:srgbClr val="FF0000"/>
                </a:solidFill>
              </a:rPr>
              <a:t>contradict</a:t>
            </a:r>
            <a:r>
              <a:rPr lang="en-US" dirty="0"/>
              <a:t> each other (e.g., reduced vs. increased gray matter in the same region).</a:t>
            </a:r>
          </a:p>
          <a:p>
            <a:pPr marL="800100" lvl="1" indent="-342900">
              <a:buFont typeface="Wingdings" pitchFamily="2" charset="2"/>
              <a:buChar char="§"/>
            </a:pPr>
            <a:r>
              <a:rPr lang="en-US" dirty="0"/>
              <a:t>Some studies report effects in unexpected regions (e.g., cerebellum, occipital cortex).</a:t>
            </a:r>
          </a:p>
          <a:p>
            <a:pPr marL="342900" indent="-342900">
              <a:buFont typeface="Arial" panose="020B0604020202020204" pitchFamily="34" charset="0"/>
              <a:buChar char="•"/>
            </a:pPr>
            <a:r>
              <a:rPr lang="en-US" sz="3300" dirty="0"/>
              <a:t>The level of heterogeneity has been reported since 2011:</a:t>
            </a:r>
          </a:p>
          <a:p>
            <a:pPr marL="800100" lvl="1" indent="-342900">
              <a:buFont typeface="Arial" panose="020B0604020202020204" pitchFamily="34" charset="0"/>
              <a:buChar char="•"/>
            </a:pPr>
            <a:r>
              <a:rPr lang="en-US" dirty="0"/>
              <a:t>Koenigs et al. (</a:t>
            </a:r>
            <a:r>
              <a:rPr lang="en-US" dirty="0">
                <a:hlinkClick r:id="rId4"/>
              </a:rPr>
              <a:t>2011</a:t>
            </a:r>
            <a:r>
              <a:rPr lang="en-US" dirty="0"/>
              <a:t>): First review to highlight lack of consistency in results.</a:t>
            </a:r>
          </a:p>
          <a:p>
            <a:pPr marL="800100" lvl="1" indent="-342900">
              <a:buFont typeface="Arial" panose="020B0604020202020204" pitchFamily="34" charset="0"/>
              <a:buChar char="•"/>
            </a:pPr>
            <a:r>
              <a:rPr lang="en-US" dirty="0"/>
              <a:t>Griffiths &amp; Jalava (</a:t>
            </a:r>
            <a:r>
              <a:rPr lang="en-US" dirty="0">
                <a:hlinkClick r:id="rId5"/>
              </a:rPr>
              <a:t>2017</a:t>
            </a:r>
            <a:r>
              <a:rPr lang="en-US" dirty="0"/>
              <a:t>): First review to “map” the extent of heterogeneity across brain regions.</a:t>
            </a:r>
          </a:p>
        </p:txBody>
      </p:sp>
    </p:spTree>
    <p:extLst>
      <p:ext uri="{BB962C8B-B14F-4D97-AF65-F5344CB8AC3E}">
        <p14:creationId xmlns:p14="http://schemas.microsoft.com/office/powerpoint/2010/main" val="2581489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608D1-081C-68E6-ECAA-F9D1BD890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7540E3-C100-4D3E-E989-6BE91CBE16DC}"/>
              </a:ext>
            </a:extLst>
          </p:cNvPr>
          <p:cNvSpPr>
            <a:spLocks noGrp="1"/>
          </p:cNvSpPr>
          <p:nvPr>
            <p:ph type="title"/>
          </p:nvPr>
        </p:nvSpPr>
        <p:spPr/>
        <p:txBody>
          <a:bodyPr/>
          <a:lstStyle/>
          <a:p>
            <a:r>
              <a:rPr lang="en-US" dirty="0"/>
              <a:t>MRI Research in PCL Samples:</a:t>
            </a:r>
          </a:p>
        </p:txBody>
      </p:sp>
      <p:sp>
        <p:nvSpPr>
          <p:cNvPr id="3" name="Content Placeholder 2">
            <a:extLst>
              <a:ext uri="{FF2B5EF4-FFF2-40B4-BE49-F238E27FC236}">
                <a16:creationId xmlns:a16="http://schemas.microsoft.com/office/drawing/2014/main" id="{CF752D18-7029-DC78-A93D-DD391C6D9440}"/>
              </a:ext>
            </a:extLst>
          </p:cNvPr>
          <p:cNvSpPr>
            <a:spLocks noGrp="1"/>
          </p:cNvSpPr>
          <p:nvPr>
            <p:ph idx="1"/>
          </p:nvPr>
        </p:nvSpPr>
        <p:spPr/>
        <p:txBody>
          <a:bodyPr>
            <a:normAutofit/>
          </a:bodyPr>
          <a:lstStyle/>
          <a:p>
            <a:endParaRPr lang="en-US" dirty="0"/>
          </a:p>
          <a:p>
            <a:pPr algn="ctr"/>
            <a:r>
              <a:rPr lang="en-US" sz="3200" b="1" dirty="0"/>
              <a:t>Testing Two Main Hypotheses</a:t>
            </a:r>
          </a:p>
          <a:p>
            <a:pPr algn="ctr"/>
            <a:r>
              <a:rPr lang="en-US" sz="1800" i="1" dirty="0"/>
              <a:t>Using </a:t>
            </a:r>
            <a:r>
              <a:rPr lang="en-US" sz="1800" i="1" dirty="0" err="1"/>
              <a:t>sMRI</a:t>
            </a:r>
            <a:r>
              <a:rPr lang="en-US" sz="1800" i="1" dirty="0"/>
              <a:t> and fMRI research methods </a:t>
            </a:r>
          </a:p>
          <a:p>
            <a:pPr algn="ctr"/>
            <a:endParaRPr lang="en-US" dirty="0"/>
          </a:p>
          <a:p>
            <a:endParaRPr lang="en-US" dirty="0"/>
          </a:p>
        </p:txBody>
      </p:sp>
      <p:sp>
        <p:nvSpPr>
          <p:cNvPr id="4" name="Rectangle 3">
            <a:extLst>
              <a:ext uri="{FF2B5EF4-FFF2-40B4-BE49-F238E27FC236}">
                <a16:creationId xmlns:a16="http://schemas.microsoft.com/office/drawing/2014/main" id="{AD069093-2367-CB0A-7772-9DCE24030CDC}"/>
              </a:ext>
            </a:extLst>
          </p:cNvPr>
          <p:cNvSpPr/>
          <p:nvPr/>
        </p:nvSpPr>
        <p:spPr>
          <a:xfrm>
            <a:off x="89176" y="2690000"/>
            <a:ext cx="12013648" cy="1634350"/>
          </a:xfrm>
          <a:prstGeom prst="rect">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Helvetica" pitchFamily="2" charset="0"/>
              </a:rPr>
              <a:t>Amygdala:</a:t>
            </a:r>
            <a:r>
              <a:rPr lang="en-US" sz="2000" dirty="0">
                <a:solidFill>
                  <a:schemeClr val="bg1"/>
                </a:solidFill>
                <a:latin typeface="Helvetica" pitchFamily="2" charset="0"/>
              </a:rPr>
              <a:t> a small (</a:t>
            </a:r>
            <a:r>
              <a:rPr lang="en-US" sz="2000" b="1" dirty="0">
                <a:solidFill>
                  <a:schemeClr val="bg1"/>
                </a:solidFill>
                <a:latin typeface="Helvetica" pitchFamily="2" charset="0"/>
              </a:rPr>
              <a:t>~2 cm³</a:t>
            </a:r>
            <a:r>
              <a:rPr lang="en-US" sz="2000" dirty="0">
                <a:solidFill>
                  <a:schemeClr val="bg1"/>
                </a:solidFill>
                <a:latin typeface="Helvetica" pitchFamily="2" charset="0"/>
              </a:rPr>
              <a:t>) structure in the limbic system that plays a key role in emotion processing and regulation. Researchers have long hypothesized that the emotional abnormalities linked to psychopathy may stem from amygdala dysfunction. If this is true, MRI studies should reveal either structural differences in the amygdala or atypical activation patterns during emotion-related tasks.</a:t>
            </a:r>
            <a:endParaRPr lang="en-US" sz="2000" dirty="0">
              <a:latin typeface="Helvetica" pitchFamily="2" charset="0"/>
            </a:endParaRPr>
          </a:p>
        </p:txBody>
      </p:sp>
      <p:sp>
        <p:nvSpPr>
          <p:cNvPr id="5" name="Rectangle 4">
            <a:extLst>
              <a:ext uri="{FF2B5EF4-FFF2-40B4-BE49-F238E27FC236}">
                <a16:creationId xmlns:a16="http://schemas.microsoft.com/office/drawing/2014/main" id="{F039BEBD-5F18-ACF7-D2E9-E2678103BBAF}"/>
              </a:ext>
            </a:extLst>
          </p:cNvPr>
          <p:cNvSpPr/>
          <p:nvPr/>
        </p:nvSpPr>
        <p:spPr>
          <a:xfrm>
            <a:off x="89176" y="4509274"/>
            <a:ext cx="12013648" cy="2031225"/>
          </a:xfrm>
          <a:prstGeom prst="rect">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Helvetica" pitchFamily="2" charset="0"/>
              </a:rPr>
              <a:t>Prefrontal Cortex (PFC):</a:t>
            </a:r>
            <a:r>
              <a:rPr lang="en-US" sz="2000" dirty="0">
                <a:solidFill>
                  <a:schemeClr val="bg1"/>
                </a:solidFill>
                <a:latin typeface="Helvetica" pitchFamily="2" charset="0"/>
              </a:rPr>
              <a:t> a large (</a:t>
            </a:r>
            <a:r>
              <a:rPr lang="en-US" sz="2000" b="1" dirty="0">
                <a:solidFill>
                  <a:schemeClr val="bg1"/>
                </a:solidFill>
                <a:latin typeface="Helvetica" pitchFamily="2" charset="0"/>
              </a:rPr>
              <a:t>~300 cm³</a:t>
            </a:r>
            <a:r>
              <a:rPr lang="en-US" sz="2000" dirty="0">
                <a:solidFill>
                  <a:schemeClr val="bg1"/>
                </a:solidFill>
                <a:latin typeface="Helvetica" pitchFamily="2" charset="0"/>
              </a:rPr>
              <a:t>) region at the front of the brain, comprising key subregions such as the ventromedial (</a:t>
            </a:r>
            <a:r>
              <a:rPr lang="en-US" sz="2000" dirty="0" err="1">
                <a:solidFill>
                  <a:schemeClr val="bg1"/>
                </a:solidFill>
                <a:latin typeface="Helvetica" pitchFamily="2" charset="0"/>
              </a:rPr>
              <a:t>vmPFC</a:t>
            </a:r>
            <a:r>
              <a:rPr lang="en-US" sz="2000" dirty="0">
                <a:solidFill>
                  <a:schemeClr val="bg1"/>
                </a:solidFill>
                <a:latin typeface="Helvetica" pitchFamily="2" charset="0"/>
              </a:rPr>
              <a:t>), dorsomedial (</a:t>
            </a:r>
            <a:r>
              <a:rPr lang="en-US" sz="2000" dirty="0" err="1">
                <a:solidFill>
                  <a:schemeClr val="bg1"/>
                </a:solidFill>
                <a:latin typeface="Helvetica" pitchFamily="2" charset="0"/>
              </a:rPr>
              <a:t>dmPFC</a:t>
            </a:r>
            <a:r>
              <a:rPr lang="en-US" sz="2000" dirty="0">
                <a:solidFill>
                  <a:schemeClr val="bg1"/>
                </a:solidFill>
                <a:latin typeface="Helvetica" pitchFamily="2" charset="0"/>
              </a:rPr>
              <a:t>), and anterior cingulate cortex (ACC). It plays a central role in personality, executive function, and impulse control. Researchers have proposed that the aggressive and irresponsible behaviors often associated with psychopathy may stem from abnormalities within these PFC subregions. If so, such differences should be observable in MRI studies as structural or functional deviations in PFC activity.</a:t>
            </a:r>
            <a:endParaRPr lang="en-US" sz="2000" dirty="0">
              <a:latin typeface="Helvetica" pitchFamily="2" charset="0"/>
            </a:endParaRPr>
          </a:p>
        </p:txBody>
      </p:sp>
    </p:spTree>
    <p:extLst>
      <p:ext uri="{BB962C8B-B14F-4D97-AF65-F5344CB8AC3E}">
        <p14:creationId xmlns:p14="http://schemas.microsoft.com/office/powerpoint/2010/main" val="326397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C3748-0231-D6B8-FB0F-864F04443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267C34-2C47-4C63-B356-2F177BF531AB}"/>
              </a:ext>
            </a:extLst>
          </p:cNvPr>
          <p:cNvSpPr>
            <a:spLocks noGrp="1"/>
          </p:cNvSpPr>
          <p:nvPr>
            <p:ph type="title"/>
          </p:nvPr>
        </p:nvSpPr>
        <p:spPr/>
        <p:txBody>
          <a:bodyPr/>
          <a:lstStyle/>
          <a:p>
            <a:r>
              <a:rPr lang="en-US" dirty="0"/>
              <a:t>MRI Research in PCL Samples:</a:t>
            </a:r>
          </a:p>
        </p:txBody>
      </p:sp>
      <p:sp>
        <p:nvSpPr>
          <p:cNvPr id="3" name="Content Placeholder 2">
            <a:extLst>
              <a:ext uri="{FF2B5EF4-FFF2-40B4-BE49-F238E27FC236}">
                <a16:creationId xmlns:a16="http://schemas.microsoft.com/office/drawing/2014/main" id="{CBA1E283-CCCE-9B02-9D0F-C12BCC9A4F02}"/>
              </a:ext>
            </a:extLst>
          </p:cNvPr>
          <p:cNvSpPr>
            <a:spLocks noGrp="1"/>
          </p:cNvSpPr>
          <p:nvPr>
            <p:ph idx="1"/>
          </p:nvPr>
        </p:nvSpPr>
        <p:spPr/>
        <p:txBody>
          <a:bodyPr>
            <a:normAutofit/>
          </a:bodyPr>
          <a:lstStyle/>
          <a:p>
            <a:endParaRPr lang="en-US" dirty="0"/>
          </a:p>
          <a:p>
            <a:pPr algn="ctr"/>
            <a:r>
              <a:rPr lang="en-US" sz="3200" b="1" dirty="0"/>
              <a:t>Regions of Interest</a:t>
            </a:r>
          </a:p>
          <a:p>
            <a:pPr algn="ctr"/>
            <a:r>
              <a:rPr lang="en-US" sz="1800" i="1" dirty="0"/>
              <a:t> </a:t>
            </a:r>
          </a:p>
          <a:p>
            <a:pPr algn="ctr"/>
            <a:endParaRPr lang="en-US" dirty="0"/>
          </a:p>
          <a:p>
            <a:endParaRPr lang="en-US" dirty="0"/>
          </a:p>
        </p:txBody>
      </p:sp>
      <p:pic>
        <p:nvPicPr>
          <p:cNvPr id="9218" name="Picture 2" descr="Prefrontal Cortex Damage: What to Expect &amp; How to Recover">
            <a:extLst>
              <a:ext uri="{FF2B5EF4-FFF2-40B4-BE49-F238E27FC236}">
                <a16:creationId xmlns:a16="http://schemas.microsoft.com/office/drawing/2014/main" id="{A7E3F92C-C989-C73B-6281-EDD843B0B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978" y="2193686"/>
            <a:ext cx="5274054" cy="35160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5309382-53AE-81F8-E83C-8485BE8FA92F}"/>
              </a:ext>
            </a:extLst>
          </p:cNvPr>
          <p:cNvGrpSpPr/>
          <p:nvPr/>
        </p:nvGrpSpPr>
        <p:grpSpPr>
          <a:xfrm>
            <a:off x="257558" y="2193686"/>
            <a:ext cx="5257415" cy="3504943"/>
            <a:chOff x="6353559" y="2718750"/>
            <a:chExt cx="5257415" cy="3504943"/>
          </a:xfrm>
        </p:grpSpPr>
        <p:pic>
          <p:nvPicPr>
            <p:cNvPr id="9220" name="Picture 4" descr="Damage to the Amygdala: Functions, Symptoms, &amp; Treatments">
              <a:extLst>
                <a:ext uri="{FF2B5EF4-FFF2-40B4-BE49-F238E27FC236}">
                  <a16:creationId xmlns:a16="http://schemas.microsoft.com/office/drawing/2014/main" id="{C9D6E3ED-388F-6638-0ECB-34AD91D43C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559" y="2718750"/>
              <a:ext cx="5257415" cy="35049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26" name="Picture 10" descr="Know Your Brain: Amygdala">
              <a:extLst>
                <a:ext uri="{FF2B5EF4-FFF2-40B4-BE49-F238E27FC236}">
                  <a16:creationId xmlns:a16="http://schemas.microsoft.com/office/drawing/2014/main" id="{2E5F76C7-CEC8-19E4-24D0-50190B05A4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5739" y="2906897"/>
              <a:ext cx="2055656" cy="160848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9EA23407-31CD-C98D-9E7C-318CEAF69C62}"/>
              </a:ext>
            </a:extLst>
          </p:cNvPr>
          <p:cNvSpPr/>
          <p:nvPr/>
        </p:nvSpPr>
        <p:spPr>
          <a:xfrm>
            <a:off x="257558" y="5764586"/>
            <a:ext cx="5257415" cy="657225"/>
          </a:xfrm>
          <a:prstGeom prst="rect">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Helvetica" pitchFamily="2" charset="0"/>
              </a:rPr>
              <a:t>The Amygdala Hypothesis</a:t>
            </a:r>
          </a:p>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Deming et al. (</a:t>
            </a:r>
            <a:r>
              <a:rPr lang="en-US" sz="1600" i="1" dirty="0">
                <a:latin typeface="Helvetica Neue" panose="02000503000000020004" pitchFamily="2" charset="0"/>
                <a:ea typeface="Helvetica Neue" panose="02000503000000020004" pitchFamily="2" charset="0"/>
                <a:cs typeface="Helvetica Neue" panose="02000503000000020004" pitchFamily="2" charset="0"/>
                <a:hlinkClick r:id="rId6"/>
              </a:rPr>
              <a:t>2022</a:t>
            </a:r>
            <a:r>
              <a:rPr lang="en-US" sz="1600" i="1" dirty="0">
                <a:latin typeface="Helvetica Neue" panose="02000503000000020004" pitchFamily="2" charset="0"/>
                <a:ea typeface="Helvetica Neue" panose="02000503000000020004" pitchFamily="2" charset="0"/>
                <a:cs typeface="Helvetica Neue" panose="02000503000000020004" pitchFamily="2" charset="0"/>
              </a:rPr>
              <a:t>)</a:t>
            </a:r>
            <a:endParaRPr lang="en-US" i="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9">
            <a:extLst>
              <a:ext uri="{FF2B5EF4-FFF2-40B4-BE49-F238E27FC236}">
                <a16:creationId xmlns:a16="http://schemas.microsoft.com/office/drawing/2014/main" id="{523E1108-7A14-80B0-D870-B96885994164}"/>
              </a:ext>
            </a:extLst>
          </p:cNvPr>
          <p:cNvSpPr/>
          <p:nvPr/>
        </p:nvSpPr>
        <p:spPr>
          <a:xfrm>
            <a:off x="6657978" y="5753493"/>
            <a:ext cx="5257415" cy="657225"/>
          </a:xfrm>
          <a:prstGeom prst="rect">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Helvetica" pitchFamily="2" charset="0"/>
              </a:rPr>
              <a:t>The PFC Hypothesis</a:t>
            </a:r>
          </a:p>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Deming et al. (</a:t>
            </a:r>
            <a:r>
              <a:rPr lang="en-US" sz="1600" i="1" dirty="0">
                <a:latin typeface="Helvetica Neue" panose="02000503000000020004" pitchFamily="2" charset="0"/>
                <a:ea typeface="Helvetica Neue" panose="02000503000000020004" pitchFamily="2" charset="0"/>
                <a:cs typeface="Helvetica Neue" panose="02000503000000020004" pitchFamily="2" charset="0"/>
                <a:hlinkClick r:id="rId7"/>
              </a:rPr>
              <a:t>2024</a:t>
            </a:r>
            <a:r>
              <a:rPr lang="en-US" sz="1600" i="1" dirty="0">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975813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C3F65-34C6-073A-878A-50FA0594DC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8DCECE-2F28-4BA9-4BFE-EDEE84D3C9AF}"/>
              </a:ext>
            </a:extLst>
          </p:cNvPr>
          <p:cNvSpPr>
            <a:spLocks noGrp="1"/>
          </p:cNvSpPr>
          <p:nvPr>
            <p:ph type="title"/>
          </p:nvPr>
        </p:nvSpPr>
        <p:spPr/>
        <p:txBody>
          <a:bodyPr/>
          <a:lstStyle/>
          <a:p>
            <a:r>
              <a:rPr lang="en-US" dirty="0"/>
              <a:t>MRI Research in PCL Samples:</a:t>
            </a:r>
          </a:p>
        </p:txBody>
      </p:sp>
      <p:sp>
        <p:nvSpPr>
          <p:cNvPr id="3" name="Content Placeholder 2">
            <a:extLst>
              <a:ext uri="{FF2B5EF4-FFF2-40B4-BE49-F238E27FC236}">
                <a16:creationId xmlns:a16="http://schemas.microsoft.com/office/drawing/2014/main" id="{AB53A755-047F-7991-7C9E-F7B8099C51FF}"/>
              </a:ext>
            </a:extLst>
          </p:cNvPr>
          <p:cNvSpPr>
            <a:spLocks noGrp="1"/>
          </p:cNvSpPr>
          <p:nvPr>
            <p:ph idx="1"/>
          </p:nvPr>
        </p:nvSpPr>
        <p:spPr/>
        <p:txBody>
          <a:bodyPr>
            <a:normAutofit/>
          </a:bodyPr>
          <a:lstStyle/>
          <a:p>
            <a:endParaRPr lang="en-US" dirty="0"/>
          </a:p>
          <a:p>
            <a:pPr algn="ctr"/>
            <a:r>
              <a:rPr lang="en-US" sz="3200" b="1" dirty="0"/>
              <a:t>Two Systematic Reviews</a:t>
            </a:r>
          </a:p>
          <a:p>
            <a:pPr algn="ctr"/>
            <a:r>
              <a:rPr lang="en-US" sz="1800" i="1" dirty="0"/>
              <a:t> </a:t>
            </a:r>
          </a:p>
          <a:p>
            <a:pPr algn="ctr"/>
            <a:endParaRPr lang="en-US" dirty="0"/>
          </a:p>
          <a:p>
            <a:endParaRPr lang="en-US" dirty="0"/>
          </a:p>
        </p:txBody>
      </p:sp>
      <p:pic>
        <p:nvPicPr>
          <p:cNvPr id="4" name="Picture 3">
            <a:extLst>
              <a:ext uri="{FF2B5EF4-FFF2-40B4-BE49-F238E27FC236}">
                <a16:creationId xmlns:a16="http://schemas.microsoft.com/office/drawing/2014/main" id="{4582551B-D5B7-E68B-D7A3-45BAA7BAC726}"/>
              </a:ext>
            </a:extLst>
          </p:cNvPr>
          <p:cNvPicPr>
            <a:picLocks noChangeAspect="1"/>
          </p:cNvPicPr>
          <p:nvPr/>
        </p:nvPicPr>
        <p:blipFill>
          <a:blip r:embed="rId3"/>
          <a:stretch>
            <a:fillRect/>
          </a:stretch>
        </p:blipFill>
        <p:spPr>
          <a:xfrm>
            <a:off x="6316854" y="2997199"/>
            <a:ext cx="3701773" cy="4843153"/>
          </a:xfrm>
          <a:prstGeom prst="rect">
            <a:avLst/>
          </a:prstGeom>
          <a:ln>
            <a:solidFill>
              <a:schemeClr val="tx1"/>
            </a:solidFill>
          </a:ln>
        </p:spPr>
      </p:pic>
      <p:pic>
        <p:nvPicPr>
          <p:cNvPr id="5" name="Picture 4">
            <a:extLst>
              <a:ext uri="{FF2B5EF4-FFF2-40B4-BE49-F238E27FC236}">
                <a16:creationId xmlns:a16="http://schemas.microsoft.com/office/drawing/2014/main" id="{C952A08F-46CC-D8F0-C30E-31C3F55AA3FD}"/>
              </a:ext>
            </a:extLst>
          </p:cNvPr>
          <p:cNvPicPr>
            <a:picLocks noChangeAspect="1"/>
          </p:cNvPicPr>
          <p:nvPr/>
        </p:nvPicPr>
        <p:blipFill>
          <a:blip r:embed="rId4"/>
          <a:stretch>
            <a:fillRect/>
          </a:stretch>
        </p:blipFill>
        <p:spPr>
          <a:xfrm>
            <a:off x="2372726" y="2997199"/>
            <a:ext cx="3701773" cy="4861261"/>
          </a:xfrm>
          <a:prstGeom prst="rect">
            <a:avLst/>
          </a:prstGeom>
          <a:ln>
            <a:solidFill>
              <a:schemeClr val="tx1"/>
            </a:solidFill>
          </a:ln>
        </p:spPr>
      </p:pic>
      <p:sp>
        <p:nvSpPr>
          <p:cNvPr id="6" name="Rectangle 5">
            <a:extLst>
              <a:ext uri="{FF2B5EF4-FFF2-40B4-BE49-F238E27FC236}">
                <a16:creationId xmlns:a16="http://schemas.microsoft.com/office/drawing/2014/main" id="{D5B7C8E5-3830-6350-F7CA-8C403BFCE9B2}"/>
              </a:ext>
            </a:extLst>
          </p:cNvPr>
          <p:cNvSpPr/>
          <p:nvPr/>
        </p:nvSpPr>
        <p:spPr>
          <a:xfrm>
            <a:off x="2372727" y="2266950"/>
            <a:ext cx="3701774" cy="657225"/>
          </a:xfrm>
          <a:prstGeom prst="rect">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Helvetica" pitchFamily="2" charset="0"/>
              </a:rPr>
              <a:t>The Amygdala Hypothesis</a:t>
            </a:r>
          </a:p>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Deming et al. (</a:t>
            </a:r>
            <a:r>
              <a:rPr lang="en-US" sz="1600" i="1" dirty="0">
                <a:latin typeface="Helvetica Neue" panose="02000503000000020004" pitchFamily="2" charset="0"/>
                <a:ea typeface="Helvetica Neue" panose="02000503000000020004" pitchFamily="2" charset="0"/>
                <a:cs typeface="Helvetica Neue" panose="02000503000000020004" pitchFamily="2" charset="0"/>
                <a:hlinkClick r:id="rId5"/>
              </a:rPr>
              <a:t>2022</a:t>
            </a:r>
            <a:r>
              <a:rPr lang="en-US" sz="1600" i="1" dirty="0">
                <a:latin typeface="Helvetica Neue" panose="02000503000000020004" pitchFamily="2" charset="0"/>
                <a:ea typeface="Helvetica Neue" panose="02000503000000020004" pitchFamily="2" charset="0"/>
                <a:cs typeface="Helvetica Neue" panose="02000503000000020004" pitchFamily="2" charset="0"/>
              </a:rPr>
              <a:t>)</a:t>
            </a:r>
            <a:endParaRPr lang="en-US" i="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Rectangle 7">
            <a:extLst>
              <a:ext uri="{FF2B5EF4-FFF2-40B4-BE49-F238E27FC236}">
                <a16:creationId xmlns:a16="http://schemas.microsoft.com/office/drawing/2014/main" id="{90DA4646-25E0-9290-7AA6-8CCAA97555A7}"/>
              </a:ext>
            </a:extLst>
          </p:cNvPr>
          <p:cNvSpPr/>
          <p:nvPr/>
        </p:nvSpPr>
        <p:spPr>
          <a:xfrm>
            <a:off x="6316853" y="2266950"/>
            <a:ext cx="3701774" cy="657225"/>
          </a:xfrm>
          <a:prstGeom prst="rect">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Helvetica" pitchFamily="2" charset="0"/>
              </a:rPr>
              <a:t>The PFC Hypothesis</a:t>
            </a:r>
          </a:p>
          <a:p>
            <a:pPr algn="ctr"/>
            <a:r>
              <a:rPr lang="en-US" sz="1600" i="1" dirty="0">
                <a:latin typeface="Helvetica Neue" panose="02000503000000020004" pitchFamily="2" charset="0"/>
                <a:ea typeface="Helvetica Neue" panose="02000503000000020004" pitchFamily="2" charset="0"/>
                <a:cs typeface="Helvetica Neue" panose="02000503000000020004" pitchFamily="2" charset="0"/>
              </a:rPr>
              <a:t>Deming et al. (</a:t>
            </a:r>
            <a:r>
              <a:rPr lang="en-US" sz="1600" i="1" dirty="0">
                <a:latin typeface="Helvetica Neue" panose="02000503000000020004" pitchFamily="2" charset="0"/>
                <a:ea typeface="Helvetica Neue" panose="02000503000000020004" pitchFamily="2" charset="0"/>
                <a:cs typeface="Helvetica Neue" panose="02000503000000020004" pitchFamily="2" charset="0"/>
                <a:hlinkClick r:id="rId6"/>
              </a:rPr>
              <a:t>2024</a:t>
            </a:r>
            <a:r>
              <a:rPr lang="en-US" sz="1600" i="1" dirty="0">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1529265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ED577-72BA-36D9-AC24-DC7FE083E2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2B75D-850F-286F-C258-1BA759C34805}"/>
              </a:ext>
            </a:extLst>
          </p:cNvPr>
          <p:cNvSpPr>
            <a:spLocks noGrp="1"/>
          </p:cNvSpPr>
          <p:nvPr>
            <p:ph type="title"/>
          </p:nvPr>
        </p:nvSpPr>
        <p:spPr/>
        <p:txBody>
          <a:bodyPr/>
          <a:lstStyle/>
          <a:p>
            <a:r>
              <a:rPr lang="en-US" dirty="0"/>
              <a:t>MRI Research in PCL Samples:</a:t>
            </a:r>
          </a:p>
        </p:txBody>
      </p:sp>
      <p:sp>
        <p:nvSpPr>
          <p:cNvPr id="3" name="Content Placeholder 2">
            <a:extLst>
              <a:ext uri="{FF2B5EF4-FFF2-40B4-BE49-F238E27FC236}">
                <a16:creationId xmlns:a16="http://schemas.microsoft.com/office/drawing/2014/main" id="{8915107C-23FE-BEC9-366B-C66C10DA95FE}"/>
              </a:ext>
            </a:extLst>
          </p:cNvPr>
          <p:cNvSpPr>
            <a:spLocks noGrp="1"/>
          </p:cNvSpPr>
          <p:nvPr>
            <p:ph idx="1"/>
          </p:nvPr>
        </p:nvSpPr>
        <p:spPr/>
        <p:txBody>
          <a:bodyPr>
            <a:normAutofit/>
          </a:bodyPr>
          <a:lstStyle/>
          <a:p>
            <a:endParaRPr lang="en-US" dirty="0"/>
          </a:p>
          <a:p>
            <a:pPr algn="ctr"/>
            <a:r>
              <a:rPr lang="en-US" b="1" dirty="0"/>
              <a:t>Deming et al. (</a:t>
            </a:r>
            <a:r>
              <a:rPr lang="en-US" b="1" dirty="0">
                <a:hlinkClick r:id="rId3"/>
              </a:rPr>
              <a:t>2022</a:t>
            </a:r>
            <a:r>
              <a:rPr lang="en-US" b="1" dirty="0"/>
              <a:t>)</a:t>
            </a:r>
          </a:p>
          <a:p>
            <a:pPr algn="ctr"/>
            <a:r>
              <a:rPr lang="en-US" sz="1600" i="1" dirty="0"/>
              <a:t>Systematic review (N = 60) of all MRI studies between 2000-2022 in adult PCL samples testing the </a:t>
            </a:r>
            <a:r>
              <a:rPr lang="en-US" sz="1600" i="1" dirty="0">
                <a:solidFill>
                  <a:srgbClr val="FF0000"/>
                </a:solidFill>
              </a:rPr>
              <a:t>amygdala hypothesis</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20 </a:t>
            </a:r>
            <a:r>
              <a:rPr lang="en-US" dirty="0" err="1"/>
              <a:t>sMRI</a:t>
            </a:r>
            <a:r>
              <a:rPr lang="en-US" dirty="0"/>
              <a:t> studies (n = 1,177): 38 nulls (70%), 16 significant effects (30%)</a:t>
            </a:r>
          </a:p>
          <a:p>
            <a:pPr marL="342900" indent="-342900">
              <a:buFont typeface="Arial" panose="020B0604020202020204" pitchFamily="34" charset="0"/>
              <a:buChar char="•"/>
            </a:pPr>
            <a:r>
              <a:rPr lang="en-US" dirty="0"/>
              <a:t>40 fMRI studies (n = 2,652): 152 nulls (77%), 45 significant effects (23%)</a:t>
            </a:r>
          </a:p>
          <a:p>
            <a:pPr marL="342900" indent="-342900">
              <a:buFont typeface="Arial" panose="020B0604020202020204" pitchFamily="34" charset="0"/>
              <a:buChar char="•"/>
            </a:pPr>
            <a:r>
              <a:rPr lang="en-US" dirty="0"/>
              <a:t>Most common finding:</a:t>
            </a:r>
          </a:p>
          <a:p>
            <a:pPr marL="800100" lvl="1" indent="-342900">
              <a:buFont typeface="Arial" panose="020B0604020202020204" pitchFamily="34" charset="0"/>
              <a:buChar char="•"/>
            </a:pPr>
            <a:r>
              <a:rPr lang="en-US" dirty="0"/>
              <a:t>Null findings were the single most replicated result</a:t>
            </a:r>
          </a:p>
          <a:p>
            <a:pPr marL="800100" lvl="1" indent="-342900">
              <a:buFont typeface="Arial" panose="020B0604020202020204" pitchFamily="34" charset="0"/>
              <a:buChar char="•"/>
            </a:pPr>
            <a:r>
              <a:rPr lang="en-US" dirty="0"/>
              <a:t>For example, 35 studies (58%) reported 100% null effects</a:t>
            </a:r>
          </a:p>
          <a:p>
            <a:pPr marL="342900" indent="-342900">
              <a:buFont typeface="Arial" panose="020B0604020202020204" pitchFamily="34" charset="0"/>
              <a:buChar char="•"/>
            </a:pPr>
            <a:r>
              <a:rPr lang="en-US" dirty="0"/>
              <a:t>Evidence does not support a clear or consistent link between PCL psychopathy and amygdala abnormalities (structural or functional).</a:t>
            </a:r>
          </a:p>
        </p:txBody>
      </p:sp>
      <p:pic>
        <p:nvPicPr>
          <p:cNvPr id="4" name="Picture 4" descr="Damage to the Amygdala: Functions, Symptoms, &amp; Treatments">
            <a:extLst>
              <a:ext uri="{FF2B5EF4-FFF2-40B4-BE49-F238E27FC236}">
                <a16:creationId xmlns:a16="http://schemas.microsoft.com/office/drawing/2014/main" id="{0FF48DC1-E254-107B-5C7A-60D644930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1650" y="1071767"/>
            <a:ext cx="1476375" cy="984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969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92E1A-D1C3-DA0E-9708-D53F9E9C4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7D610A-E037-C257-0DF9-91B5F1E16524}"/>
              </a:ext>
            </a:extLst>
          </p:cNvPr>
          <p:cNvSpPr>
            <a:spLocks noGrp="1"/>
          </p:cNvSpPr>
          <p:nvPr>
            <p:ph type="title"/>
          </p:nvPr>
        </p:nvSpPr>
        <p:spPr/>
        <p:txBody>
          <a:bodyPr/>
          <a:lstStyle/>
          <a:p>
            <a:r>
              <a:rPr lang="en-US" dirty="0"/>
              <a:t>MRI Research in PCL Samples:</a:t>
            </a:r>
          </a:p>
        </p:txBody>
      </p:sp>
      <p:sp>
        <p:nvSpPr>
          <p:cNvPr id="3" name="Content Placeholder 2">
            <a:extLst>
              <a:ext uri="{FF2B5EF4-FFF2-40B4-BE49-F238E27FC236}">
                <a16:creationId xmlns:a16="http://schemas.microsoft.com/office/drawing/2014/main" id="{B68C0B19-6B67-0080-8237-85610D61E03C}"/>
              </a:ext>
            </a:extLst>
          </p:cNvPr>
          <p:cNvSpPr>
            <a:spLocks noGrp="1"/>
          </p:cNvSpPr>
          <p:nvPr>
            <p:ph idx="1"/>
          </p:nvPr>
        </p:nvSpPr>
        <p:spPr/>
        <p:txBody>
          <a:bodyPr>
            <a:normAutofit lnSpcReduction="10000"/>
          </a:bodyPr>
          <a:lstStyle/>
          <a:p>
            <a:endParaRPr lang="en-US" dirty="0"/>
          </a:p>
          <a:p>
            <a:pPr algn="ctr"/>
            <a:r>
              <a:rPr lang="en-US" b="1" dirty="0"/>
              <a:t>Mislabeling of Research Results</a:t>
            </a:r>
          </a:p>
          <a:p>
            <a:pPr algn="ctr"/>
            <a:r>
              <a:rPr lang="en-US" sz="1600" i="1" dirty="0"/>
              <a:t>From the analysis of the “amygdala hypothesis” in Deming et al. (</a:t>
            </a:r>
            <a:r>
              <a:rPr lang="en-US" sz="1600" i="1" dirty="0">
                <a:hlinkClick r:id="rId3"/>
              </a:rPr>
              <a:t>2022</a:t>
            </a:r>
            <a:r>
              <a:rPr lang="en-US" sz="1600" i="1" dirty="0"/>
              <a:t>)</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Deming et al. checked whether reported MRI “amygdala” signals (x, y, z coordinates) </a:t>
            </a:r>
            <a:r>
              <a:rPr lang="en-US" dirty="0">
                <a:solidFill>
                  <a:srgbClr val="FF0000"/>
                </a:solidFill>
              </a:rPr>
              <a:t>actually originated from</a:t>
            </a:r>
            <a:r>
              <a:rPr lang="en-US" dirty="0"/>
              <a:t> the amygdala region.</a:t>
            </a:r>
          </a:p>
          <a:p>
            <a:pPr marL="342900" indent="-342900">
              <a:buFont typeface="Arial" panose="020B0604020202020204" pitchFamily="34" charset="0"/>
              <a:buChar char="•"/>
            </a:pPr>
            <a:r>
              <a:rPr lang="en-US" dirty="0"/>
              <a:t>Findings:</a:t>
            </a:r>
          </a:p>
          <a:p>
            <a:pPr marL="800100" lvl="1" indent="-342900">
              <a:buFont typeface="Arial" panose="020B0604020202020204" pitchFamily="34" charset="0"/>
              <a:buChar char="•"/>
            </a:pPr>
            <a:r>
              <a:rPr lang="en-US" dirty="0"/>
              <a:t>33% of “amygdala” negative effects were </a:t>
            </a:r>
            <a:r>
              <a:rPr lang="en-US" dirty="0">
                <a:solidFill>
                  <a:srgbClr val="FF0000"/>
                </a:solidFill>
              </a:rPr>
              <a:t>completely mislabeled</a:t>
            </a:r>
            <a:r>
              <a:rPr lang="en-US" dirty="0"/>
              <a:t> (0% overlap).</a:t>
            </a:r>
          </a:p>
          <a:p>
            <a:pPr marL="800100" lvl="1" indent="-342900">
              <a:buFont typeface="Arial" panose="020B0604020202020204" pitchFamily="34" charset="0"/>
              <a:buChar char="•"/>
            </a:pPr>
            <a:r>
              <a:rPr lang="en-US" dirty="0"/>
              <a:t>40% were partially mislabeled (0–50% cluster overlap).</a:t>
            </a:r>
          </a:p>
          <a:p>
            <a:pPr marL="800100" lvl="1" indent="-342900">
              <a:buFont typeface="Arial" panose="020B0604020202020204" pitchFamily="34" charset="0"/>
              <a:buChar char="•"/>
            </a:pPr>
            <a:r>
              <a:rPr lang="en-US" dirty="0"/>
              <a:t>Only </a:t>
            </a:r>
            <a:r>
              <a:rPr lang="en-US" dirty="0">
                <a:solidFill>
                  <a:srgbClr val="FF0000"/>
                </a:solidFill>
              </a:rPr>
              <a:t>27% of negative effects truly originated</a:t>
            </a:r>
            <a:r>
              <a:rPr lang="en-US" dirty="0"/>
              <a:t> from the amygdala.</a:t>
            </a:r>
          </a:p>
          <a:p>
            <a:pPr marL="800100" lvl="1" indent="-342900">
              <a:buFont typeface="Arial" panose="020B0604020202020204" pitchFamily="34" charset="0"/>
              <a:buChar char="•"/>
            </a:pPr>
            <a:r>
              <a:rPr lang="en-US" dirty="0"/>
              <a:t>Positive effects were somewhat better: 50% full overlap, 50% partial.</a:t>
            </a:r>
          </a:p>
          <a:p>
            <a:pPr marL="342900" indent="-342900">
              <a:buFont typeface="Arial" panose="020B0604020202020204" pitchFamily="34" charset="0"/>
              <a:buChar char="•"/>
            </a:pPr>
            <a:r>
              <a:rPr lang="en-US" b="1" dirty="0"/>
              <a:t>Conclusion: </a:t>
            </a:r>
            <a:r>
              <a:rPr lang="en-US" dirty="0"/>
              <a:t>Most fMRI studies labeled as “amygdala findings,” the results/signal </a:t>
            </a:r>
            <a:r>
              <a:rPr lang="en-US" dirty="0">
                <a:solidFill>
                  <a:srgbClr val="FF0000"/>
                </a:solidFill>
              </a:rPr>
              <a:t>did not clearly originate</a:t>
            </a:r>
            <a:r>
              <a:rPr lang="en-US" dirty="0"/>
              <a:t> from the amygdala region.</a:t>
            </a:r>
          </a:p>
        </p:txBody>
      </p:sp>
    </p:spTree>
    <p:extLst>
      <p:ext uri="{BB962C8B-B14F-4D97-AF65-F5344CB8AC3E}">
        <p14:creationId xmlns:p14="http://schemas.microsoft.com/office/powerpoint/2010/main" val="2632899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5DF8C38-D63C-D7E4-9001-85374E32B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C2430-9593-5B62-39F2-8A43AB4C8801}"/>
              </a:ext>
            </a:extLst>
          </p:cNvPr>
          <p:cNvSpPr>
            <a:spLocks noGrp="1"/>
          </p:cNvSpPr>
          <p:nvPr>
            <p:ph type="title"/>
          </p:nvPr>
        </p:nvSpPr>
        <p:spPr/>
        <p:txBody>
          <a:bodyPr/>
          <a:lstStyle/>
          <a:p>
            <a:r>
              <a:rPr lang="en-US"/>
              <a:t>Assignment #1</a:t>
            </a:r>
          </a:p>
        </p:txBody>
      </p:sp>
      <p:sp>
        <p:nvSpPr>
          <p:cNvPr id="3" name="Content Placeholder 2">
            <a:extLst>
              <a:ext uri="{FF2B5EF4-FFF2-40B4-BE49-F238E27FC236}">
                <a16:creationId xmlns:a16="http://schemas.microsoft.com/office/drawing/2014/main" id="{5D7CDB7C-D2BD-8F35-DC79-CAC52AA9E9FD}"/>
              </a:ext>
            </a:extLst>
          </p:cNvPr>
          <p:cNvSpPr>
            <a:spLocks noGrp="1"/>
          </p:cNvSpPr>
          <p:nvPr>
            <p:ph idx="1"/>
          </p:nvPr>
        </p:nvSpPr>
        <p:spPr/>
        <p:txBody>
          <a:bodyPr>
            <a:normAutofit/>
          </a:bodyPr>
          <a:lstStyle/>
          <a:p>
            <a:endParaRPr lang="en-US"/>
          </a:p>
          <a:p>
            <a:pPr algn="ctr"/>
            <a:r>
              <a:rPr lang="en-US" sz="3200" b="1"/>
              <a:t>Objectives</a:t>
            </a:r>
            <a:endParaRPr lang="en-US" b="1"/>
          </a:p>
          <a:p>
            <a:endParaRPr lang="en-US"/>
          </a:p>
          <a:p>
            <a:pPr marL="457200" indent="-457200">
              <a:buFont typeface="Arial" panose="020B0604020202020204" pitchFamily="34" charset="0"/>
              <a:buChar char="•"/>
            </a:pPr>
            <a:r>
              <a:rPr lang="en-US"/>
              <a:t>Your task is to </a:t>
            </a:r>
            <a:r>
              <a:rPr lang="en-US">
                <a:solidFill>
                  <a:srgbClr val="FF0000"/>
                </a:solidFill>
              </a:rPr>
              <a:t>critically examine </a:t>
            </a:r>
            <a:r>
              <a:rPr lang="en-US"/>
              <a:t>Rice et al. (</a:t>
            </a:r>
            <a:r>
              <a:rPr lang="en-US">
                <a:hlinkClick r:id="rId2"/>
              </a:rPr>
              <a:t>1992</a:t>
            </a:r>
            <a:r>
              <a:rPr lang="en-US"/>
              <a:t>). </a:t>
            </a:r>
          </a:p>
          <a:p>
            <a:pPr marL="457200" indent="-457200">
              <a:buFont typeface="Arial" panose="020B0604020202020204" pitchFamily="34" charset="0"/>
              <a:buChar char="•"/>
            </a:pPr>
            <a:r>
              <a:rPr lang="en-US"/>
              <a:t>The focus of this assignment is </a:t>
            </a:r>
            <a:r>
              <a:rPr lang="en-US" i="1" u="sng"/>
              <a:t>not</a:t>
            </a:r>
            <a:r>
              <a:rPr lang="en-US"/>
              <a:t> on retelling what the authors wrote, and trivially framing their study as problematic.</a:t>
            </a:r>
          </a:p>
          <a:p>
            <a:pPr marL="457200" indent="-457200">
              <a:buFont typeface="Arial" panose="020B0604020202020204" pitchFamily="34" charset="0"/>
              <a:buChar char="•"/>
            </a:pPr>
            <a:r>
              <a:rPr lang="en-US"/>
              <a:t>Instead, you must </a:t>
            </a:r>
            <a:r>
              <a:rPr lang="en-US">
                <a:solidFill>
                  <a:srgbClr val="FF0000"/>
                </a:solidFill>
              </a:rPr>
              <a:t>interrogate</a:t>
            </a:r>
            <a:r>
              <a:rPr lang="en-US"/>
              <a:t> how the research was conducted and what can—and cannot—be inferred from it. </a:t>
            </a:r>
          </a:p>
          <a:p>
            <a:pPr marL="457200" indent="-457200">
              <a:buFont typeface="Arial" panose="020B0604020202020204" pitchFamily="34" charset="0"/>
              <a:buChar char="•"/>
            </a:pPr>
            <a:r>
              <a:rPr lang="en-US"/>
              <a:t>In short, it is time to put your critical thinking skills to the test: </a:t>
            </a:r>
          </a:p>
          <a:p>
            <a:pPr marL="914400" lvl="1" indent="-457200">
              <a:buFont typeface="Wingdings" pitchFamily="2" charset="2"/>
              <a:buChar char="§"/>
            </a:pPr>
            <a:r>
              <a:rPr lang="en-US"/>
              <a:t>How </a:t>
            </a:r>
            <a:r>
              <a:rPr lang="en-US" i="1">
                <a:solidFill>
                  <a:srgbClr val="FF0000"/>
                </a:solidFill>
              </a:rPr>
              <a:t>convincing</a:t>
            </a:r>
            <a:r>
              <a:rPr lang="en-US"/>
              <a:t> is Rice et al.’s 1992-study, and what </a:t>
            </a:r>
            <a:r>
              <a:rPr lang="en-US" i="1">
                <a:solidFill>
                  <a:srgbClr val="FF0000"/>
                </a:solidFill>
              </a:rPr>
              <a:t>weaknesses</a:t>
            </a:r>
            <a:r>
              <a:rPr lang="en-US"/>
              <a:t> </a:t>
            </a:r>
            <a:r>
              <a:rPr lang="en-US" i="1">
                <a:solidFill>
                  <a:srgbClr val="FF0000"/>
                </a:solidFill>
              </a:rPr>
              <a:t>limit the strength</a:t>
            </a:r>
            <a:r>
              <a:rPr lang="en-US"/>
              <a:t> of the authors’ conclusions?</a:t>
            </a:r>
          </a:p>
          <a:p>
            <a:pPr algn="ctr"/>
            <a:r>
              <a:rPr lang="en-US" sz="1400" i="1"/>
              <a:t> </a:t>
            </a: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3630157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07A8B-33F9-B2A9-1E97-E82D711A4E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07DDE1-1EF9-5DDC-DA76-1A709AAC1825}"/>
              </a:ext>
            </a:extLst>
          </p:cNvPr>
          <p:cNvSpPr>
            <a:spLocks noGrp="1"/>
          </p:cNvSpPr>
          <p:nvPr>
            <p:ph type="title"/>
          </p:nvPr>
        </p:nvSpPr>
        <p:spPr/>
        <p:txBody>
          <a:bodyPr/>
          <a:lstStyle/>
          <a:p>
            <a:r>
              <a:rPr lang="en-US" dirty="0"/>
              <a:t>MRI Research in PCL Samples:</a:t>
            </a:r>
          </a:p>
        </p:txBody>
      </p:sp>
      <p:sp>
        <p:nvSpPr>
          <p:cNvPr id="3" name="Content Placeholder 2">
            <a:extLst>
              <a:ext uri="{FF2B5EF4-FFF2-40B4-BE49-F238E27FC236}">
                <a16:creationId xmlns:a16="http://schemas.microsoft.com/office/drawing/2014/main" id="{60B2AB7E-1BAB-49E4-09CF-8D4F680756A6}"/>
              </a:ext>
            </a:extLst>
          </p:cNvPr>
          <p:cNvSpPr>
            <a:spLocks noGrp="1"/>
          </p:cNvSpPr>
          <p:nvPr>
            <p:ph idx="1"/>
          </p:nvPr>
        </p:nvSpPr>
        <p:spPr/>
        <p:txBody>
          <a:bodyPr>
            <a:normAutofit/>
          </a:bodyPr>
          <a:lstStyle/>
          <a:p>
            <a:endParaRPr lang="en-US" dirty="0"/>
          </a:p>
          <a:p>
            <a:pPr algn="ctr"/>
            <a:r>
              <a:rPr lang="en-US" b="1" dirty="0"/>
              <a:t>Mislabeling of Research Results</a:t>
            </a:r>
          </a:p>
          <a:p>
            <a:pPr algn="ctr"/>
            <a:r>
              <a:rPr lang="en-US" sz="1600" i="1" dirty="0"/>
              <a:t>From the analysis of the “amygdala hypothesis” in Deming et al. (</a:t>
            </a:r>
            <a:r>
              <a:rPr lang="en-US" sz="1600" i="1" dirty="0">
                <a:hlinkClick r:id="rId3"/>
              </a:rPr>
              <a:t>2022</a:t>
            </a:r>
            <a:r>
              <a:rPr lang="en-US" sz="1600" i="1" dirty="0"/>
              <a:t>)</a:t>
            </a:r>
            <a:endParaRPr lang="en-US" sz="1600" dirty="0"/>
          </a:p>
          <a:p>
            <a:pPr marL="342900" indent="-3429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3BCDE6D8-ADE3-1254-2D5D-B96D831DC1B1}"/>
              </a:ext>
            </a:extLst>
          </p:cNvPr>
          <p:cNvPicPr>
            <a:picLocks noChangeAspect="1"/>
          </p:cNvPicPr>
          <p:nvPr/>
        </p:nvPicPr>
        <p:blipFill>
          <a:blip r:embed="rId4"/>
          <a:stretch>
            <a:fillRect/>
          </a:stretch>
        </p:blipFill>
        <p:spPr>
          <a:xfrm>
            <a:off x="248652" y="2345371"/>
            <a:ext cx="1985668" cy="2607629"/>
          </a:xfrm>
          <a:prstGeom prst="rect">
            <a:avLst/>
          </a:prstGeom>
          <a:ln>
            <a:solidFill>
              <a:schemeClr val="tx1"/>
            </a:solidFill>
          </a:ln>
        </p:spPr>
      </p:pic>
      <p:pic>
        <p:nvPicPr>
          <p:cNvPr id="4" name="Picture 3">
            <a:extLst>
              <a:ext uri="{FF2B5EF4-FFF2-40B4-BE49-F238E27FC236}">
                <a16:creationId xmlns:a16="http://schemas.microsoft.com/office/drawing/2014/main" id="{DD44AAF1-2FD1-5961-95EF-7F7107107378}"/>
              </a:ext>
            </a:extLst>
          </p:cNvPr>
          <p:cNvPicPr>
            <a:picLocks noChangeAspect="1"/>
          </p:cNvPicPr>
          <p:nvPr/>
        </p:nvPicPr>
        <p:blipFill>
          <a:blip r:embed="rId5"/>
          <a:stretch>
            <a:fillRect/>
          </a:stretch>
        </p:blipFill>
        <p:spPr>
          <a:xfrm>
            <a:off x="1453395" y="2505075"/>
            <a:ext cx="2878169" cy="4016375"/>
          </a:xfrm>
          <a:prstGeom prst="rect">
            <a:avLst/>
          </a:prstGeom>
          <a:ln>
            <a:solidFill>
              <a:schemeClr val="tx1"/>
            </a:solidFill>
          </a:ln>
        </p:spPr>
      </p:pic>
      <p:pic>
        <p:nvPicPr>
          <p:cNvPr id="6" name="Picture 5">
            <a:extLst>
              <a:ext uri="{FF2B5EF4-FFF2-40B4-BE49-F238E27FC236}">
                <a16:creationId xmlns:a16="http://schemas.microsoft.com/office/drawing/2014/main" id="{FD575019-8C68-64DD-87D8-EB62B45A9CCB}"/>
              </a:ext>
            </a:extLst>
          </p:cNvPr>
          <p:cNvPicPr>
            <a:picLocks noChangeAspect="1"/>
          </p:cNvPicPr>
          <p:nvPr/>
        </p:nvPicPr>
        <p:blipFill>
          <a:blip r:embed="rId6"/>
          <a:stretch>
            <a:fillRect/>
          </a:stretch>
        </p:blipFill>
        <p:spPr>
          <a:xfrm>
            <a:off x="4604739" y="2505075"/>
            <a:ext cx="6739998" cy="4016375"/>
          </a:xfrm>
          <a:prstGeom prst="rect">
            <a:avLst/>
          </a:prstGeom>
        </p:spPr>
      </p:pic>
      <p:sp>
        <p:nvSpPr>
          <p:cNvPr id="7" name="Rectangle 6">
            <a:extLst>
              <a:ext uri="{FF2B5EF4-FFF2-40B4-BE49-F238E27FC236}">
                <a16:creationId xmlns:a16="http://schemas.microsoft.com/office/drawing/2014/main" id="{4C4A529E-5DB0-99DA-F38A-4BC377ADEA6C}"/>
              </a:ext>
            </a:extLst>
          </p:cNvPr>
          <p:cNvSpPr/>
          <p:nvPr/>
        </p:nvSpPr>
        <p:spPr>
          <a:xfrm>
            <a:off x="8162925" y="5607050"/>
            <a:ext cx="1981200" cy="914400"/>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D360A54-896C-3497-C07F-CF84DF619775}"/>
              </a:ext>
            </a:extLst>
          </p:cNvPr>
          <p:cNvSpPr txBox="1"/>
          <p:nvPr/>
        </p:nvSpPr>
        <p:spPr>
          <a:xfrm>
            <a:off x="7860438" y="6521450"/>
            <a:ext cx="562975" cy="338554"/>
          </a:xfrm>
          <a:prstGeom prst="rect">
            <a:avLst/>
          </a:prstGeom>
          <a:noFill/>
        </p:spPr>
        <p:txBody>
          <a:bodyPr wrap="none" rtlCol="0">
            <a:spAutoFit/>
          </a:bodyPr>
          <a:lstStyle/>
          <a:p>
            <a:pPr algn="l"/>
            <a:r>
              <a:rPr lang="en-US" sz="1600" dirty="0">
                <a:latin typeface="Helvetica Neue" panose="02000503000000020004" pitchFamily="2" charset="0"/>
                <a:ea typeface="Helvetica Neue" panose="02000503000000020004" pitchFamily="2" charset="0"/>
                <a:cs typeface="Helvetica Neue" panose="02000503000000020004" pitchFamily="2" charset="0"/>
                <a:hlinkClick r:id="rId7"/>
              </a:rPr>
              <a:t>Link</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7FAC4F06-46AC-22AF-EFAE-86D9FA45AFC6}"/>
              </a:ext>
            </a:extLst>
          </p:cNvPr>
          <p:cNvSpPr/>
          <p:nvPr/>
        </p:nvSpPr>
        <p:spPr>
          <a:xfrm>
            <a:off x="2599578" y="3642224"/>
            <a:ext cx="1572372" cy="215401"/>
          </a:xfrm>
          <a:prstGeom prst="rect">
            <a:avLst/>
          </a:prstGeom>
          <a:solidFill>
            <a:srgbClr val="FFFF00">
              <a:alpha val="6198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999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E9E6C-39C0-8E25-D058-76931A808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E27F94-A90B-FEDE-5DDD-3C6DFDDE3CDB}"/>
              </a:ext>
            </a:extLst>
          </p:cNvPr>
          <p:cNvSpPr>
            <a:spLocks noGrp="1"/>
          </p:cNvSpPr>
          <p:nvPr>
            <p:ph type="title"/>
          </p:nvPr>
        </p:nvSpPr>
        <p:spPr/>
        <p:txBody>
          <a:bodyPr/>
          <a:lstStyle/>
          <a:p>
            <a:r>
              <a:rPr lang="en-US" dirty="0"/>
              <a:t>MRI Research in PCL Samples:</a:t>
            </a:r>
          </a:p>
        </p:txBody>
      </p:sp>
      <p:sp>
        <p:nvSpPr>
          <p:cNvPr id="3" name="Content Placeholder 2">
            <a:extLst>
              <a:ext uri="{FF2B5EF4-FFF2-40B4-BE49-F238E27FC236}">
                <a16:creationId xmlns:a16="http://schemas.microsoft.com/office/drawing/2014/main" id="{FF436D49-B08A-8B14-0253-F96AFD6ACE42}"/>
              </a:ext>
            </a:extLst>
          </p:cNvPr>
          <p:cNvSpPr>
            <a:spLocks noGrp="1"/>
          </p:cNvSpPr>
          <p:nvPr>
            <p:ph idx="1"/>
          </p:nvPr>
        </p:nvSpPr>
        <p:spPr/>
        <p:txBody>
          <a:bodyPr>
            <a:normAutofit fontScale="92500"/>
          </a:bodyPr>
          <a:lstStyle/>
          <a:p>
            <a:endParaRPr lang="en-US" dirty="0"/>
          </a:p>
          <a:p>
            <a:pPr algn="ctr"/>
            <a:r>
              <a:rPr lang="en-US" b="1" dirty="0"/>
              <a:t>The Issue of Statistical Power</a:t>
            </a:r>
          </a:p>
          <a:p>
            <a:pPr algn="ctr"/>
            <a:r>
              <a:rPr lang="en-US" sz="1600" i="1" dirty="0"/>
              <a:t>From the analysis in Deming et al. (</a:t>
            </a:r>
            <a:r>
              <a:rPr lang="en-US" sz="1600" i="1" dirty="0">
                <a:hlinkClick r:id="rId3"/>
              </a:rPr>
              <a:t>2022</a:t>
            </a:r>
            <a:r>
              <a:rPr lang="en-US" sz="1600" i="1" dirty="0"/>
              <a:t>)</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Deming et al. (</a:t>
            </a:r>
            <a:r>
              <a:rPr lang="en-US" dirty="0">
                <a:hlinkClick r:id="rId3"/>
              </a:rPr>
              <a:t>2022</a:t>
            </a:r>
            <a:r>
              <a:rPr lang="en-US" dirty="0"/>
              <a:t>) also found that statistically significant effects were more common in </a:t>
            </a:r>
            <a:r>
              <a:rPr lang="en-US" dirty="0">
                <a:solidFill>
                  <a:srgbClr val="FF0000"/>
                </a:solidFill>
              </a:rPr>
              <a:t>small-sample</a:t>
            </a:r>
            <a:r>
              <a:rPr lang="en-US" dirty="0"/>
              <a:t> fMRI studies.</a:t>
            </a:r>
          </a:p>
          <a:p>
            <a:pPr marL="800100" lvl="1" indent="-342900">
              <a:buFont typeface="Arial" panose="020B0604020202020204" pitchFamily="34" charset="0"/>
              <a:buChar char="•"/>
            </a:pPr>
            <a:r>
              <a:rPr lang="en-US" dirty="0"/>
              <a:t>Larger-sample studies showed 86.7% null results, higher than the overall average of 77% nulls.</a:t>
            </a:r>
          </a:p>
          <a:p>
            <a:pPr marL="342900" indent="-342900">
              <a:buFont typeface="Arial" panose="020B0604020202020204" pitchFamily="34" charset="0"/>
              <a:buChar char="•"/>
            </a:pPr>
            <a:r>
              <a:rPr lang="en-US" dirty="0"/>
              <a:t>Interpretation:</a:t>
            </a:r>
          </a:p>
          <a:p>
            <a:pPr marL="800100" lvl="1" indent="-342900">
              <a:buFont typeface="Arial" panose="020B0604020202020204" pitchFamily="34" charset="0"/>
              <a:buChar char="•"/>
            </a:pPr>
            <a:r>
              <a:rPr lang="en-US" b="1" dirty="0"/>
              <a:t>Larger samples </a:t>
            </a:r>
            <a:r>
              <a:rPr lang="en-US" dirty="0"/>
              <a:t>= higher </a:t>
            </a:r>
            <a:r>
              <a:rPr lang="en-US" dirty="0">
                <a:hlinkClick r:id="rId4"/>
              </a:rPr>
              <a:t>statistical power</a:t>
            </a:r>
            <a:r>
              <a:rPr lang="en-US" dirty="0"/>
              <a:t>, meaning greater ability to detect true effects.</a:t>
            </a:r>
          </a:p>
          <a:p>
            <a:pPr marL="800100" lvl="1" indent="-342900">
              <a:buFont typeface="Arial" panose="020B0604020202020204" pitchFamily="34" charset="0"/>
              <a:buChar char="•"/>
            </a:pPr>
            <a:r>
              <a:rPr lang="en-US" b="1" dirty="0"/>
              <a:t>Smaller samples </a:t>
            </a:r>
            <a:r>
              <a:rPr lang="en-US" dirty="0"/>
              <a:t>= low power, which </a:t>
            </a:r>
            <a:r>
              <a:rPr lang="en-US" dirty="0">
                <a:solidFill>
                  <a:srgbClr val="FF0000"/>
                </a:solidFill>
              </a:rPr>
              <a:t>increases the risk</a:t>
            </a:r>
            <a:r>
              <a:rPr lang="en-US" dirty="0"/>
              <a:t> of false positives.</a:t>
            </a:r>
          </a:p>
          <a:p>
            <a:pPr marL="342900" indent="-342900">
              <a:buFont typeface="Arial" panose="020B0604020202020204" pitchFamily="34" charset="0"/>
              <a:buChar char="•"/>
            </a:pPr>
            <a:r>
              <a:rPr lang="en-US" b="1" dirty="0"/>
              <a:t>Conclusion: </a:t>
            </a:r>
            <a:r>
              <a:rPr lang="en-US" dirty="0"/>
              <a:t>The trend suggests that reported amygdala effects in psychopathy research may be </a:t>
            </a:r>
            <a:r>
              <a:rPr lang="en-US" dirty="0">
                <a:solidFill>
                  <a:srgbClr val="FF0000"/>
                </a:solidFill>
              </a:rPr>
              <a:t>spurious</a:t>
            </a:r>
            <a:r>
              <a:rPr lang="en-US" dirty="0"/>
              <a:t>, driven by underpowered studies.</a:t>
            </a:r>
          </a:p>
        </p:txBody>
      </p:sp>
    </p:spTree>
    <p:extLst>
      <p:ext uri="{BB962C8B-B14F-4D97-AF65-F5344CB8AC3E}">
        <p14:creationId xmlns:p14="http://schemas.microsoft.com/office/powerpoint/2010/main" val="2549847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3C8F3-6907-B76A-466D-4B69F77EA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521506-A12F-B9E4-C0B6-AA6B6FD5D4B2}"/>
              </a:ext>
            </a:extLst>
          </p:cNvPr>
          <p:cNvSpPr>
            <a:spLocks noGrp="1"/>
          </p:cNvSpPr>
          <p:nvPr>
            <p:ph type="title"/>
          </p:nvPr>
        </p:nvSpPr>
        <p:spPr/>
        <p:txBody>
          <a:bodyPr/>
          <a:lstStyle/>
          <a:p>
            <a:r>
              <a:rPr lang="en-US" dirty="0"/>
              <a:t>MRI Research in PCL Samples:</a:t>
            </a:r>
          </a:p>
        </p:txBody>
      </p:sp>
      <p:sp>
        <p:nvSpPr>
          <p:cNvPr id="3" name="Content Placeholder 2">
            <a:extLst>
              <a:ext uri="{FF2B5EF4-FFF2-40B4-BE49-F238E27FC236}">
                <a16:creationId xmlns:a16="http://schemas.microsoft.com/office/drawing/2014/main" id="{18623280-D620-C9F5-856A-7CC7620C44D2}"/>
              </a:ext>
            </a:extLst>
          </p:cNvPr>
          <p:cNvSpPr>
            <a:spLocks noGrp="1"/>
          </p:cNvSpPr>
          <p:nvPr>
            <p:ph idx="1"/>
          </p:nvPr>
        </p:nvSpPr>
        <p:spPr/>
        <p:txBody>
          <a:bodyPr>
            <a:normAutofit/>
          </a:bodyPr>
          <a:lstStyle/>
          <a:p>
            <a:endParaRPr lang="en-US" dirty="0"/>
          </a:p>
          <a:p>
            <a:pPr algn="ctr"/>
            <a:r>
              <a:rPr lang="en-US" sz="3200" b="1" dirty="0"/>
              <a:t>Deming et al. (</a:t>
            </a:r>
            <a:r>
              <a:rPr lang="en-US" sz="3200" b="1" dirty="0">
                <a:hlinkClick r:id="rId3"/>
              </a:rPr>
              <a:t>2024</a:t>
            </a:r>
            <a:r>
              <a:rPr lang="en-US" sz="3200" b="1" dirty="0"/>
              <a:t>)</a:t>
            </a:r>
          </a:p>
          <a:p>
            <a:pPr algn="ctr"/>
            <a:r>
              <a:rPr lang="en-US" sz="1600" i="1" dirty="0"/>
              <a:t>Systematic review (N = 69) of all MRI studies between 2000-2023 in adult PCL samples testing the </a:t>
            </a:r>
            <a:r>
              <a:rPr lang="en-US" sz="1600" i="1" dirty="0">
                <a:solidFill>
                  <a:srgbClr val="FF0000"/>
                </a:solidFill>
              </a:rPr>
              <a:t>PFC hypothesis</a:t>
            </a:r>
            <a:endParaRPr lang="en-US" sz="1600" dirty="0"/>
          </a:p>
          <a:p>
            <a:pPr algn="ctr"/>
            <a:endParaRPr lang="en-US" dirty="0"/>
          </a:p>
          <a:p>
            <a:pPr marL="342900" indent="-342900">
              <a:buFont typeface="Arial" panose="020B0604020202020204" pitchFamily="34" charset="0"/>
              <a:buChar char="•"/>
            </a:pPr>
            <a:r>
              <a:rPr lang="en-US" dirty="0"/>
              <a:t>Examined three main PFC subregions in adult PCL samples (Table 5.1):</a:t>
            </a:r>
          </a:p>
          <a:p>
            <a:pPr marL="800100" lvl="1" indent="-342900">
              <a:buFont typeface="Wingdings" pitchFamily="2" charset="2"/>
              <a:buChar char="§"/>
            </a:pPr>
            <a:r>
              <a:rPr lang="en-US" dirty="0"/>
              <a:t>Ventromedial (</a:t>
            </a:r>
            <a:r>
              <a:rPr lang="en-US" dirty="0" err="1"/>
              <a:t>vmPFC</a:t>
            </a:r>
            <a:r>
              <a:rPr lang="en-US" dirty="0"/>
              <a:t>) | Dorsomedial (</a:t>
            </a:r>
            <a:r>
              <a:rPr lang="en-US" dirty="0" err="1"/>
              <a:t>dmPFC</a:t>
            </a:r>
            <a:r>
              <a:rPr lang="en-US" dirty="0"/>
              <a:t>) | Anterior cingulate cortex (ACC)</a:t>
            </a:r>
          </a:p>
          <a:p>
            <a:pPr marL="800100" lvl="1" indent="-342900">
              <a:buFont typeface="Wingdings" pitchFamily="2" charset="2"/>
              <a:buChar char="§"/>
            </a:pPr>
            <a:r>
              <a:rPr lang="en-US" dirty="0"/>
              <a:t>20 </a:t>
            </a:r>
            <a:r>
              <a:rPr lang="en-US" dirty="0" err="1"/>
              <a:t>sMRI</a:t>
            </a:r>
            <a:r>
              <a:rPr lang="en-US" dirty="0"/>
              <a:t> (202 effects; 1,755 participants)</a:t>
            </a:r>
          </a:p>
          <a:p>
            <a:pPr marL="800100" lvl="1" indent="-342900">
              <a:buFont typeface="Wingdings" pitchFamily="2" charset="2"/>
              <a:buChar char="§"/>
            </a:pPr>
            <a:r>
              <a:rPr lang="en-US" dirty="0"/>
              <a:t>49 fMRI (951 effects; 3,246 participants)</a:t>
            </a:r>
          </a:p>
          <a:p>
            <a:pPr marL="342900" indent="-342900">
              <a:buFont typeface="Arial" panose="020B0604020202020204" pitchFamily="34" charset="0"/>
              <a:buChar char="•"/>
            </a:pPr>
            <a:r>
              <a:rPr lang="en-US" b="1" dirty="0"/>
              <a:t>Main Finding: </a:t>
            </a:r>
            <a:r>
              <a:rPr lang="en-US" dirty="0"/>
              <a:t>Mostly null effects – 58.8% (</a:t>
            </a:r>
            <a:r>
              <a:rPr lang="en-US" dirty="0" err="1"/>
              <a:t>sMRI</a:t>
            </a:r>
            <a:r>
              <a:rPr lang="en-US" dirty="0"/>
              <a:t>) and 61.3% (fMRI) of all studies reported </a:t>
            </a:r>
            <a:r>
              <a:rPr lang="en-US" dirty="0">
                <a:solidFill>
                  <a:srgbClr val="FF0000"/>
                </a:solidFill>
              </a:rPr>
              <a:t>100% null findings</a:t>
            </a:r>
            <a:r>
              <a:rPr lang="en-US" dirty="0"/>
              <a:t>.</a:t>
            </a:r>
          </a:p>
          <a:p>
            <a:pPr marL="342900" indent="-342900">
              <a:buFont typeface="Arial" panose="020B0604020202020204" pitchFamily="34" charset="0"/>
              <a:buChar char="•"/>
            </a:pPr>
            <a:r>
              <a:rPr lang="en-US" b="1" dirty="0"/>
              <a:t>Conclusion: </a:t>
            </a:r>
            <a:r>
              <a:rPr lang="en-US" dirty="0"/>
              <a:t>No consistent structural or functional abnormalities have been identified in the PFC subregions among PCL samples.</a:t>
            </a:r>
            <a:endParaRPr lang="en-US" sz="2000" dirty="0"/>
          </a:p>
        </p:txBody>
      </p:sp>
      <p:pic>
        <p:nvPicPr>
          <p:cNvPr id="4" name="Picture 2" descr="Prefrontal Cortex Damage: What to Expect &amp; How to Recover">
            <a:extLst>
              <a:ext uri="{FF2B5EF4-FFF2-40B4-BE49-F238E27FC236}">
                <a16:creationId xmlns:a16="http://schemas.microsoft.com/office/drawing/2014/main" id="{12A2200D-01CB-5C10-BB11-04CAFCAAD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2827" y="1092819"/>
            <a:ext cx="1449875" cy="9665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63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17E0A-68FC-178A-815A-86F80E3B44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5C451-45C8-BE8F-CDE9-7A0F08091D06}"/>
              </a:ext>
            </a:extLst>
          </p:cNvPr>
          <p:cNvSpPr>
            <a:spLocks noGrp="1"/>
          </p:cNvSpPr>
          <p:nvPr>
            <p:ph type="title"/>
          </p:nvPr>
        </p:nvSpPr>
        <p:spPr/>
        <p:txBody>
          <a:bodyPr/>
          <a:lstStyle/>
          <a:p>
            <a:r>
              <a:rPr lang="en-US" dirty="0"/>
              <a:t>MRI Research in PCL Samples:</a:t>
            </a:r>
          </a:p>
        </p:txBody>
      </p:sp>
      <p:sp>
        <p:nvSpPr>
          <p:cNvPr id="3" name="Content Placeholder 2">
            <a:extLst>
              <a:ext uri="{FF2B5EF4-FFF2-40B4-BE49-F238E27FC236}">
                <a16:creationId xmlns:a16="http://schemas.microsoft.com/office/drawing/2014/main" id="{77E7C9DF-3C27-2AEE-CB22-0FE7E441E066}"/>
              </a:ext>
            </a:extLst>
          </p:cNvPr>
          <p:cNvSpPr>
            <a:spLocks noGrp="1"/>
          </p:cNvSpPr>
          <p:nvPr>
            <p:ph idx="1"/>
          </p:nvPr>
        </p:nvSpPr>
        <p:spPr/>
        <p:txBody>
          <a:bodyPr>
            <a:normAutofit/>
          </a:bodyPr>
          <a:lstStyle/>
          <a:p>
            <a:endParaRPr lang="en-US" dirty="0"/>
          </a:p>
          <a:p>
            <a:pPr algn="ctr"/>
            <a:r>
              <a:rPr lang="en-US" sz="3200" b="1" dirty="0"/>
              <a:t>Deming et al. (</a:t>
            </a:r>
            <a:r>
              <a:rPr lang="en-US" sz="3200" b="1" dirty="0">
                <a:hlinkClick r:id="rId3"/>
              </a:rPr>
              <a:t>2024</a:t>
            </a:r>
            <a:r>
              <a:rPr lang="en-US" sz="3200" b="1" dirty="0"/>
              <a:t>)</a:t>
            </a:r>
          </a:p>
          <a:p>
            <a:pPr algn="ctr"/>
            <a:r>
              <a:rPr lang="en-US" sz="1600" i="1" dirty="0"/>
              <a:t>Systematic review (N = 69) of all MRI studies between 2000-2023 in adult PCL samples testing the </a:t>
            </a:r>
            <a:r>
              <a:rPr lang="en-US" sz="1600" i="1" dirty="0">
                <a:solidFill>
                  <a:srgbClr val="FF0000"/>
                </a:solidFill>
              </a:rPr>
              <a:t>PFC hypothesis</a:t>
            </a:r>
            <a:endParaRPr lang="en-US" sz="1600" dirty="0"/>
          </a:p>
          <a:p>
            <a:pPr algn="ctr"/>
            <a:endParaRPr lang="en-US" dirty="0"/>
          </a:p>
        </p:txBody>
      </p:sp>
      <p:pic>
        <p:nvPicPr>
          <p:cNvPr id="4" name="Picture 2" descr="Prefrontal Cortex Damage: What to Expect &amp; How to Recover">
            <a:extLst>
              <a:ext uri="{FF2B5EF4-FFF2-40B4-BE49-F238E27FC236}">
                <a16:creationId xmlns:a16="http://schemas.microsoft.com/office/drawing/2014/main" id="{0B2DAED4-60F7-B951-6E26-352C059DE3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2827" y="1092819"/>
            <a:ext cx="1449875" cy="9665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497BA45-363B-73E7-796A-D73AFCF9AB0E}"/>
              </a:ext>
            </a:extLst>
          </p:cNvPr>
          <p:cNvPicPr>
            <a:picLocks noChangeAspect="1"/>
          </p:cNvPicPr>
          <p:nvPr/>
        </p:nvPicPr>
        <p:blipFill>
          <a:blip r:embed="rId5"/>
          <a:stretch>
            <a:fillRect/>
          </a:stretch>
        </p:blipFill>
        <p:spPr>
          <a:xfrm>
            <a:off x="3739896" y="2616385"/>
            <a:ext cx="4712208" cy="4141031"/>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1D2FBBBA-79A6-226D-C2B4-303492E3F658}"/>
              </a:ext>
            </a:extLst>
          </p:cNvPr>
          <p:cNvSpPr/>
          <p:nvPr/>
        </p:nvSpPr>
        <p:spPr>
          <a:xfrm>
            <a:off x="5388796" y="4560911"/>
            <a:ext cx="2081851" cy="184825"/>
          </a:xfrm>
          <a:prstGeom prst="rect">
            <a:avLst/>
          </a:prstGeom>
          <a:solidFill>
            <a:schemeClr val="accent1">
              <a:lumMod val="20000"/>
              <a:lumOff val="80000"/>
              <a:alpha val="6198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76F8CA5-CBE2-EB55-527D-2A34D9311AF6}"/>
              </a:ext>
            </a:extLst>
          </p:cNvPr>
          <p:cNvSpPr/>
          <p:nvPr/>
        </p:nvSpPr>
        <p:spPr>
          <a:xfrm>
            <a:off x="3720018" y="3496236"/>
            <a:ext cx="2081851" cy="184825"/>
          </a:xfrm>
          <a:prstGeom prst="rect">
            <a:avLst/>
          </a:prstGeom>
          <a:solidFill>
            <a:schemeClr val="accent1">
              <a:lumMod val="20000"/>
              <a:lumOff val="80000"/>
              <a:alpha val="6198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9BB23BC-59FE-402A-31C4-F77EA4FC3A24}"/>
              </a:ext>
            </a:extLst>
          </p:cNvPr>
          <p:cNvSpPr/>
          <p:nvPr/>
        </p:nvSpPr>
        <p:spPr>
          <a:xfrm>
            <a:off x="5468044" y="5852506"/>
            <a:ext cx="2081851" cy="184825"/>
          </a:xfrm>
          <a:prstGeom prst="rect">
            <a:avLst/>
          </a:prstGeom>
          <a:solidFill>
            <a:schemeClr val="accent5">
              <a:lumMod val="40000"/>
              <a:lumOff val="60000"/>
              <a:alpha val="6198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B69431A-C6BA-0528-C44F-53E86D911DFC}"/>
              </a:ext>
            </a:extLst>
          </p:cNvPr>
          <p:cNvSpPr/>
          <p:nvPr/>
        </p:nvSpPr>
        <p:spPr>
          <a:xfrm>
            <a:off x="3799266" y="4787831"/>
            <a:ext cx="2081851" cy="184825"/>
          </a:xfrm>
          <a:prstGeom prst="rect">
            <a:avLst/>
          </a:prstGeom>
          <a:solidFill>
            <a:schemeClr val="accent5">
              <a:lumMod val="40000"/>
              <a:lumOff val="60000"/>
              <a:alpha val="6198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056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EFB40-E928-02A0-7C75-4A67516FE9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441E71-CFF9-6A8B-AE8D-C13F6C6E6E8B}"/>
              </a:ext>
            </a:extLst>
          </p:cNvPr>
          <p:cNvSpPr>
            <a:spLocks noGrp="1"/>
          </p:cNvSpPr>
          <p:nvPr>
            <p:ph type="title"/>
          </p:nvPr>
        </p:nvSpPr>
        <p:spPr/>
        <p:txBody>
          <a:bodyPr/>
          <a:lstStyle/>
          <a:p>
            <a:r>
              <a:rPr lang="en-US" dirty="0"/>
              <a:t>MRI Research in PCL Samples:</a:t>
            </a:r>
          </a:p>
        </p:txBody>
      </p:sp>
      <p:sp>
        <p:nvSpPr>
          <p:cNvPr id="3" name="Content Placeholder 2">
            <a:extLst>
              <a:ext uri="{FF2B5EF4-FFF2-40B4-BE49-F238E27FC236}">
                <a16:creationId xmlns:a16="http://schemas.microsoft.com/office/drawing/2014/main" id="{89057385-8FE1-BBB7-915E-4CFB4264F292}"/>
              </a:ext>
            </a:extLst>
          </p:cNvPr>
          <p:cNvSpPr>
            <a:spLocks noGrp="1"/>
          </p:cNvSpPr>
          <p:nvPr>
            <p:ph idx="1"/>
          </p:nvPr>
        </p:nvSpPr>
        <p:spPr/>
        <p:txBody>
          <a:bodyPr>
            <a:normAutofit fontScale="92500" lnSpcReduction="10000"/>
          </a:bodyPr>
          <a:lstStyle/>
          <a:p>
            <a:endParaRPr lang="en-US" dirty="0"/>
          </a:p>
          <a:p>
            <a:pPr algn="ctr"/>
            <a:r>
              <a:rPr lang="en-US" sz="3200" b="1" dirty="0"/>
              <a:t>Summary and Critical Observations</a:t>
            </a:r>
          </a:p>
          <a:p>
            <a:pPr algn="ctr"/>
            <a:r>
              <a:rPr lang="en-US" sz="1800" i="1" dirty="0"/>
              <a:t>From the analysis of the “</a:t>
            </a:r>
            <a:r>
              <a:rPr lang="en-US" sz="1800" i="1" dirty="0">
                <a:solidFill>
                  <a:srgbClr val="FF0000"/>
                </a:solidFill>
              </a:rPr>
              <a:t>PFC hypothesis</a:t>
            </a:r>
            <a:r>
              <a:rPr lang="en-US" sz="1800" i="1" dirty="0"/>
              <a:t>” in Deming et al. (</a:t>
            </a:r>
            <a:r>
              <a:rPr lang="en-US" sz="1800" i="1" dirty="0">
                <a:hlinkClick r:id="rId3"/>
              </a:rPr>
              <a:t>2024</a:t>
            </a:r>
            <a:r>
              <a:rPr lang="en-US" sz="1800" i="1" dirty="0"/>
              <a:t>)</a:t>
            </a:r>
          </a:p>
          <a:p>
            <a:pPr algn="ctr"/>
            <a:endParaRPr lang="en-US" dirty="0"/>
          </a:p>
          <a:p>
            <a:pPr marL="342900" indent="-342900">
              <a:buFont typeface="Arial" panose="020B0604020202020204" pitchFamily="34" charset="0"/>
              <a:buChar char="•"/>
            </a:pPr>
            <a:r>
              <a:rPr lang="en-US" b="1" dirty="0"/>
              <a:t>Inconsistent Significant Effects:</a:t>
            </a:r>
          </a:p>
          <a:p>
            <a:pPr marL="800100" lvl="1" indent="-342900">
              <a:buFont typeface="Arial" panose="020B0604020202020204" pitchFamily="34" charset="0"/>
              <a:buChar char="•"/>
            </a:pPr>
            <a:r>
              <a:rPr lang="en-US" dirty="0"/>
              <a:t>About ⅔ show decreased and ⅓ show increased gray matter </a:t>
            </a:r>
            <a:r>
              <a:rPr lang="en-US"/>
              <a:t>or functional activity</a:t>
            </a:r>
            <a:r>
              <a:rPr lang="en-US" dirty="0"/>
              <a:t>.</a:t>
            </a:r>
          </a:p>
          <a:p>
            <a:pPr marL="800100" lvl="1" indent="-342900">
              <a:buFont typeface="Arial" panose="020B0604020202020204" pitchFamily="34" charset="0"/>
              <a:buChar char="•"/>
            </a:pPr>
            <a:r>
              <a:rPr lang="en-US" dirty="0"/>
              <a:t>No consistent pattern — suggesting many effects are </a:t>
            </a:r>
            <a:r>
              <a:rPr lang="en-US" dirty="0">
                <a:solidFill>
                  <a:srgbClr val="FF0000"/>
                </a:solidFill>
              </a:rPr>
              <a:t>spurious</a:t>
            </a:r>
            <a:r>
              <a:rPr lang="en-US" dirty="0"/>
              <a:t> or confounded.</a:t>
            </a:r>
          </a:p>
          <a:p>
            <a:pPr marL="342900" indent="-342900">
              <a:buFont typeface="Arial" panose="020B0604020202020204" pitchFamily="34" charset="0"/>
              <a:buChar char="•"/>
            </a:pPr>
            <a:r>
              <a:rPr lang="en-US" b="1" dirty="0"/>
              <a:t>Potential Confounds:</a:t>
            </a:r>
          </a:p>
          <a:p>
            <a:pPr marL="800100" lvl="1" indent="-342900">
              <a:buFont typeface="Arial" panose="020B0604020202020204" pitchFamily="34" charset="0"/>
              <a:buChar char="•"/>
            </a:pPr>
            <a:r>
              <a:rPr lang="en-US" dirty="0"/>
              <a:t>Substance use, head trauma, and psychiatric medication can alter brain signals in MRI.</a:t>
            </a:r>
          </a:p>
          <a:p>
            <a:pPr marL="800100" lvl="1" indent="-342900">
              <a:buFont typeface="Arial" panose="020B0604020202020204" pitchFamily="34" charset="0"/>
              <a:buChar char="•"/>
            </a:pPr>
            <a:r>
              <a:rPr lang="en-US" dirty="0"/>
              <a:t>Most studies </a:t>
            </a:r>
            <a:r>
              <a:rPr lang="en-US" dirty="0">
                <a:solidFill>
                  <a:srgbClr val="FF0000"/>
                </a:solidFill>
              </a:rPr>
              <a:t>did not control</a:t>
            </a:r>
            <a:r>
              <a:rPr lang="en-US" dirty="0"/>
              <a:t> for these factors (e.g., via moderator analyses).</a:t>
            </a:r>
          </a:p>
          <a:p>
            <a:pPr marL="342900" indent="-342900">
              <a:buFont typeface="Arial" panose="020B0604020202020204" pitchFamily="34" charset="0"/>
              <a:buChar char="•"/>
            </a:pPr>
            <a:r>
              <a:rPr lang="en-US" b="1" dirty="0"/>
              <a:t>Sample Size Trends:</a:t>
            </a:r>
          </a:p>
          <a:p>
            <a:pPr marL="800100" lvl="1" indent="-342900">
              <a:buFont typeface="Arial" panose="020B0604020202020204" pitchFamily="34" charset="0"/>
              <a:buChar char="•"/>
            </a:pPr>
            <a:r>
              <a:rPr lang="en-US" dirty="0" err="1"/>
              <a:t>sMRI</a:t>
            </a:r>
            <a:r>
              <a:rPr lang="en-US" dirty="0"/>
              <a:t>: Larger samples → higher null proportion (88% vs 81% average).</a:t>
            </a:r>
          </a:p>
          <a:p>
            <a:pPr marL="800100" lvl="1" indent="-342900">
              <a:buFont typeface="Arial" panose="020B0604020202020204" pitchFamily="34" charset="0"/>
              <a:buChar char="•"/>
            </a:pPr>
            <a:r>
              <a:rPr lang="en-US" dirty="0"/>
              <a:t>fMRI: Opposite trend (79% nulls in large samples vs 85% average).</a:t>
            </a:r>
          </a:p>
          <a:p>
            <a:pPr marL="800100" lvl="1" indent="-342900">
              <a:buFont typeface="Arial" panose="020B0604020202020204" pitchFamily="34" charset="0"/>
              <a:buChar char="•"/>
            </a:pPr>
            <a:r>
              <a:rPr lang="en-US" dirty="0"/>
              <a:t>Indicates </a:t>
            </a:r>
            <a:r>
              <a:rPr lang="en-US" dirty="0">
                <a:solidFill>
                  <a:srgbClr val="FF0000"/>
                </a:solidFill>
              </a:rPr>
              <a:t>inconsistent reliability</a:t>
            </a:r>
            <a:r>
              <a:rPr lang="en-US" dirty="0"/>
              <a:t> across study types.</a:t>
            </a:r>
          </a:p>
        </p:txBody>
      </p:sp>
      <p:pic>
        <p:nvPicPr>
          <p:cNvPr id="4" name="Picture 2" descr="Prefrontal Cortex Damage: What to Expect &amp; How to Recover">
            <a:extLst>
              <a:ext uri="{FF2B5EF4-FFF2-40B4-BE49-F238E27FC236}">
                <a16:creationId xmlns:a16="http://schemas.microsoft.com/office/drawing/2014/main" id="{BEE854AB-D7BF-0094-B866-089A4F649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2827" y="1092819"/>
            <a:ext cx="1449875" cy="9665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11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 calcmode="lin" valueType="num">
                                      <p:cBhvr additive="base">
                                        <p:cTn id="3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 calcmode="lin" valueType="num">
                                      <p:cBhvr additive="base">
                                        <p:cTn id="3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 calcmode="lin" valueType="num">
                                      <p:cBhvr additive="base">
                                        <p:cTn id="4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7B4331AB-09EC-AEA9-6FF4-A83B90901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4E459-60E3-B50A-50E1-0A1FEAB94480}"/>
              </a:ext>
            </a:extLst>
          </p:cNvPr>
          <p:cNvSpPr>
            <a:spLocks noGrp="1"/>
          </p:cNvSpPr>
          <p:nvPr>
            <p:ph type="title"/>
          </p:nvPr>
        </p:nvSpPr>
        <p:spPr>
          <a:xfrm>
            <a:off x="2320413" y="2497395"/>
            <a:ext cx="7452852" cy="1707484"/>
          </a:xfrm>
        </p:spPr>
        <p:txBody>
          <a:bodyPr/>
          <a:lstStyle/>
          <a:p>
            <a:pPr algn="ctr"/>
            <a:r>
              <a:rPr lang="en-US" sz="6000">
                <a:solidFill>
                  <a:schemeClr val="bg1"/>
                </a:solidFill>
              </a:rPr>
              <a:t>Critical Reflections</a:t>
            </a:r>
          </a:p>
        </p:txBody>
      </p:sp>
      <p:sp>
        <p:nvSpPr>
          <p:cNvPr id="7" name="Rectangle 6">
            <a:extLst>
              <a:ext uri="{FF2B5EF4-FFF2-40B4-BE49-F238E27FC236}">
                <a16:creationId xmlns:a16="http://schemas.microsoft.com/office/drawing/2014/main" id="{A04AD33A-60CA-C309-7B9D-FD9D0756199D}"/>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0D0C18-B769-B4A4-5627-46A1C4C8318E}"/>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072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BE3D-BBF4-EAF5-3563-4F1FE8D35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A06F7-E0F8-F5A7-047A-5E1FE2FCC0C1}"/>
              </a:ext>
            </a:extLst>
          </p:cNvPr>
          <p:cNvSpPr>
            <a:spLocks noGrp="1"/>
          </p:cNvSpPr>
          <p:nvPr>
            <p:ph type="title"/>
          </p:nvPr>
        </p:nvSpPr>
        <p:spPr/>
        <p:txBody>
          <a:bodyPr/>
          <a:lstStyle/>
          <a:p>
            <a:r>
              <a:rPr lang="en-US"/>
              <a:t>Critical Reflections:</a:t>
            </a:r>
          </a:p>
        </p:txBody>
      </p:sp>
      <p:sp>
        <p:nvSpPr>
          <p:cNvPr id="3" name="Content Placeholder 2">
            <a:extLst>
              <a:ext uri="{FF2B5EF4-FFF2-40B4-BE49-F238E27FC236}">
                <a16:creationId xmlns:a16="http://schemas.microsoft.com/office/drawing/2014/main" id="{5D52E034-D397-EBAE-1719-3BC9D9B952DE}"/>
              </a:ext>
            </a:extLst>
          </p:cNvPr>
          <p:cNvSpPr>
            <a:spLocks noGrp="1"/>
          </p:cNvSpPr>
          <p:nvPr>
            <p:ph idx="1"/>
          </p:nvPr>
        </p:nvSpPr>
        <p:spPr/>
        <p:txBody>
          <a:bodyPr>
            <a:normAutofit/>
          </a:bodyPr>
          <a:lstStyle/>
          <a:p>
            <a:endParaRPr lang="en-US" dirty="0"/>
          </a:p>
          <a:p>
            <a:pPr algn="ctr"/>
            <a:r>
              <a:rPr lang="en-US" sz="3200" b="1" dirty="0"/>
              <a:t>Unanswered Questions in an “Ocean of Null Findings”</a:t>
            </a:r>
            <a:endParaRPr lang="en-US" sz="2000" dirty="0"/>
          </a:p>
          <a:p>
            <a:pPr marL="342900" indent="-342900">
              <a:buFont typeface="Arial" panose="020B0604020202020204" pitchFamily="34" charset="0"/>
              <a:buChar char="•"/>
            </a:pPr>
            <a:endParaRPr lang="en-US" dirty="0"/>
          </a:p>
        </p:txBody>
      </p:sp>
      <p:grpSp>
        <p:nvGrpSpPr>
          <p:cNvPr id="12" name="Group 11">
            <a:extLst>
              <a:ext uri="{FF2B5EF4-FFF2-40B4-BE49-F238E27FC236}">
                <a16:creationId xmlns:a16="http://schemas.microsoft.com/office/drawing/2014/main" id="{999138EC-2FFE-3147-3F10-8F168E6F7DFB}"/>
              </a:ext>
            </a:extLst>
          </p:cNvPr>
          <p:cNvGrpSpPr/>
          <p:nvPr/>
        </p:nvGrpSpPr>
        <p:grpSpPr>
          <a:xfrm>
            <a:off x="2769294" y="2375541"/>
            <a:ext cx="3184990" cy="4337988"/>
            <a:chOff x="2769294" y="2375541"/>
            <a:chExt cx="3184990" cy="4337988"/>
          </a:xfrm>
        </p:grpSpPr>
        <p:grpSp>
          <p:nvGrpSpPr>
            <p:cNvPr id="4" name="Group 3">
              <a:extLst>
                <a:ext uri="{FF2B5EF4-FFF2-40B4-BE49-F238E27FC236}">
                  <a16:creationId xmlns:a16="http://schemas.microsoft.com/office/drawing/2014/main" id="{D7CFD6EF-15DE-A241-D627-15E4BC9CD677}"/>
                </a:ext>
              </a:extLst>
            </p:cNvPr>
            <p:cNvGrpSpPr/>
            <p:nvPr/>
          </p:nvGrpSpPr>
          <p:grpSpPr>
            <a:xfrm>
              <a:off x="2769294" y="2375541"/>
              <a:ext cx="3184990" cy="4337988"/>
              <a:chOff x="1068510" y="2428268"/>
              <a:chExt cx="3184990" cy="4337988"/>
            </a:xfrm>
          </p:grpSpPr>
          <p:grpSp>
            <p:nvGrpSpPr>
              <p:cNvPr id="7" name="Group 6">
                <a:extLst>
                  <a:ext uri="{FF2B5EF4-FFF2-40B4-BE49-F238E27FC236}">
                    <a16:creationId xmlns:a16="http://schemas.microsoft.com/office/drawing/2014/main" id="{8E6AD8B7-0450-59F4-36D4-67E848362841}"/>
                  </a:ext>
                </a:extLst>
              </p:cNvPr>
              <p:cNvGrpSpPr/>
              <p:nvPr/>
            </p:nvGrpSpPr>
            <p:grpSpPr>
              <a:xfrm>
                <a:off x="1068511" y="2428268"/>
                <a:ext cx="3184989" cy="3051425"/>
                <a:chOff x="1068511" y="2938409"/>
                <a:chExt cx="3184989" cy="3051425"/>
              </a:xfrm>
            </p:grpSpPr>
            <p:sp>
              <p:nvSpPr>
                <p:cNvPr id="9" name="Rectangle 8">
                  <a:extLst>
                    <a:ext uri="{FF2B5EF4-FFF2-40B4-BE49-F238E27FC236}">
                      <a16:creationId xmlns:a16="http://schemas.microsoft.com/office/drawing/2014/main" id="{2EE65828-C65A-FD39-3521-00D1F7C53BB1}"/>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734DE4-F235-14E1-6E74-CB43FCE2620E}"/>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Helvetica" pitchFamily="2" charset="0"/>
                    </a:rPr>
                    <a:t>Meaningful Claim?</a:t>
                  </a:r>
                </a:p>
              </p:txBody>
            </p:sp>
          </p:grpSp>
          <p:sp>
            <p:nvSpPr>
              <p:cNvPr id="6" name="TextBox 5">
                <a:extLst>
                  <a:ext uri="{FF2B5EF4-FFF2-40B4-BE49-F238E27FC236}">
                    <a16:creationId xmlns:a16="http://schemas.microsoft.com/office/drawing/2014/main" id="{64D1D7C4-2456-BFD7-47CC-A970D92825FE}"/>
                  </a:ext>
                </a:extLst>
              </p:cNvPr>
              <p:cNvSpPr txBox="1"/>
              <p:nvPr/>
            </p:nvSpPr>
            <p:spPr>
              <a:xfrm>
                <a:off x="1068510" y="5565927"/>
                <a:ext cx="3184989" cy="1200329"/>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We might ask if it even makes sense to assume that psychopathy stems from discrete brain abnormalities. The brain is not neatly compartmentalized; functions like emotion and decision-making emerge from distributed, interacting networks.</a:t>
                </a:r>
              </a:p>
            </p:txBody>
          </p:sp>
        </p:grpSp>
        <p:pic>
          <p:nvPicPr>
            <p:cNvPr id="17410" name="Picture 2" descr="Phrenology: What is it, and how did it contribute to neuroscience?">
              <a:extLst>
                <a:ext uri="{FF2B5EF4-FFF2-40B4-BE49-F238E27FC236}">
                  <a16:creationId xmlns:a16="http://schemas.microsoft.com/office/drawing/2014/main" id="{69AA56E5-7817-D700-559D-EB62216CFD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r="12500" b="22214"/>
            <a:stretch>
              <a:fillRect/>
            </a:stretch>
          </p:blipFill>
          <p:spPr bwMode="auto">
            <a:xfrm>
              <a:off x="2782547" y="2960312"/>
              <a:ext cx="3171736" cy="24620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AA194835-D1CE-C5D2-13C2-54AE69F502C3}"/>
              </a:ext>
            </a:extLst>
          </p:cNvPr>
          <p:cNvGrpSpPr/>
          <p:nvPr/>
        </p:nvGrpSpPr>
        <p:grpSpPr>
          <a:xfrm>
            <a:off x="6200976" y="2375541"/>
            <a:ext cx="3194928" cy="3976602"/>
            <a:chOff x="6200976" y="2375541"/>
            <a:chExt cx="3194928" cy="3976602"/>
          </a:xfrm>
        </p:grpSpPr>
        <p:grpSp>
          <p:nvGrpSpPr>
            <p:cNvPr id="11" name="Group 10">
              <a:extLst>
                <a:ext uri="{FF2B5EF4-FFF2-40B4-BE49-F238E27FC236}">
                  <a16:creationId xmlns:a16="http://schemas.microsoft.com/office/drawing/2014/main" id="{244ABB49-49D1-9276-8B9F-FA4AA5387E6D}"/>
                </a:ext>
              </a:extLst>
            </p:cNvPr>
            <p:cNvGrpSpPr/>
            <p:nvPr/>
          </p:nvGrpSpPr>
          <p:grpSpPr>
            <a:xfrm>
              <a:off x="6200976" y="2375541"/>
              <a:ext cx="3194928" cy="3976602"/>
              <a:chOff x="4500192" y="2428268"/>
              <a:chExt cx="3194928" cy="3976602"/>
            </a:xfrm>
          </p:grpSpPr>
          <p:grpSp>
            <p:nvGrpSpPr>
              <p:cNvPr id="14" name="Group 13">
                <a:extLst>
                  <a:ext uri="{FF2B5EF4-FFF2-40B4-BE49-F238E27FC236}">
                    <a16:creationId xmlns:a16="http://schemas.microsoft.com/office/drawing/2014/main" id="{76A6B634-7BB3-6A2E-6121-9CE6B6623195}"/>
                  </a:ext>
                </a:extLst>
              </p:cNvPr>
              <p:cNvGrpSpPr/>
              <p:nvPr/>
            </p:nvGrpSpPr>
            <p:grpSpPr>
              <a:xfrm>
                <a:off x="4500192" y="2428268"/>
                <a:ext cx="3184989" cy="3051425"/>
                <a:chOff x="1068511" y="2938409"/>
                <a:chExt cx="3184989" cy="3051425"/>
              </a:xfrm>
            </p:grpSpPr>
            <p:sp>
              <p:nvSpPr>
                <p:cNvPr id="16" name="Rectangle 15">
                  <a:extLst>
                    <a:ext uri="{FF2B5EF4-FFF2-40B4-BE49-F238E27FC236}">
                      <a16:creationId xmlns:a16="http://schemas.microsoft.com/office/drawing/2014/main" id="{26C5798E-4207-E8FC-9AED-C923138865EE}"/>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25BC76-0909-7CBA-DDAF-248E0046656D}"/>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pitchFamily="2" charset="0"/>
                    </a:rPr>
                    <a:t>Researcher Shenanigans</a:t>
                  </a:r>
                </a:p>
              </p:txBody>
            </p:sp>
          </p:grpSp>
          <p:sp>
            <p:nvSpPr>
              <p:cNvPr id="13" name="TextBox 12">
                <a:extLst>
                  <a:ext uri="{FF2B5EF4-FFF2-40B4-BE49-F238E27FC236}">
                    <a16:creationId xmlns:a16="http://schemas.microsoft.com/office/drawing/2014/main" id="{CE871D9B-2E5E-CBA9-5F53-750261922803}"/>
                  </a:ext>
                </a:extLst>
              </p:cNvPr>
              <p:cNvSpPr txBox="1"/>
              <p:nvPr/>
            </p:nvSpPr>
            <p:spPr>
              <a:xfrm>
                <a:off x="4510131" y="5573873"/>
                <a:ext cx="3184989" cy="830997"/>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There are numerous cases of research “shenanigans,” including mislabeled results and flexible analytic choices, such as failing to control for known confounds.</a:t>
                </a:r>
              </a:p>
            </p:txBody>
          </p:sp>
        </p:grpSp>
        <p:pic>
          <p:nvPicPr>
            <p:cNvPr id="17414" name="Picture 6" descr="They Studied Dishonesty. Was Their Work a Lie? | The New Yorker">
              <a:extLst>
                <a:ext uri="{FF2B5EF4-FFF2-40B4-BE49-F238E27FC236}">
                  <a16:creationId xmlns:a16="http://schemas.microsoft.com/office/drawing/2014/main" id="{DD7E6C40-4393-680F-E41F-9B7F41DAE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0851" y="3096675"/>
              <a:ext cx="2925237" cy="21939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4604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15414A8-7BF3-3F07-3A77-46BB20926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25CB2-739F-8D13-0E8A-51BD80C948AF}"/>
              </a:ext>
            </a:extLst>
          </p:cNvPr>
          <p:cNvSpPr>
            <a:spLocks noGrp="1"/>
          </p:cNvSpPr>
          <p:nvPr>
            <p:ph type="title"/>
          </p:nvPr>
        </p:nvSpPr>
        <p:spPr/>
        <p:txBody>
          <a:bodyPr/>
          <a:lstStyle/>
          <a:p>
            <a:r>
              <a:rPr lang="en-US"/>
              <a:t>Assignment #1</a:t>
            </a:r>
          </a:p>
        </p:txBody>
      </p:sp>
      <p:sp>
        <p:nvSpPr>
          <p:cNvPr id="3" name="Content Placeholder 2">
            <a:extLst>
              <a:ext uri="{FF2B5EF4-FFF2-40B4-BE49-F238E27FC236}">
                <a16:creationId xmlns:a16="http://schemas.microsoft.com/office/drawing/2014/main" id="{16FFCBE3-2CC1-916D-E686-99E4699422FE}"/>
              </a:ext>
            </a:extLst>
          </p:cNvPr>
          <p:cNvSpPr>
            <a:spLocks noGrp="1"/>
          </p:cNvSpPr>
          <p:nvPr>
            <p:ph idx="1"/>
          </p:nvPr>
        </p:nvSpPr>
        <p:spPr/>
        <p:txBody>
          <a:bodyPr>
            <a:normAutofit/>
          </a:bodyPr>
          <a:lstStyle/>
          <a:p>
            <a:endParaRPr lang="en-US"/>
          </a:p>
          <a:p>
            <a:pPr algn="ctr"/>
            <a:r>
              <a:rPr lang="en-US" sz="3200" b="1"/>
              <a:t>Instructions</a:t>
            </a:r>
            <a:endParaRPr lang="en-US" b="1"/>
          </a:p>
          <a:p>
            <a:r>
              <a:rPr lang="en-US" sz="1400" i="1"/>
              <a:t> </a:t>
            </a:r>
            <a:endParaRPr lang="en-US" sz="2400" i="1"/>
          </a:p>
          <a:p>
            <a:pPr marL="342900" indent="-342900">
              <a:buFont typeface="Arial" panose="020B0604020202020204" pitchFamily="34" charset="0"/>
              <a:buChar char="•"/>
            </a:pPr>
            <a:r>
              <a:rPr lang="en-US" sz="2400"/>
              <a:t>Develop </a:t>
            </a:r>
            <a:r>
              <a:rPr lang="en-US" sz="2400">
                <a:solidFill>
                  <a:schemeClr val="bg1"/>
                </a:solidFill>
                <a:highlight>
                  <a:srgbClr val="61A2A7"/>
                </a:highlight>
              </a:rPr>
              <a:t>two-three points of criticism</a:t>
            </a:r>
            <a:r>
              <a:rPr lang="en-US" sz="2400"/>
              <a:t> of Rice et al.’s study. </a:t>
            </a:r>
          </a:p>
          <a:p>
            <a:pPr marL="342900" indent="-342900">
              <a:buFont typeface="Arial" panose="020B0604020202020204" pitchFamily="34" charset="0"/>
              <a:buChar char="•"/>
            </a:pPr>
            <a:r>
              <a:rPr lang="en-US" sz="2400"/>
              <a:t>These should focus on </a:t>
            </a:r>
            <a:r>
              <a:rPr lang="en-US" sz="2400">
                <a:solidFill>
                  <a:srgbClr val="FF0000"/>
                </a:solidFill>
              </a:rPr>
              <a:t>aspects of the research</a:t>
            </a:r>
            <a:r>
              <a:rPr lang="en-US" sz="2400"/>
              <a:t> </a:t>
            </a:r>
            <a:r>
              <a:rPr lang="en-US" sz="2400">
                <a:solidFill>
                  <a:srgbClr val="FF0000"/>
                </a:solidFill>
              </a:rPr>
              <a:t>that substantially subtract </a:t>
            </a:r>
            <a:r>
              <a:rPr lang="en-US" sz="2400"/>
              <a:t>from its inferential value—that is, features that weaken the study’s main claim. </a:t>
            </a:r>
          </a:p>
          <a:p>
            <a:pPr marL="800100" lvl="1" indent="-342900">
              <a:buFont typeface="Arial" panose="020B0604020202020204" pitchFamily="34" charset="0"/>
              <a:buChar char="•"/>
            </a:pPr>
            <a:r>
              <a:rPr lang="en-US" sz="2000"/>
              <a:t>NB: The goal is not to dismiss the study out of hand, but to </a:t>
            </a:r>
            <a:r>
              <a:rPr lang="en-US" sz="2000">
                <a:solidFill>
                  <a:srgbClr val="FF0000"/>
                </a:solidFill>
              </a:rPr>
              <a:t>carefully identify its </a:t>
            </a:r>
            <a:r>
              <a:rPr lang="en-US" sz="2000" b="1" u="sng">
                <a:solidFill>
                  <a:srgbClr val="FF0000"/>
                </a:solidFill>
              </a:rPr>
              <a:t>main</a:t>
            </a:r>
            <a:r>
              <a:rPr lang="en-US" sz="2000">
                <a:solidFill>
                  <a:srgbClr val="FF0000"/>
                </a:solidFill>
              </a:rPr>
              <a:t> </a:t>
            </a:r>
            <a:r>
              <a:rPr lang="en-US" sz="2000" b="1" u="sng">
                <a:solidFill>
                  <a:srgbClr val="FF0000"/>
                </a:solidFill>
              </a:rPr>
              <a:t>weaknesses</a:t>
            </a:r>
            <a:r>
              <a:rPr lang="en-US" sz="2000"/>
              <a:t> according to your analysis.</a:t>
            </a:r>
          </a:p>
          <a:p>
            <a:pPr marL="342900" indent="-342900">
              <a:buFont typeface="Arial" panose="020B0604020202020204" pitchFamily="34" charset="0"/>
              <a:buChar char="•"/>
            </a:pPr>
            <a:r>
              <a:rPr lang="en-US" sz="2400"/>
              <a:t>Each criticism should be explained clearly and supported with reasoning. </a:t>
            </a:r>
          </a:p>
          <a:p>
            <a:pPr marL="342900" indent="-342900">
              <a:buFont typeface="Arial" panose="020B0604020202020204" pitchFamily="34" charset="0"/>
              <a:buChar char="•"/>
            </a:pPr>
            <a:r>
              <a:rPr lang="en-US" sz="2400"/>
              <a:t>You should aim to demonstrate critical engagement with any of the study’s components (e.g., design, execution, analyses, etc.). </a:t>
            </a:r>
          </a:p>
          <a:p>
            <a:pPr marL="342900" indent="-342900">
              <a:buFont typeface="Arial" panose="020B0604020202020204" pitchFamily="34" charset="0"/>
              <a:buChar char="•"/>
            </a:pPr>
            <a:r>
              <a:rPr lang="en-US" sz="2400"/>
              <a:t>The emphasis is on using your analytical skills to reveal the limits of what can legitimately be inferred from the study.</a:t>
            </a:r>
          </a:p>
          <a:p>
            <a:endParaRPr lang="en-US" sz="1400" i="1"/>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1919480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8797313-DFBB-DFDA-5C5F-290580E24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5241D5-4733-23E6-1CCB-01B885D90E19}"/>
              </a:ext>
            </a:extLst>
          </p:cNvPr>
          <p:cNvSpPr>
            <a:spLocks noGrp="1"/>
          </p:cNvSpPr>
          <p:nvPr>
            <p:ph type="title"/>
          </p:nvPr>
        </p:nvSpPr>
        <p:spPr/>
        <p:txBody>
          <a:bodyPr/>
          <a:lstStyle/>
          <a:p>
            <a:r>
              <a:rPr lang="en-US"/>
              <a:t>Assignment #1</a:t>
            </a:r>
          </a:p>
        </p:txBody>
      </p:sp>
      <p:sp>
        <p:nvSpPr>
          <p:cNvPr id="3" name="Content Placeholder 2">
            <a:extLst>
              <a:ext uri="{FF2B5EF4-FFF2-40B4-BE49-F238E27FC236}">
                <a16:creationId xmlns:a16="http://schemas.microsoft.com/office/drawing/2014/main" id="{BA6A7E2E-3439-57E7-A5DD-0DE1F1F7A1CA}"/>
              </a:ext>
            </a:extLst>
          </p:cNvPr>
          <p:cNvSpPr>
            <a:spLocks noGrp="1"/>
          </p:cNvSpPr>
          <p:nvPr>
            <p:ph idx="1"/>
          </p:nvPr>
        </p:nvSpPr>
        <p:spPr/>
        <p:txBody>
          <a:bodyPr>
            <a:normAutofit/>
          </a:bodyPr>
          <a:lstStyle/>
          <a:p>
            <a:endParaRPr lang="en-US"/>
          </a:p>
          <a:p>
            <a:pPr algn="ctr"/>
            <a:r>
              <a:rPr lang="en-US" sz="3200" b="1"/>
              <a:t>Instructions</a:t>
            </a:r>
            <a:endParaRPr lang="en-US" b="1"/>
          </a:p>
          <a:p>
            <a:r>
              <a:rPr lang="en-US" sz="1400" i="1"/>
              <a:t> </a:t>
            </a:r>
            <a:endParaRPr lang="en-US" sz="2400" i="1"/>
          </a:p>
          <a:p>
            <a:pPr marL="342900" indent="-342900">
              <a:buFont typeface="Arial" panose="020B0604020202020204" pitchFamily="34" charset="0"/>
              <a:buChar char="•"/>
            </a:pPr>
            <a:endParaRPr lang="en-US" sz="2400"/>
          </a:p>
          <a:p>
            <a:endParaRPr lang="en-US" sz="1400" i="1"/>
          </a:p>
          <a:p>
            <a:pPr marL="342900" indent="-342900">
              <a:buFont typeface="Arial" panose="020B0604020202020204" pitchFamily="34" charset="0"/>
              <a:buChar char="•"/>
            </a:pPr>
            <a:endParaRPr lang="en-US"/>
          </a:p>
        </p:txBody>
      </p:sp>
      <p:grpSp>
        <p:nvGrpSpPr>
          <p:cNvPr id="24" name="Group 23">
            <a:extLst>
              <a:ext uri="{FF2B5EF4-FFF2-40B4-BE49-F238E27FC236}">
                <a16:creationId xmlns:a16="http://schemas.microsoft.com/office/drawing/2014/main" id="{A4A6D709-89BE-C912-5B84-AA17A8622663}"/>
              </a:ext>
            </a:extLst>
          </p:cNvPr>
          <p:cNvGrpSpPr/>
          <p:nvPr/>
        </p:nvGrpSpPr>
        <p:grpSpPr>
          <a:xfrm>
            <a:off x="1068510" y="2428268"/>
            <a:ext cx="3184990" cy="3599324"/>
            <a:chOff x="1068510" y="2428268"/>
            <a:chExt cx="3184990" cy="3599324"/>
          </a:xfrm>
        </p:grpSpPr>
        <p:grpSp>
          <p:nvGrpSpPr>
            <p:cNvPr id="8" name="Group 7">
              <a:extLst>
                <a:ext uri="{FF2B5EF4-FFF2-40B4-BE49-F238E27FC236}">
                  <a16:creationId xmlns:a16="http://schemas.microsoft.com/office/drawing/2014/main" id="{9221F3CB-2879-618A-DF12-D188065702A5}"/>
                </a:ext>
              </a:extLst>
            </p:cNvPr>
            <p:cNvGrpSpPr/>
            <p:nvPr/>
          </p:nvGrpSpPr>
          <p:grpSpPr>
            <a:xfrm>
              <a:off x="1068511" y="2428268"/>
              <a:ext cx="3184989" cy="3051425"/>
              <a:chOff x="1068511" y="2938409"/>
              <a:chExt cx="3184989" cy="3051425"/>
            </a:xfrm>
          </p:grpSpPr>
          <p:grpSp>
            <p:nvGrpSpPr>
              <p:cNvPr id="7" name="Group 6">
                <a:extLst>
                  <a:ext uri="{FF2B5EF4-FFF2-40B4-BE49-F238E27FC236}">
                    <a16:creationId xmlns:a16="http://schemas.microsoft.com/office/drawing/2014/main" id="{6F5CA49B-1643-27AD-9D6C-4487EDB85E7E}"/>
                  </a:ext>
                </a:extLst>
              </p:cNvPr>
              <p:cNvGrpSpPr/>
              <p:nvPr/>
            </p:nvGrpSpPr>
            <p:grpSpPr>
              <a:xfrm>
                <a:off x="1068511" y="2938409"/>
                <a:ext cx="3184989" cy="3051425"/>
                <a:chOff x="1068511" y="2938409"/>
                <a:chExt cx="3184989" cy="3051425"/>
              </a:xfrm>
            </p:grpSpPr>
            <p:sp>
              <p:nvSpPr>
                <p:cNvPr id="5" name="Rectangle 4">
                  <a:extLst>
                    <a:ext uri="{FF2B5EF4-FFF2-40B4-BE49-F238E27FC236}">
                      <a16:creationId xmlns:a16="http://schemas.microsoft.com/office/drawing/2014/main" id="{A4B1E356-D7A5-E615-0565-9E30FD3E3C49}"/>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36B044-14CD-EEA1-3416-4F999DB8BF94}"/>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Helvetica" pitchFamily="2" charset="0"/>
                    </a:rPr>
                    <a:t>Identify Main Weaknesses</a:t>
                  </a:r>
                </a:p>
              </p:txBody>
            </p:sp>
          </p:grpSp>
          <p:pic>
            <p:nvPicPr>
              <p:cNvPr id="2050" name="Picture 2" descr="Cherry Picking - Wednesday, May 11th, 2022 — CrossFit Indestri">
                <a:extLst>
                  <a:ext uri="{FF2B5EF4-FFF2-40B4-BE49-F238E27FC236}">
                    <a16:creationId xmlns:a16="http://schemas.microsoft.com/office/drawing/2014/main" id="{58B27EB0-54A3-8A1D-4E33-3D9A884B80CC}"/>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a:fillRect/>
              </a:stretch>
            </p:blipFill>
            <p:spPr bwMode="auto">
              <a:xfrm>
                <a:off x="1166115" y="3742968"/>
                <a:ext cx="3087385" cy="2017065"/>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B9374496-1F2A-A4D6-225A-4D5B9C3E95BA}"/>
                </a:ext>
              </a:extLst>
            </p:cNvPr>
            <p:cNvSpPr txBox="1"/>
            <p:nvPr/>
          </p:nvSpPr>
          <p:spPr>
            <a:xfrm>
              <a:off x="1068510" y="5565927"/>
              <a:ext cx="3184989" cy="461665"/>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A study may have many weaknesses, but you must identify the most important.</a:t>
              </a:r>
            </a:p>
          </p:txBody>
        </p:sp>
      </p:grpSp>
      <p:grpSp>
        <p:nvGrpSpPr>
          <p:cNvPr id="25" name="Group 24">
            <a:extLst>
              <a:ext uri="{FF2B5EF4-FFF2-40B4-BE49-F238E27FC236}">
                <a16:creationId xmlns:a16="http://schemas.microsoft.com/office/drawing/2014/main" id="{78156800-963A-05BF-8E19-43A1DFE9FAD5}"/>
              </a:ext>
            </a:extLst>
          </p:cNvPr>
          <p:cNvGrpSpPr/>
          <p:nvPr/>
        </p:nvGrpSpPr>
        <p:grpSpPr>
          <a:xfrm>
            <a:off x="4500191" y="2428268"/>
            <a:ext cx="3194929" cy="3607270"/>
            <a:chOff x="4500191" y="2428268"/>
            <a:chExt cx="3194929" cy="3607270"/>
          </a:xfrm>
        </p:grpSpPr>
        <p:grpSp>
          <p:nvGrpSpPr>
            <p:cNvPr id="14" name="Group 13">
              <a:extLst>
                <a:ext uri="{FF2B5EF4-FFF2-40B4-BE49-F238E27FC236}">
                  <a16:creationId xmlns:a16="http://schemas.microsoft.com/office/drawing/2014/main" id="{A28BD374-73A4-C23A-2792-21CC90109CB5}"/>
                </a:ext>
              </a:extLst>
            </p:cNvPr>
            <p:cNvGrpSpPr/>
            <p:nvPr/>
          </p:nvGrpSpPr>
          <p:grpSpPr>
            <a:xfrm>
              <a:off x="4500191" y="2428268"/>
              <a:ext cx="3184990" cy="3051425"/>
              <a:chOff x="4500191" y="2938409"/>
              <a:chExt cx="3184990" cy="3051425"/>
            </a:xfrm>
          </p:grpSpPr>
          <p:grpSp>
            <p:nvGrpSpPr>
              <p:cNvPr id="10" name="Group 9">
                <a:extLst>
                  <a:ext uri="{FF2B5EF4-FFF2-40B4-BE49-F238E27FC236}">
                    <a16:creationId xmlns:a16="http://schemas.microsoft.com/office/drawing/2014/main" id="{CF125583-8777-7F82-6D41-E862B0F6AE8E}"/>
                  </a:ext>
                </a:extLst>
              </p:cNvPr>
              <p:cNvGrpSpPr/>
              <p:nvPr/>
            </p:nvGrpSpPr>
            <p:grpSpPr>
              <a:xfrm>
                <a:off x="4500192" y="2938409"/>
                <a:ext cx="3184989" cy="3051425"/>
                <a:chOff x="1068511" y="2938409"/>
                <a:chExt cx="3184989" cy="3051425"/>
              </a:xfrm>
            </p:grpSpPr>
            <p:sp>
              <p:nvSpPr>
                <p:cNvPr id="12" name="Rectangle 11">
                  <a:extLst>
                    <a:ext uri="{FF2B5EF4-FFF2-40B4-BE49-F238E27FC236}">
                      <a16:creationId xmlns:a16="http://schemas.microsoft.com/office/drawing/2014/main" id="{37742F4B-7BE8-2555-D22B-8ECD16332A74}"/>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E0367D-628E-7FEA-E579-123897E02224}"/>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Helvetica" pitchFamily="2" charset="0"/>
                    </a:rPr>
                    <a:t>Critical Investigation</a:t>
                  </a:r>
                </a:p>
              </p:txBody>
            </p:sp>
          </p:grpSp>
          <p:pic>
            <p:nvPicPr>
              <p:cNvPr id="2052" name="Picture 4" descr="White Rabbit Rabbit Hole Loop Motion Stock Footage Video (100%  Royalty-free) 1103670725 | Shutterstock">
                <a:extLst>
                  <a:ext uri="{FF2B5EF4-FFF2-40B4-BE49-F238E27FC236}">
                    <a16:creationId xmlns:a16="http://schemas.microsoft.com/office/drawing/2014/main" id="{C0110E9B-54C4-3C56-AFF8-EA564E00A78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4500191" y="3523180"/>
                <a:ext cx="3184989" cy="24620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70C009E9-9028-BCDB-E46C-AD15EFB02579}"/>
                </a:ext>
              </a:extLst>
            </p:cNvPr>
            <p:cNvSpPr txBox="1"/>
            <p:nvPr/>
          </p:nvSpPr>
          <p:spPr>
            <a:xfrm>
              <a:off x="4510131" y="5573873"/>
              <a:ext cx="3184989" cy="461665"/>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Be Warned: Rice et al. (1992) is full of surprises.</a:t>
              </a:r>
            </a:p>
          </p:txBody>
        </p:sp>
      </p:grpSp>
      <p:grpSp>
        <p:nvGrpSpPr>
          <p:cNvPr id="26" name="Group 25">
            <a:extLst>
              <a:ext uri="{FF2B5EF4-FFF2-40B4-BE49-F238E27FC236}">
                <a16:creationId xmlns:a16="http://schemas.microsoft.com/office/drawing/2014/main" id="{9672CE77-31FD-3292-049A-42D79EF0ADA6}"/>
              </a:ext>
            </a:extLst>
          </p:cNvPr>
          <p:cNvGrpSpPr/>
          <p:nvPr/>
        </p:nvGrpSpPr>
        <p:grpSpPr>
          <a:xfrm>
            <a:off x="7938500" y="2423621"/>
            <a:ext cx="3198241" cy="3614958"/>
            <a:chOff x="7938500" y="2423621"/>
            <a:chExt cx="3198241" cy="3614958"/>
          </a:xfrm>
        </p:grpSpPr>
        <p:grpSp>
          <p:nvGrpSpPr>
            <p:cNvPr id="20" name="Group 19">
              <a:extLst>
                <a:ext uri="{FF2B5EF4-FFF2-40B4-BE49-F238E27FC236}">
                  <a16:creationId xmlns:a16="http://schemas.microsoft.com/office/drawing/2014/main" id="{71505850-BC0C-C190-43E1-CF079E264C79}"/>
                </a:ext>
              </a:extLst>
            </p:cNvPr>
            <p:cNvGrpSpPr/>
            <p:nvPr/>
          </p:nvGrpSpPr>
          <p:grpSpPr>
            <a:xfrm>
              <a:off x="7938500" y="2423621"/>
              <a:ext cx="3184992" cy="3051425"/>
              <a:chOff x="7938500" y="2933762"/>
              <a:chExt cx="3184992" cy="3051425"/>
            </a:xfrm>
          </p:grpSpPr>
          <p:grpSp>
            <p:nvGrpSpPr>
              <p:cNvPr id="16" name="Group 15">
                <a:extLst>
                  <a:ext uri="{FF2B5EF4-FFF2-40B4-BE49-F238E27FC236}">
                    <a16:creationId xmlns:a16="http://schemas.microsoft.com/office/drawing/2014/main" id="{75C7BF8C-2B43-4AB4-85E7-EAEC4066BACF}"/>
                  </a:ext>
                </a:extLst>
              </p:cNvPr>
              <p:cNvGrpSpPr/>
              <p:nvPr/>
            </p:nvGrpSpPr>
            <p:grpSpPr>
              <a:xfrm>
                <a:off x="7938503" y="2933762"/>
                <a:ext cx="3184989" cy="3051425"/>
                <a:chOff x="1068511" y="2938409"/>
                <a:chExt cx="3184989" cy="3051425"/>
              </a:xfrm>
            </p:grpSpPr>
            <p:sp>
              <p:nvSpPr>
                <p:cNvPr id="18" name="Rectangle 17">
                  <a:extLst>
                    <a:ext uri="{FF2B5EF4-FFF2-40B4-BE49-F238E27FC236}">
                      <a16:creationId xmlns:a16="http://schemas.microsoft.com/office/drawing/2014/main" id="{74AE80DE-CBBD-ED55-5B55-EDC83511AD4C}"/>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4EE0EF4-7CDE-F958-EA0B-2368AF1C66DD}"/>
                    </a:ext>
                  </a:extLst>
                </p:cNvPr>
                <p:cNvSpPr/>
                <p:nvPr/>
              </p:nvSpPr>
              <p:spPr>
                <a:xfrm>
                  <a:off x="1068511" y="2938409"/>
                  <a:ext cx="3184989" cy="49059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Helvetica" pitchFamily="2" charset="0"/>
                    </a:rPr>
                    <a:t>Low Hanging Fruit</a:t>
                  </a:r>
                </a:p>
              </p:txBody>
            </p:sp>
          </p:grpSp>
          <p:pic>
            <p:nvPicPr>
              <p:cNvPr id="2054" name="Picture 6" descr="Should You Literally Pick the Low-Hanging Fruit? - Priceonomics">
                <a:extLst>
                  <a:ext uri="{FF2B5EF4-FFF2-40B4-BE49-F238E27FC236}">
                    <a16:creationId xmlns:a16="http://schemas.microsoft.com/office/drawing/2014/main" id="{DA164A1F-A9BF-3F63-3175-7D147951309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38500" y="3518533"/>
                <a:ext cx="3184989" cy="24666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2C102938-EC63-E6B3-AB4B-D9CC3113AF90}"/>
                </a:ext>
              </a:extLst>
            </p:cNvPr>
            <p:cNvSpPr txBox="1"/>
            <p:nvPr/>
          </p:nvSpPr>
          <p:spPr>
            <a:xfrm>
              <a:off x="7951752" y="5576914"/>
              <a:ext cx="3184989" cy="461665"/>
            </a:xfrm>
            <a:prstGeom prst="rect">
              <a:avLst/>
            </a:prstGeom>
            <a:noFill/>
          </p:spPr>
          <p:txBody>
            <a:bodyPr wrap="square" rtlCol="0">
              <a:spAutoFit/>
            </a:bodyPr>
            <a:lstStyle/>
            <a:p>
              <a:pPr algn="ctr"/>
              <a:r>
                <a:rPr lang="en-US" sz="1200">
                  <a:latin typeface="Helvetica Neue" panose="02000503000000020004" pitchFamily="2" charset="0"/>
                  <a:ea typeface="Helvetica Neue" panose="02000503000000020004" pitchFamily="2" charset="0"/>
                  <a:cs typeface="Helvetica Neue" panose="02000503000000020004" pitchFamily="2" charset="0"/>
                </a:rPr>
                <a:t>Sometimes the most important weakness is not the most obvious one.</a:t>
              </a:r>
            </a:p>
          </p:txBody>
        </p:sp>
      </p:grpSp>
    </p:spTree>
    <p:extLst>
      <p:ext uri="{BB962C8B-B14F-4D97-AF65-F5344CB8AC3E}">
        <p14:creationId xmlns:p14="http://schemas.microsoft.com/office/powerpoint/2010/main" val="332337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Autofit/>
          </a:bodyPr>
          <a:lstStyle/>
          <a:p>
            <a:pPr marL="0" indent="0" algn="ctr">
              <a:buNone/>
            </a:pPr>
            <a:endParaRPr lang="en-US" b="1">
              <a:solidFill>
                <a:schemeClr val="accent1">
                  <a:lumMod val="50000"/>
                </a:schemeClr>
              </a:solidFill>
              <a:latin typeface="Garamond" panose="02020404030301010803" pitchFamily="18" charset="0"/>
            </a:endParaRPr>
          </a:p>
          <a:p>
            <a:pPr algn="ctr"/>
            <a:r>
              <a:rPr lang="en-US" sz="4600" b="1">
                <a:solidFill>
                  <a:srgbClr val="61A2A7"/>
                </a:solidFill>
              </a:rPr>
              <a:t>Any questions..?</a:t>
            </a:r>
          </a:p>
          <a:p>
            <a:pPr marL="0" indent="0" algn="ctr">
              <a:buNone/>
            </a:pPr>
            <a:endParaRPr lang="en-US">
              <a:latin typeface="Garamond" panose="02020404030301010803" pitchFamily="18" charset="0"/>
            </a:endParaRPr>
          </a:p>
        </p:txBody>
      </p:sp>
      <p:pic>
        <p:nvPicPr>
          <p:cNvPr id="10" name="Picture 9" descr="A person reading a book on a rock&#10;&#10;AI-generated content may be incorrect.">
            <a:extLst>
              <a:ext uri="{FF2B5EF4-FFF2-40B4-BE49-F238E27FC236}">
                <a16:creationId xmlns:a16="http://schemas.microsoft.com/office/drawing/2014/main" id="{0A7791C6-FB5B-BB6A-3CB3-1DAF3C55597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8000"/>
                    </a14:imgEffect>
                  </a14:imgLayer>
                </a14:imgProps>
              </a:ext>
            </a:extLst>
          </a:blip>
          <a:stretch>
            <a:fillRect/>
          </a:stretch>
        </p:blipFill>
        <p:spPr>
          <a:xfrm>
            <a:off x="4739016" y="2391066"/>
            <a:ext cx="2707341" cy="4061012"/>
          </a:xfrm>
          <a:prstGeom prst="rect">
            <a:avLst/>
          </a:prstGeom>
          <a:ln>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E871DB30-95D2-F2F4-B1D7-1DBBDB247C7C}"/>
              </a:ext>
            </a:extLst>
          </p:cNvPr>
          <p:cNvSpPr txBox="1"/>
          <p:nvPr/>
        </p:nvSpPr>
        <p:spPr>
          <a:xfrm>
            <a:off x="4982447" y="6581918"/>
            <a:ext cx="2220480" cy="253916"/>
          </a:xfrm>
          <a:prstGeom prst="rect">
            <a:avLst/>
          </a:prstGeom>
          <a:noFill/>
        </p:spPr>
        <p:txBody>
          <a:bodyPr wrap="none" rtlCol="0">
            <a:spAutoFit/>
          </a:bodyPr>
          <a:lstStyle/>
          <a:p>
            <a:pPr algn="ctr"/>
            <a:r>
              <a:rPr lang="en-US" sz="105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OpenAI (LLM-generated image)</a:t>
            </a:r>
          </a:p>
        </p:txBody>
      </p:sp>
    </p:spTree>
    <p:extLst>
      <p:ext uri="{BB962C8B-B14F-4D97-AF65-F5344CB8AC3E}">
        <p14:creationId xmlns:p14="http://schemas.microsoft.com/office/powerpoint/2010/main" val="1552489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3B5EE-8F3A-8C46-88C8-D917B2FBC243}"/>
              </a:ext>
            </a:extLst>
          </p:cNvPr>
          <p:cNvSpPr txBox="1"/>
          <p:nvPr/>
        </p:nvSpPr>
        <p:spPr>
          <a:xfrm>
            <a:off x="3082499" y="162830"/>
            <a:ext cx="6013185" cy="1323439"/>
          </a:xfrm>
          <a:prstGeom prst="rect">
            <a:avLst/>
          </a:prstGeom>
          <a:noFill/>
        </p:spPr>
        <p:txBody>
          <a:bodyPr wrap="none" rtlCol="0">
            <a:spAutoFit/>
          </a:bodyPr>
          <a:lstStyle/>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Psychopathy and Crime</a:t>
            </a:r>
          </a:p>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FSC350</a:t>
            </a:r>
          </a:p>
        </p:txBody>
      </p:sp>
      <p:sp>
        <p:nvSpPr>
          <p:cNvPr id="3" name="TextBox 2">
            <a:extLst>
              <a:ext uri="{FF2B5EF4-FFF2-40B4-BE49-F238E27FC236}">
                <a16:creationId xmlns:a16="http://schemas.microsoft.com/office/drawing/2014/main" id="{BB390E52-1102-1C40-A747-3ADEE12989B1}"/>
              </a:ext>
            </a:extLst>
          </p:cNvPr>
          <p:cNvSpPr txBox="1"/>
          <p:nvPr/>
        </p:nvSpPr>
        <p:spPr>
          <a:xfrm>
            <a:off x="7231834" y="201432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8</a:t>
            </a:r>
          </a:p>
          <a:p>
            <a:pPr algn="ctr"/>
            <a:r>
              <a:rPr lang="en-US" sz="2200" b="1">
                <a:latin typeface="Agency FB" panose="020B0503020202020204" pitchFamily="34" charset="77"/>
              </a:rPr>
              <a:t>Psychopathy and Scientific Spin</a:t>
            </a:r>
          </a:p>
        </p:txBody>
      </p:sp>
      <p:sp>
        <p:nvSpPr>
          <p:cNvPr id="4" name="TextBox 3">
            <a:extLst>
              <a:ext uri="{FF2B5EF4-FFF2-40B4-BE49-F238E27FC236}">
                <a16:creationId xmlns:a16="http://schemas.microsoft.com/office/drawing/2014/main" id="{0C920893-4190-E64C-83B6-25C37A4BB03D}"/>
              </a:ext>
            </a:extLst>
          </p:cNvPr>
          <p:cNvSpPr txBox="1"/>
          <p:nvPr/>
        </p:nvSpPr>
        <p:spPr>
          <a:xfrm>
            <a:off x="293863" y="5687714"/>
            <a:ext cx="4652212" cy="769441"/>
          </a:xfrm>
          <a:prstGeom prst="rect">
            <a:avLst/>
          </a:prstGeom>
          <a:solidFill>
            <a:schemeClr val="accent5"/>
          </a:solidFill>
          <a:ln>
            <a:solidFill>
              <a:schemeClr val="tx2"/>
            </a:solidFill>
          </a:ln>
        </p:spPr>
        <p:txBody>
          <a:bodyPr wrap="square" rtlCol="0">
            <a:spAutoFit/>
          </a:bodyPr>
          <a:lstStyle/>
          <a:p>
            <a:pPr algn="ctr"/>
            <a:r>
              <a:rPr lang="en-US" sz="2200" dirty="0">
                <a:latin typeface="Agency FB" panose="020B0503020202020204" pitchFamily="34" charset="77"/>
              </a:rPr>
              <a:t>Module 6</a:t>
            </a:r>
          </a:p>
          <a:p>
            <a:pPr algn="ctr"/>
            <a:r>
              <a:rPr lang="en-US" sz="2200" b="1" dirty="0">
                <a:latin typeface="Agency FB" panose="020B0503020202020204" pitchFamily="34" charset="77"/>
              </a:rPr>
              <a:t>The Neuroscience of Psychopathy</a:t>
            </a:r>
          </a:p>
        </p:txBody>
      </p:sp>
      <p:sp>
        <p:nvSpPr>
          <p:cNvPr id="5" name="TextBox 4">
            <a:extLst>
              <a:ext uri="{FF2B5EF4-FFF2-40B4-BE49-F238E27FC236}">
                <a16:creationId xmlns:a16="http://schemas.microsoft.com/office/drawing/2014/main" id="{3B5B2899-66DB-2F44-AC08-76407EBE6F1E}"/>
              </a:ext>
            </a:extLst>
          </p:cNvPr>
          <p:cNvSpPr txBox="1"/>
          <p:nvPr/>
        </p:nvSpPr>
        <p:spPr>
          <a:xfrm>
            <a:off x="7227379" y="1102077"/>
            <a:ext cx="4652212"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7</a:t>
            </a:r>
          </a:p>
          <a:p>
            <a:pPr algn="ctr"/>
            <a:r>
              <a:rPr lang="en-US" sz="2200" b="1">
                <a:latin typeface="Agency FB" panose="020B0503020202020204" pitchFamily="34" charset="77"/>
              </a:rPr>
              <a:t>Two Theories of Psychopathy</a:t>
            </a:r>
          </a:p>
        </p:txBody>
      </p:sp>
      <p:sp>
        <p:nvSpPr>
          <p:cNvPr id="7" name="TextBox 6">
            <a:extLst>
              <a:ext uri="{FF2B5EF4-FFF2-40B4-BE49-F238E27FC236}">
                <a16:creationId xmlns:a16="http://schemas.microsoft.com/office/drawing/2014/main" id="{2B3EDC33-8DA4-674F-9F21-7A1BC53173BA}"/>
              </a:ext>
            </a:extLst>
          </p:cNvPr>
          <p:cNvSpPr txBox="1"/>
          <p:nvPr/>
        </p:nvSpPr>
        <p:spPr>
          <a:xfrm>
            <a:off x="7232091" y="292388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9</a:t>
            </a:r>
          </a:p>
          <a:p>
            <a:pPr algn="ctr"/>
            <a:r>
              <a:rPr lang="en-US" sz="2200" b="1">
                <a:latin typeface="Agency FB" panose="020B0503020202020204" pitchFamily="34" charset="77"/>
              </a:rPr>
              <a:t>Psychopathy and Ethics</a:t>
            </a:r>
          </a:p>
        </p:txBody>
      </p:sp>
      <p:sp>
        <p:nvSpPr>
          <p:cNvPr id="8" name="TextBox 7">
            <a:extLst>
              <a:ext uri="{FF2B5EF4-FFF2-40B4-BE49-F238E27FC236}">
                <a16:creationId xmlns:a16="http://schemas.microsoft.com/office/drawing/2014/main" id="{D9F4C883-49E6-F84E-8491-EFA80CA3E91D}"/>
              </a:ext>
            </a:extLst>
          </p:cNvPr>
          <p:cNvSpPr txBox="1"/>
          <p:nvPr/>
        </p:nvSpPr>
        <p:spPr>
          <a:xfrm>
            <a:off x="293868" y="1102077"/>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1</a:t>
            </a:r>
          </a:p>
          <a:p>
            <a:pPr algn="ctr"/>
            <a:r>
              <a:rPr lang="en-US" sz="2200" b="1">
                <a:latin typeface="Agency FB" panose="020B0503020202020204" pitchFamily="34" charset="77"/>
              </a:rPr>
              <a:t>Introduction – What is Psychopathy?</a:t>
            </a:r>
            <a:endParaRPr lang="en-US" sz="2200" i="1">
              <a:latin typeface="Agency FB" panose="020B0503020202020204" pitchFamily="34" charset="77"/>
            </a:endParaRPr>
          </a:p>
        </p:txBody>
      </p:sp>
      <p:sp>
        <p:nvSpPr>
          <p:cNvPr id="9" name="TextBox 8">
            <a:extLst>
              <a:ext uri="{FF2B5EF4-FFF2-40B4-BE49-F238E27FC236}">
                <a16:creationId xmlns:a16="http://schemas.microsoft.com/office/drawing/2014/main" id="{759C2D31-13EC-504A-9B24-EB0FE6EF1825}"/>
              </a:ext>
            </a:extLst>
          </p:cNvPr>
          <p:cNvSpPr txBox="1"/>
          <p:nvPr/>
        </p:nvSpPr>
        <p:spPr>
          <a:xfrm>
            <a:off x="293862" y="4769872"/>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5</a:t>
            </a:r>
          </a:p>
          <a:p>
            <a:pPr algn="ctr"/>
            <a:r>
              <a:rPr lang="en-US" sz="2200" b="1">
                <a:latin typeface="Agency FB" panose="020B0503020202020204" pitchFamily="34" charset="77"/>
              </a:rPr>
              <a:t>Psychopathy and Moral Psychology</a:t>
            </a:r>
          </a:p>
        </p:txBody>
      </p:sp>
      <p:sp>
        <p:nvSpPr>
          <p:cNvPr id="10" name="TextBox 9">
            <a:extLst>
              <a:ext uri="{FF2B5EF4-FFF2-40B4-BE49-F238E27FC236}">
                <a16:creationId xmlns:a16="http://schemas.microsoft.com/office/drawing/2014/main" id="{1CB0D1BC-26CD-E94C-9250-2317DC33AF5D}"/>
              </a:ext>
            </a:extLst>
          </p:cNvPr>
          <p:cNvSpPr txBox="1"/>
          <p:nvPr/>
        </p:nvSpPr>
        <p:spPr>
          <a:xfrm>
            <a:off x="293866" y="292717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3</a:t>
            </a:r>
          </a:p>
          <a:p>
            <a:pPr algn="ctr"/>
            <a:r>
              <a:rPr lang="en-US" sz="2200" b="1">
                <a:latin typeface="Agency FB" panose="020B0503020202020204" pitchFamily="34" charset="77"/>
              </a:rPr>
              <a:t>Psychopathy and Forensic Risk</a:t>
            </a:r>
          </a:p>
        </p:txBody>
      </p:sp>
      <p:sp>
        <p:nvSpPr>
          <p:cNvPr id="11" name="TextBox 10">
            <a:extLst>
              <a:ext uri="{FF2B5EF4-FFF2-40B4-BE49-F238E27FC236}">
                <a16:creationId xmlns:a16="http://schemas.microsoft.com/office/drawing/2014/main" id="{E8C9DE2B-9E12-E345-B74D-4AAB86D288EC}"/>
              </a:ext>
            </a:extLst>
          </p:cNvPr>
          <p:cNvSpPr txBox="1"/>
          <p:nvPr/>
        </p:nvSpPr>
        <p:spPr>
          <a:xfrm>
            <a:off x="293863" y="3852030"/>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4</a:t>
            </a:r>
          </a:p>
          <a:p>
            <a:pPr algn="ctr"/>
            <a:r>
              <a:rPr lang="en-US" sz="2200" b="1">
                <a:latin typeface="Agency FB" panose="020B0503020202020204" pitchFamily="34" charset="77"/>
              </a:rPr>
              <a:t>Psychopathy and Treatment</a:t>
            </a:r>
          </a:p>
        </p:txBody>
      </p:sp>
      <p:sp>
        <p:nvSpPr>
          <p:cNvPr id="12" name="TextBox 11">
            <a:extLst>
              <a:ext uri="{FF2B5EF4-FFF2-40B4-BE49-F238E27FC236}">
                <a16:creationId xmlns:a16="http://schemas.microsoft.com/office/drawing/2014/main" id="{1632E077-CB1A-754E-921A-F1DB6C598B66}"/>
              </a:ext>
            </a:extLst>
          </p:cNvPr>
          <p:cNvSpPr txBox="1"/>
          <p:nvPr/>
        </p:nvSpPr>
        <p:spPr>
          <a:xfrm>
            <a:off x="293867" y="2014625"/>
            <a:ext cx="4652213" cy="769441"/>
          </a:xfrm>
          <a:prstGeom prst="rect">
            <a:avLst/>
          </a:prstGeom>
          <a:noFill/>
          <a:ln>
            <a:solidFill>
              <a:schemeClr val="tx2"/>
            </a:solidFill>
          </a:ln>
        </p:spPr>
        <p:txBody>
          <a:bodyPr wrap="square" rtlCol="0">
            <a:spAutoFit/>
          </a:bodyPr>
          <a:lstStyle/>
          <a:p>
            <a:pPr algn="ctr"/>
            <a:r>
              <a:rPr lang="en-US" sz="2200">
                <a:latin typeface="Agency FB" panose="020B0503020202020204" pitchFamily="34" charset="77"/>
              </a:rPr>
              <a:t>Module 2</a:t>
            </a:r>
          </a:p>
          <a:p>
            <a:pPr algn="ctr"/>
            <a:r>
              <a:rPr lang="en-US" sz="2200" b="1">
                <a:latin typeface="Agency FB" panose="020B0503020202020204" pitchFamily="34" charset="77"/>
              </a:rPr>
              <a:t>The Problem of Psychopathy</a:t>
            </a:r>
          </a:p>
        </p:txBody>
      </p:sp>
      <p:sp>
        <p:nvSpPr>
          <p:cNvPr id="14" name="Notched Right Arrow 13">
            <a:extLst>
              <a:ext uri="{FF2B5EF4-FFF2-40B4-BE49-F238E27FC236}">
                <a16:creationId xmlns:a16="http://schemas.microsoft.com/office/drawing/2014/main" id="{E3D0CE1C-E904-6842-96CD-DE110046B5BB}"/>
              </a:ext>
            </a:extLst>
          </p:cNvPr>
          <p:cNvSpPr/>
          <p:nvPr/>
        </p:nvSpPr>
        <p:spPr>
          <a:xfrm rot="5400000">
            <a:off x="4391799" y="3370583"/>
            <a:ext cx="3394573" cy="1217046"/>
          </a:xfrm>
          <a:prstGeom prst="notchedRightArrow">
            <a:avLst/>
          </a:prstGeom>
          <a:solidFill>
            <a:srgbClr val="61A2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77"/>
            </a:endParaRPr>
          </a:p>
        </p:txBody>
      </p:sp>
      <p:sp>
        <p:nvSpPr>
          <p:cNvPr id="16" name="TextBox 15">
            <a:extLst>
              <a:ext uri="{FF2B5EF4-FFF2-40B4-BE49-F238E27FC236}">
                <a16:creationId xmlns:a16="http://schemas.microsoft.com/office/drawing/2014/main" id="{52D69630-A2F3-A1A4-4D6F-5C63898CEBD2}"/>
              </a:ext>
            </a:extLst>
          </p:cNvPr>
          <p:cNvSpPr txBox="1"/>
          <p:nvPr/>
        </p:nvSpPr>
        <p:spPr>
          <a:xfrm>
            <a:off x="7227379" y="383343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10</a:t>
            </a:r>
          </a:p>
          <a:p>
            <a:pPr algn="ctr"/>
            <a:r>
              <a:rPr lang="en-US" sz="2200" b="1">
                <a:latin typeface="Agency FB" panose="020B0503020202020204" pitchFamily="34" charset="77"/>
              </a:rPr>
              <a:t>Explaining a Lack of Evidence (Part I)</a:t>
            </a:r>
            <a:endParaRPr lang="en-US" sz="2200" i="1">
              <a:latin typeface="Agency FB" panose="020B0503020202020204" pitchFamily="34" charset="77"/>
            </a:endParaRPr>
          </a:p>
        </p:txBody>
      </p:sp>
      <p:sp>
        <p:nvSpPr>
          <p:cNvPr id="17" name="TextBox 16">
            <a:extLst>
              <a:ext uri="{FF2B5EF4-FFF2-40B4-BE49-F238E27FC236}">
                <a16:creationId xmlns:a16="http://schemas.microsoft.com/office/drawing/2014/main" id="{CD99D0BB-0C4F-CF87-6C12-65F82F984A6F}"/>
              </a:ext>
            </a:extLst>
          </p:cNvPr>
          <p:cNvSpPr txBox="1"/>
          <p:nvPr/>
        </p:nvSpPr>
        <p:spPr>
          <a:xfrm>
            <a:off x="7227378" y="474299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11</a:t>
            </a:r>
          </a:p>
          <a:p>
            <a:pPr algn="ctr"/>
            <a:r>
              <a:rPr lang="en-US" sz="2200" b="1">
                <a:latin typeface="Agency FB" panose="020B0503020202020204" pitchFamily="34" charset="77"/>
              </a:rPr>
              <a:t>Explaining a Lack of Evidence (Part 2)</a:t>
            </a:r>
            <a:endParaRPr lang="en-US" sz="2200" i="1">
              <a:latin typeface="Agency FB" panose="020B0503020202020204" pitchFamily="34" charset="77"/>
            </a:endParaRPr>
          </a:p>
        </p:txBody>
      </p:sp>
      <p:sp>
        <p:nvSpPr>
          <p:cNvPr id="18" name="TextBox 17">
            <a:extLst>
              <a:ext uri="{FF2B5EF4-FFF2-40B4-BE49-F238E27FC236}">
                <a16:creationId xmlns:a16="http://schemas.microsoft.com/office/drawing/2014/main" id="{AD238C9D-026B-CE9A-FD49-2753637952EC}"/>
              </a:ext>
            </a:extLst>
          </p:cNvPr>
          <p:cNvSpPr txBox="1"/>
          <p:nvPr/>
        </p:nvSpPr>
        <p:spPr>
          <a:xfrm>
            <a:off x="7227377" y="5687714"/>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12</a:t>
            </a:r>
          </a:p>
          <a:p>
            <a:pPr algn="ctr"/>
            <a:r>
              <a:rPr lang="en-US" sz="2200" b="1">
                <a:latin typeface="Agency FB" panose="020B0503020202020204" pitchFamily="34" charset="77"/>
              </a:rPr>
              <a:t>The Future of Psychopathy Research</a:t>
            </a:r>
            <a:endParaRPr lang="en-US" sz="2200" i="1">
              <a:latin typeface="Agency FB" panose="020B0503020202020204" pitchFamily="34" charset="77"/>
            </a:endParaRPr>
          </a:p>
        </p:txBody>
      </p:sp>
    </p:spTree>
    <p:extLst>
      <p:ext uri="{BB962C8B-B14F-4D97-AF65-F5344CB8AC3E}">
        <p14:creationId xmlns:p14="http://schemas.microsoft.com/office/powerpoint/2010/main" val="2164556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8871-25FE-6E42-99CD-C0198BB1C484}"/>
              </a:ext>
            </a:extLst>
          </p:cNvPr>
          <p:cNvSpPr>
            <a:spLocks noGrp="1"/>
          </p:cNvSpPr>
          <p:nvPr>
            <p:ph type="title"/>
          </p:nvPr>
        </p:nvSpPr>
        <p:spPr/>
        <p:txBody>
          <a:bodyPr/>
          <a:lstStyle/>
          <a:p>
            <a:r>
              <a:rPr lang="en-US"/>
              <a:t>This Module’s Agenda:</a:t>
            </a:r>
          </a:p>
        </p:txBody>
      </p:sp>
      <p:sp>
        <p:nvSpPr>
          <p:cNvPr id="3" name="Content Placeholder 2">
            <a:extLst>
              <a:ext uri="{FF2B5EF4-FFF2-40B4-BE49-F238E27FC236}">
                <a16:creationId xmlns:a16="http://schemas.microsoft.com/office/drawing/2014/main" id="{A5D9D6F8-15E9-1542-9BC8-A912BE1987D2}"/>
              </a:ext>
            </a:extLst>
          </p:cNvPr>
          <p:cNvSpPr>
            <a:spLocks noGrp="1"/>
          </p:cNvSpPr>
          <p:nvPr>
            <p:ph idx="1"/>
          </p:nvPr>
        </p:nvSpPr>
        <p:spPr/>
        <p:txBody>
          <a:bodyPr vert="horz" lIns="91440" tIns="45720" rIns="91440" bIns="45720" rtlCol="0" anchor="t">
            <a:normAutofit/>
          </a:bodyPr>
          <a:lstStyle/>
          <a:p>
            <a:pPr marL="514350" indent="-514350">
              <a:buFont typeface="Arial" panose="020B0604020202020204" pitchFamily="34" charset="0"/>
              <a:buChar char="•"/>
            </a:pPr>
            <a:endParaRPr lang="en-US" dirty="0"/>
          </a:p>
          <a:p>
            <a:pPr marL="514350" indent="-514350">
              <a:buFont typeface="Arial" panose="020B0604020202020204" pitchFamily="34" charset="0"/>
              <a:buChar char="•"/>
            </a:pPr>
            <a:r>
              <a:rPr lang="en-US" dirty="0">
                <a:latin typeface="Helvetica Neue"/>
              </a:rPr>
              <a:t>Biological Research on Personality Disorders</a:t>
            </a:r>
          </a:p>
          <a:p>
            <a:pPr marL="514350" indent="-514350">
              <a:buFont typeface="Arial" panose="020B0604020202020204" pitchFamily="34" charset="0"/>
              <a:buChar char="•"/>
            </a:pPr>
            <a:r>
              <a:rPr lang="en-US" dirty="0">
                <a:latin typeface="Helvetica Neue"/>
              </a:rPr>
              <a:t>Psychopathy as a Biological Condition</a:t>
            </a:r>
          </a:p>
          <a:p>
            <a:pPr marL="514350" indent="-514350">
              <a:buFont typeface="Arial" panose="020B0604020202020204" pitchFamily="34" charset="0"/>
              <a:buChar char="•"/>
            </a:pPr>
            <a:r>
              <a:rPr lang="en-US" dirty="0">
                <a:latin typeface="Helvetica Neue"/>
              </a:rPr>
              <a:t>Neuroimaging Technology</a:t>
            </a:r>
          </a:p>
          <a:p>
            <a:pPr marL="514350" indent="-514350">
              <a:buFont typeface="Arial" panose="020B0604020202020204" pitchFamily="34" charset="0"/>
              <a:buChar char="•"/>
            </a:pPr>
            <a:r>
              <a:rPr lang="en-US" dirty="0">
                <a:latin typeface="Helvetica Neue"/>
              </a:rPr>
              <a:t>MRI Research in PCL Samples</a:t>
            </a:r>
          </a:p>
          <a:p>
            <a:pPr marL="514350" indent="-514350">
              <a:buFont typeface="Arial" panose="020B0604020202020204" pitchFamily="34" charset="0"/>
              <a:buChar char="•"/>
            </a:pPr>
            <a:r>
              <a:rPr lang="en-US" dirty="0">
                <a:latin typeface="Helvetica Neue"/>
              </a:rPr>
              <a:t>Critical Reflections</a:t>
            </a:r>
          </a:p>
        </p:txBody>
      </p:sp>
      <p:pic>
        <p:nvPicPr>
          <p:cNvPr id="4" name="Picture 3" descr="A white face with black text&#10;&#10;AI-generated content may be incorrect.">
            <a:extLst>
              <a:ext uri="{FF2B5EF4-FFF2-40B4-BE49-F238E27FC236}">
                <a16:creationId xmlns:a16="http://schemas.microsoft.com/office/drawing/2014/main" id="{47FD5972-A813-512A-77C4-85A17286C46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028498" y="1799532"/>
            <a:ext cx="2902074" cy="4353111"/>
          </a:xfrm>
          <a:prstGeom prst="rect">
            <a:avLst/>
          </a:prstGeom>
          <a:ln>
            <a:solidFill>
              <a:schemeClr val="tx1"/>
            </a:solidFill>
          </a:ln>
          <a:effectLst>
            <a:outerShdw blurRad="50800" dist="104313" dir="2700000" algn="tl" rotWithShape="0">
              <a:prstClr val="black">
                <a:alpha val="40000"/>
              </a:prstClr>
            </a:outerShdw>
          </a:effectLst>
        </p:spPr>
      </p:pic>
    </p:spTree>
    <p:extLst>
      <p:ext uri="{BB962C8B-B14F-4D97-AF65-F5344CB8AC3E}">
        <p14:creationId xmlns:p14="http://schemas.microsoft.com/office/powerpoint/2010/main" val="3614981355"/>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000" dirty="0" smtClean="0">
            <a:latin typeface="Helvetica Neue" panose="02000503000000020004" pitchFamily="2" charset="0"/>
            <a:ea typeface="Helvetica Neue" panose="02000503000000020004" pitchFamily="2" charset="0"/>
            <a:cs typeface="Helvetica Neue" panose="020005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8aac226-2f03-4b4d-9037-b46d56c55210}" enabled="0" method="" siteId="{78aac226-2f03-4b4d-9037-b46d56c55210}" removed="1"/>
</clbl:labelList>
</file>

<file path=docProps/app.xml><?xml version="1.0" encoding="utf-8"?>
<Properties xmlns="http://schemas.openxmlformats.org/officeDocument/2006/extended-properties" xmlns:vt="http://schemas.openxmlformats.org/officeDocument/2006/docPropsVTypes">
  <TotalTime>1400</TotalTime>
  <Words>5511</Words>
  <Application>Microsoft Macintosh PowerPoint</Application>
  <PresentationFormat>Widescreen</PresentationFormat>
  <Paragraphs>497</Paragraphs>
  <Slides>46</Slides>
  <Notes>27</Notes>
  <HiddenSlides>4</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Agency FB</vt:lpstr>
      <vt:lpstr>Aptos</vt:lpstr>
      <vt:lpstr>Arial</vt:lpstr>
      <vt:lpstr>Calibri</vt:lpstr>
      <vt:lpstr>Courier New</vt:lpstr>
      <vt:lpstr>Garamond</vt:lpstr>
      <vt:lpstr>Helvetica</vt:lpstr>
      <vt:lpstr>Helvetica Neue</vt:lpstr>
      <vt:lpstr>Helvetica Neue Condensed</vt:lpstr>
      <vt:lpstr>Wingdings</vt:lpstr>
      <vt:lpstr>Office Theme</vt:lpstr>
      <vt:lpstr>PowerPoint Presentation</vt:lpstr>
      <vt:lpstr>Assignment #1</vt:lpstr>
      <vt:lpstr>Assignment #1</vt:lpstr>
      <vt:lpstr>Assignment #1</vt:lpstr>
      <vt:lpstr>Assignment #1</vt:lpstr>
      <vt:lpstr>Assignment #1</vt:lpstr>
      <vt:lpstr> </vt:lpstr>
      <vt:lpstr>PowerPoint Presentation</vt:lpstr>
      <vt:lpstr>This Module’s Agenda:</vt:lpstr>
      <vt:lpstr>Biological Research on Personality Disorders</vt:lpstr>
      <vt:lpstr>Biological Research on Personality Disorders:</vt:lpstr>
      <vt:lpstr>Biological Research on Personality Disorders:</vt:lpstr>
      <vt:lpstr>Biological Research on Personality Disorders:</vt:lpstr>
      <vt:lpstr>Psychopathy as a Biological Condition</vt:lpstr>
      <vt:lpstr>Psychopathy as a Biological Condition:</vt:lpstr>
      <vt:lpstr>Psychopathy as a Biological Condition:</vt:lpstr>
      <vt:lpstr>Psychopathy as a Biological Condition:</vt:lpstr>
      <vt:lpstr>Psychopathy as a Biological Condition:</vt:lpstr>
      <vt:lpstr>Psychopathy as a Biological Condition:</vt:lpstr>
      <vt:lpstr>Psychopathy as a Biological Condition:</vt:lpstr>
      <vt:lpstr>Psychopathy as a Biological Condition:</vt:lpstr>
      <vt:lpstr>Psychopathy as a Biological Condition:</vt:lpstr>
      <vt:lpstr>Psychopathy as a Biological Condition:</vt:lpstr>
      <vt:lpstr>Neuroimaging Technology</vt:lpstr>
      <vt:lpstr>Neuroimaging Technology:</vt:lpstr>
      <vt:lpstr>Empathy Research in PCL Samples:</vt:lpstr>
      <vt:lpstr>Empathy Research in PCL Samples:</vt:lpstr>
      <vt:lpstr>Empathy Research in PCL Samples:</vt:lpstr>
      <vt:lpstr>Empathy Research in PCL Samples:</vt:lpstr>
      <vt:lpstr>Empathy Research in PCL Samples:</vt:lpstr>
      <vt:lpstr>Empathy Research in PCL Samples:</vt:lpstr>
      <vt:lpstr>Empathy Research in PCL Samples:</vt:lpstr>
      <vt:lpstr>MRI Research in PCL Samples</vt:lpstr>
      <vt:lpstr>MRI Research in PCL Samples:</vt:lpstr>
      <vt:lpstr>MRI Research in PCL Samples:</vt:lpstr>
      <vt:lpstr>MRI Research in PCL Samples:</vt:lpstr>
      <vt:lpstr>MRI Research in PCL Samples:</vt:lpstr>
      <vt:lpstr>MRI Research in PCL Samples:</vt:lpstr>
      <vt:lpstr>MRI Research in PCL Samples:</vt:lpstr>
      <vt:lpstr>MRI Research in PCL Samples:</vt:lpstr>
      <vt:lpstr>MRI Research in PCL Samples:</vt:lpstr>
      <vt:lpstr>MRI Research in PCL Samples:</vt:lpstr>
      <vt:lpstr>MRI Research in PCL Samples:</vt:lpstr>
      <vt:lpstr>MRI Research in PCL Samples:</vt:lpstr>
      <vt:lpstr>Critical Reflections</vt:lpstr>
      <vt:lpstr>Critical Reflections: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Rasmus Larsen</dc:creator>
  <cp:lastModifiedBy>Rasmus Larsen</cp:lastModifiedBy>
  <cp:revision>1</cp:revision>
  <dcterms:created xsi:type="dcterms:W3CDTF">2021-01-05T16:07:37Z</dcterms:created>
  <dcterms:modified xsi:type="dcterms:W3CDTF">2025-12-10T06:08:16Z</dcterms:modified>
</cp:coreProperties>
</file>