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969" r:id="rId2"/>
    <p:sldId id="994" r:id="rId3"/>
    <p:sldId id="261" r:id="rId4"/>
    <p:sldId id="271" r:id="rId5"/>
    <p:sldId id="1316" r:id="rId6"/>
    <p:sldId id="1417" r:id="rId7"/>
    <p:sldId id="1407" r:id="rId8"/>
    <p:sldId id="1408" r:id="rId9"/>
    <p:sldId id="1419" r:id="rId10"/>
    <p:sldId id="1406" r:id="rId11"/>
    <p:sldId id="1384" r:id="rId12"/>
    <p:sldId id="1410" r:id="rId13"/>
    <p:sldId id="1421" r:id="rId14"/>
    <p:sldId id="1404" r:id="rId15"/>
    <p:sldId id="1394" r:id="rId16"/>
    <p:sldId id="1411" r:id="rId17"/>
    <p:sldId id="1412" r:id="rId18"/>
    <p:sldId id="1413" r:id="rId19"/>
    <p:sldId id="1420" r:id="rId20"/>
    <p:sldId id="1396" r:id="rId21"/>
    <p:sldId id="1395" r:id="rId22"/>
    <p:sldId id="1405" r:id="rId23"/>
    <p:sldId id="1415" r:id="rId24"/>
    <p:sldId id="1398" r:id="rId25"/>
    <p:sldId id="1416" r:id="rId26"/>
    <p:sldId id="1370" r:id="rId27"/>
    <p:sldId id="1397" r:id="rId28"/>
    <p:sldId id="1399" r:id="rId29"/>
    <p:sldId id="1423" r:id="rId30"/>
    <p:sldId id="1434" r:id="rId31"/>
    <p:sldId id="1422" r:id="rId32"/>
    <p:sldId id="1424" r:id="rId33"/>
    <p:sldId id="1428" r:id="rId34"/>
    <p:sldId id="1425" r:id="rId35"/>
    <p:sldId id="1443" r:id="rId36"/>
    <p:sldId id="1444" r:id="rId37"/>
    <p:sldId id="1445" r:id="rId38"/>
    <p:sldId id="1448" r:id="rId39"/>
    <p:sldId id="1442" r:id="rId40"/>
    <p:sldId id="1426" r:id="rId41"/>
    <p:sldId id="1429" r:id="rId42"/>
    <p:sldId id="1427" r:id="rId43"/>
    <p:sldId id="1418" r:id="rId44"/>
    <p:sldId id="1430" r:id="rId45"/>
    <p:sldId id="1431" r:id="rId46"/>
    <p:sldId id="1432" r:id="rId47"/>
    <p:sldId id="1433" r:id="rId48"/>
    <p:sldId id="1441" r:id="rId49"/>
    <p:sldId id="1389" r:id="rId50"/>
    <p:sldId id="1391" r:id="rId51"/>
    <p:sldId id="1435" r:id="rId52"/>
    <p:sldId id="1436" r:id="rId53"/>
    <p:sldId id="1403" r:id="rId54"/>
    <p:sldId id="1437" r:id="rId55"/>
    <p:sldId id="1439" r:id="rId56"/>
    <p:sldId id="1440" r:id="rId57"/>
    <p:sldId id="1262" r:id="rId58"/>
    <p:sldId id="134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C0FFF"/>
    <a:srgbClr val="FFCAAE"/>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509E05-7367-914E-88FA-B8FC638727ED}" v="2" dt="2025-12-10T06:11:49.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5"/>
    <p:restoredTop sz="83265"/>
  </p:normalViewPr>
  <p:slideViewPr>
    <p:cSldViewPr snapToGrid="0">
      <p:cViewPr varScale="1">
        <p:scale>
          <a:sx n="105" d="100"/>
          <a:sy n="105" d="100"/>
        </p:scale>
        <p:origin x="1728"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undo redo custSel addSld delSld modSld sldOrd">
      <pc:chgData name="Rasmus Larsen" userId="c0130b07-28a8-4bcd-bd98-8750e35db048" providerId="ADAL" clId="{3C28B4B6-BF91-5100-B6B8-8D53CB6C04C2}" dt="2025-12-10T06:16:40.590" v="9006" actId="2696"/>
      <pc:docMkLst>
        <pc:docMk/>
      </pc:docMkLst>
      <pc:sldChg chg="modSp mod">
        <pc:chgData name="Rasmus Larsen" userId="c0130b07-28a8-4bcd-bd98-8750e35db048" providerId="ADAL" clId="{3C28B4B6-BF91-5100-B6B8-8D53CB6C04C2}" dt="2025-10-19T15:03:44.241" v="5383" actId="20577"/>
        <pc:sldMkLst>
          <pc:docMk/>
          <pc:sldMk cId="3614981355" sldId="271"/>
        </pc:sldMkLst>
      </pc:sldChg>
      <pc:sldChg chg="delSp mod">
        <pc:chgData name="Rasmus Larsen" userId="c0130b07-28a8-4bcd-bd98-8750e35db048" providerId="ADAL" clId="{3C28B4B6-BF91-5100-B6B8-8D53CB6C04C2}" dt="2025-12-10T06:11:47.077" v="8691" actId="478"/>
        <pc:sldMkLst>
          <pc:docMk/>
          <pc:sldMk cId="818426910" sldId="969"/>
        </pc:sldMkLst>
        <pc:spChg chg="del">
          <ac:chgData name="Rasmus Larsen" userId="c0130b07-28a8-4bcd-bd98-8750e35db048" providerId="ADAL" clId="{3C28B4B6-BF91-5100-B6B8-8D53CB6C04C2}" dt="2025-12-10T06:11:46.474" v="8690" actId="478"/>
          <ac:spMkLst>
            <pc:docMk/>
            <pc:sldMk cId="818426910" sldId="969"/>
            <ac:spMk id="11" creationId="{596C543E-A43B-B641-8720-92363A05AC4C}"/>
          </ac:spMkLst>
        </pc:spChg>
        <pc:picChg chg="del">
          <ac:chgData name="Rasmus Larsen" userId="c0130b07-28a8-4bcd-bd98-8750e35db048" providerId="ADAL" clId="{3C28B4B6-BF91-5100-B6B8-8D53CB6C04C2}" dt="2025-12-10T06:11:47.077" v="8691"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11:45.072" v="8689" actId="478"/>
          <ac:picMkLst>
            <pc:docMk/>
            <pc:sldMk cId="818426910" sldId="969"/>
            <ac:picMk id="20" creationId="{D1F52A1C-E2F6-D870-E10C-C9E0C6F4C44D}"/>
          </ac:picMkLst>
        </pc:picChg>
      </pc:sldChg>
      <pc:sldChg chg="addSp modSp mod">
        <pc:chgData name="Rasmus Larsen" userId="c0130b07-28a8-4bcd-bd98-8750e35db048" providerId="ADAL" clId="{3C28B4B6-BF91-5100-B6B8-8D53CB6C04C2}" dt="2025-12-10T06:11:51.909" v="8702" actId="1035"/>
        <pc:sldMkLst>
          <pc:docMk/>
          <pc:sldMk cId="1552489491" sldId="994"/>
        </pc:sldMkLst>
        <pc:spChg chg="add mod">
          <ac:chgData name="Rasmus Larsen" userId="c0130b07-28a8-4bcd-bd98-8750e35db048" providerId="ADAL" clId="{3C28B4B6-BF91-5100-B6B8-8D53CB6C04C2}" dt="2025-12-10T06:11:51.909" v="8702" actId="1035"/>
          <ac:spMkLst>
            <pc:docMk/>
            <pc:sldMk cId="1552489491" sldId="994"/>
            <ac:spMk id="4" creationId="{7684F761-0B95-E7DF-23FE-056813BAAEE1}"/>
          </ac:spMkLst>
        </pc:spChg>
      </pc:sldChg>
      <pc:sldChg chg="del">
        <pc:chgData name="Rasmus Larsen" userId="c0130b07-28a8-4bcd-bd98-8750e35db048" providerId="ADAL" clId="{3C28B4B6-BF91-5100-B6B8-8D53CB6C04C2}" dt="2025-12-10T06:16:40.590" v="9006" actId="2696"/>
        <pc:sldMkLst>
          <pc:docMk/>
          <pc:sldMk cId="3540358626" sldId="1227"/>
        </pc:sldMkLst>
      </pc:sldChg>
      <pc:sldChg chg="modSp mod">
        <pc:chgData name="Rasmus Larsen" userId="c0130b07-28a8-4bcd-bd98-8750e35db048" providerId="ADAL" clId="{3C28B4B6-BF91-5100-B6B8-8D53CB6C04C2}" dt="2025-10-19T15:04:06.143" v="5436" actId="20577"/>
        <pc:sldMkLst>
          <pc:docMk/>
          <pc:sldMk cId="4145669403" sldId="1316"/>
        </pc:sldMkLst>
      </pc:sldChg>
      <pc:sldChg chg="delSp modSp mod modAnim">
        <pc:chgData name="Rasmus Larsen" userId="c0130b07-28a8-4bcd-bd98-8750e35db048" providerId="ADAL" clId="{3C28B4B6-BF91-5100-B6B8-8D53CB6C04C2}" dt="2025-10-19T16:23:41.964" v="6583" actId="20577"/>
        <pc:sldMkLst>
          <pc:docMk/>
          <pc:sldMk cId="2446047233" sldId="1347"/>
        </pc:sldMkLst>
      </pc:sldChg>
      <pc:sldChg chg="modSp mod">
        <pc:chgData name="Rasmus Larsen" userId="c0130b07-28a8-4bcd-bd98-8750e35db048" providerId="ADAL" clId="{3C28B4B6-BF91-5100-B6B8-8D53CB6C04C2}" dt="2025-10-17T10:15:12.259" v="594" actId="403"/>
        <pc:sldMkLst>
          <pc:docMk/>
          <pc:sldMk cId="2463863771" sldId="1370"/>
        </pc:sldMkLst>
      </pc:sldChg>
      <pc:sldChg chg="addSp delSp modSp mod">
        <pc:chgData name="Rasmus Larsen" userId="c0130b07-28a8-4bcd-bd98-8750e35db048" providerId="ADAL" clId="{3C28B4B6-BF91-5100-B6B8-8D53CB6C04C2}" dt="2025-10-17T10:20:53.899" v="762" actId="14100"/>
        <pc:sldMkLst>
          <pc:docMk/>
          <pc:sldMk cId="614037767" sldId="1384"/>
        </pc:sldMkLst>
      </pc:sldChg>
      <pc:sldChg chg="modSp mod">
        <pc:chgData name="Rasmus Larsen" userId="c0130b07-28a8-4bcd-bd98-8750e35db048" providerId="ADAL" clId="{3C28B4B6-BF91-5100-B6B8-8D53CB6C04C2}" dt="2025-10-17T10:11:59.752" v="257" actId="20577"/>
        <pc:sldMkLst>
          <pc:docMk/>
          <pc:sldMk cId="3099133835" sldId="1389"/>
        </pc:sldMkLst>
      </pc:sldChg>
      <pc:sldChg chg="modSp mod">
        <pc:chgData name="Rasmus Larsen" userId="c0130b07-28a8-4bcd-bd98-8750e35db048" providerId="ADAL" clId="{3C28B4B6-BF91-5100-B6B8-8D53CB6C04C2}" dt="2025-10-17T10:14:24.490" v="567" actId="20577"/>
        <pc:sldMkLst>
          <pc:docMk/>
          <pc:sldMk cId="3286421262" sldId="1391"/>
        </pc:sldMkLst>
      </pc:sldChg>
      <pc:sldChg chg="modSp add mod modTransition">
        <pc:chgData name="Rasmus Larsen" userId="c0130b07-28a8-4bcd-bd98-8750e35db048" providerId="ADAL" clId="{3C28B4B6-BF91-5100-B6B8-8D53CB6C04C2}" dt="2025-10-19T15:16:51.193" v="5913" actId="20577"/>
        <pc:sldMkLst>
          <pc:docMk/>
          <pc:sldMk cId="1276166225" sldId="1394"/>
        </pc:sldMkLst>
      </pc:sldChg>
      <pc:sldChg chg="modSp add mod">
        <pc:chgData name="Rasmus Larsen" userId="c0130b07-28a8-4bcd-bd98-8750e35db048" providerId="ADAL" clId="{3C28B4B6-BF91-5100-B6B8-8D53CB6C04C2}" dt="2025-10-19T16:22:54.376" v="6581" actId="20577"/>
        <pc:sldMkLst>
          <pc:docMk/>
          <pc:sldMk cId="2792968379" sldId="1395"/>
        </pc:sldMkLst>
      </pc:sldChg>
      <pc:sldChg chg="modSp add mod">
        <pc:chgData name="Rasmus Larsen" userId="c0130b07-28a8-4bcd-bd98-8750e35db048" providerId="ADAL" clId="{3C28B4B6-BF91-5100-B6B8-8D53CB6C04C2}" dt="2025-10-19T16:20:31.833" v="6555" actId="20577"/>
        <pc:sldMkLst>
          <pc:docMk/>
          <pc:sldMk cId="1015605870" sldId="1396"/>
        </pc:sldMkLst>
      </pc:sldChg>
      <pc:sldChg chg="delSp modSp add mod ord">
        <pc:chgData name="Rasmus Larsen" userId="c0130b07-28a8-4bcd-bd98-8750e35db048" providerId="ADAL" clId="{3C28B4B6-BF91-5100-B6B8-8D53CB6C04C2}" dt="2025-10-19T19:14:08.943" v="8160"/>
        <pc:sldMkLst>
          <pc:docMk/>
          <pc:sldMk cId="844363212" sldId="1397"/>
        </pc:sldMkLst>
      </pc:sldChg>
      <pc:sldChg chg="addSp delSp modSp add mod ord modTransition">
        <pc:chgData name="Rasmus Larsen" userId="c0130b07-28a8-4bcd-bd98-8750e35db048" providerId="ADAL" clId="{3C28B4B6-BF91-5100-B6B8-8D53CB6C04C2}" dt="2025-10-19T19:01:28.749" v="7809" actId="14861"/>
        <pc:sldMkLst>
          <pc:docMk/>
          <pc:sldMk cId="3429891363" sldId="1398"/>
        </pc:sldMkLst>
      </pc:sldChg>
      <pc:sldChg chg="delSp modSp add mod ord">
        <pc:chgData name="Rasmus Larsen" userId="c0130b07-28a8-4bcd-bd98-8750e35db048" providerId="ADAL" clId="{3C28B4B6-BF91-5100-B6B8-8D53CB6C04C2}" dt="2025-10-19T19:21:22.868" v="8686" actId="20577"/>
        <pc:sldMkLst>
          <pc:docMk/>
          <pc:sldMk cId="3699432713" sldId="1399"/>
        </pc:sldMkLst>
      </pc:sldChg>
      <pc:sldChg chg="modSp add mod">
        <pc:chgData name="Rasmus Larsen" userId="c0130b07-28a8-4bcd-bd98-8750e35db048" providerId="ADAL" clId="{3C28B4B6-BF91-5100-B6B8-8D53CB6C04C2}" dt="2025-10-19T14:06:37.131" v="2676" actId="20577"/>
        <pc:sldMkLst>
          <pc:docMk/>
          <pc:sldMk cId="1167015859" sldId="1403"/>
        </pc:sldMkLst>
      </pc:sldChg>
      <pc:sldChg chg="delSp modSp add mod delAnim">
        <pc:chgData name="Rasmus Larsen" userId="c0130b07-28a8-4bcd-bd98-8750e35db048" providerId="ADAL" clId="{3C28B4B6-BF91-5100-B6B8-8D53CB6C04C2}" dt="2025-10-19T14:59:32.505" v="5234" actId="20577"/>
        <pc:sldMkLst>
          <pc:docMk/>
          <pc:sldMk cId="3321500622" sldId="1404"/>
        </pc:sldMkLst>
      </pc:sldChg>
      <pc:sldChg chg="addSp modSp add mod modAnim">
        <pc:chgData name="Rasmus Larsen" userId="c0130b07-28a8-4bcd-bd98-8750e35db048" providerId="ADAL" clId="{3C28B4B6-BF91-5100-B6B8-8D53CB6C04C2}" dt="2025-10-19T16:07:50.593" v="6426" actId="1036"/>
        <pc:sldMkLst>
          <pc:docMk/>
          <pc:sldMk cId="2307090370" sldId="1405"/>
        </pc:sldMkLst>
      </pc:sldChg>
      <pc:sldChg chg="add">
        <pc:chgData name="Rasmus Larsen" userId="c0130b07-28a8-4bcd-bd98-8750e35db048" providerId="ADAL" clId="{3C28B4B6-BF91-5100-B6B8-8D53CB6C04C2}" dt="2025-10-19T15:03:52.629" v="5384" actId="2890"/>
        <pc:sldMkLst>
          <pc:docMk/>
          <pc:sldMk cId="441210533" sldId="1406"/>
        </pc:sldMkLst>
      </pc:sldChg>
      <pc:sldChg chg="modSp add mod ord modNotesTx">
        <pc:chgData name="Rasmus Larsen" userId="c0130b07-28a8-4bcd-bd98-8750e35db048" providerId="ADAL" clId="{3C28B4B6-BF91-5100-B6B8-8D53CB6C04C2}" dt="2025-10-19T18:56:31.964" v="7599" actId="20577"/>
        <pc:sldMkLst>
          <pc:docMk/>
          <pc:sldMk cId="2861203591" sldId="1407"/>
        </pc:sldMkLst>
      </pc:sldChg>
      <pc:sldChg chg="addSp modSp add mod ord modNotesTx">
        <pc:chgData name="Rasmus Larsen" userId="c0130b07-28a8-4bcd-bd98-8750e35db048" providerId="ADAL" clId="{3C28B4B6-BF91-5100-B6B8-8D53CB6C04C2}" dt="2025-10-19T15:11:43.464" v="5778"/>
        <pc:sldMkLst>
          <pc:docMk/>
          <pc:sldMk cId="1543840199" sldId="1408"/>
        </pc:sldMkLst>
      </pc:sldChg>
      <pc:sldChg chg="add">
        <pc:chgData name="Rasmus Larsen" userId="c0130b07-28a8-4bcd-bd98-8750e35db048" providerId="ADAL" clId="{3C28B4B6-BF91-5100-B6B8-8D53CB6C04C2}" dt="2025-10-19T15:08:29.661" v="5571" actId="2890"/>
        <pc:sldMkLst>
          <pc:docMk/>
          <pc:sldMk cId="2852918570" sldId="1410"/>
        </pc:sldMkLst>
      </pc:sldChg>
      <pc:sldChg chg="addSp delSp modSp add mod modAnim">
        <pc:chgData name="Rasmus Larsen" userId="c0130b07-28a8-4bcd-bd98-8750e35db048" providerId="ADAL" clId="{3C28B4B6-BF91-5100-B6B8-8D53CB6C04C2}" dt="2025-10-19T15:19:43.020" v="5996" actId="164"/>
        <pc:sldMkLst>
          <pc:docMk/>
          <pc:sldMk cId="2836482655" sldId="1411"/>
        </pc:sldMkLst>
      </pc:sldChg>
      <pc:sldChg chg="addSp delSp modSp add mod modTransition">
        <pc:chgData name="Rasmus Larsen" userId="c0130b07-28a8-4bcd-bd98-8750e35db048" providerId="ADAL" clId="{3C28B4B6-BF91-5100-B6B8-8D53CB6C04C2}" dt="2025-10-19T15:22:42.842" v="6063"/>
        <pc:sldMkLst>
          <pc:docMk/>
          <pc:sldMk cId="2257702242" sldId="1412"/>
        </pc:sldMkLst>
      </pc:sldChg>
      <pc:sldChg chg="addSp delSp modSp add mod">
        <pc:chgData name="Rasmus Larsen" userId="c0130b07-28a8-4bcd-bd98-8750e35db048" providerId="ADAL" clId="{3C28B4B6-BF91-5100-B6B8-8D53CB6C04C2}" dt="2025-10-19T15:23:45.526" v="6093" actId="207"/>
        <pc:sldMkLst>
          <pc:docMk/>
          <pc:sldMk cId="3002729545" sldId="1413"/>
        </pc:sldMkLst>
      </pc:sldChg>
      <pc:sldChg chg="addSp modSp add mod ord modAnim">
        <pc:chgData name="Rasmus Larsen" userId="c0130b07-28a8-4bcd-bd98-8750e35db048" providerId="ADAL" clId="{3C28B4B6-BF91-5100-B6B8-8D53CB6C04C2}" dt="2025-10-19T15:26:47.061" v="6181" actId="20578"/>
        <pc:sldMkLst>
          <pc:docMk/>
          <pc:sldMk cId="968955861" sldId="1415"/>
        </pc:sldMkLst>
      </pc:sldChg>
      <pc:sldChg chg="addSp delSp modSp add mod ord">
        <pc:chgData name="Rasmus Larsen" userId="c0130b07-28a8-4bcd-bd98-8750e35db048" providerId="ADAL" clId="{3C28B4B6-BF91-5100-B6B8-8D53CB6C04C2}" dt="2025-10-19T19:08:09.940" v="7901" actId="20577"/>
        <pc:sldMkLst>
          <pc:docMk/>
          <pc:sldMk cId="4003688841" sldId="1416"/>
        </pc:sldMkLst>
      </pc:sldChg>
      <pc:sldChg chg="modSp add mod ord">
        <pc:chgData name="Rasmus Larsen" userId="c0130b07-28a8-4bcd-bd98-8750e35db048" providerId="ADAL" clId="{3C28B4B6-BF91-5100-B6B8-8D53CB6C04C2}" dt="2025-10-19T19:00:17.914" v="7807" actId="313"/>
        <pc:sldMkLst>
          <pc:docMk/>
          <pc:sldMk cId="1431596017" sldId="1417"/>
        </pc:sldMkLst>
      </pc:sldChg>
      <pc:sldChg chg="delSp modSp add mod">
        <pc:chgData name="Rasmus Larsen" userId="c0130b07-28a8-4bcd-bd98-8750e35db048" providerId="ADAL" clId="{3C28B4B6-BF91-5100-B6B8-8D53CB6C04C2}" dt="2025-10-19T19:16:29.230" v="8477" actId="20577"/>
        <pc:sldMkLst>
          <pc:docMk/>
          <pc:sldMk cId="1595725574" sldId="1418"/>
        </pc:sldMkLst>
      </pc:sldChg>
      <pc:sldChg chg="modNotesTx">
        <pc:chgData name="Rasmus Larsen" userId="c0130b07-28a8-4bcd-bd98-8750e35db048" providerId="ADAL" clId="{3C28B4B6-BF91-5100-B6B8-8D53CB6C04C2}" dt="2025-12-10T06:14:32.621" v="8977" actId="20577"/>
        <pc:sldMkLst>
          <pc:docMk/>
          <pc:sldMk cId="1804296723" sldId="1434"/>
        </pc:sldMkLst>
      </pc:sldChg>
      <pc:sldChg chg="modSp del">
        <pc:chgData name="Rasmus Larsen" userId="c0130b07-28a8-4bcd-bd98-8750e35db048" providerId="ADAL" clId="{3C28B4B6-BF91-5100-B6B8-8D53CB6C04C2}" dt="2025-12-10T06:15:24.406" v="8998" actId="2696"/>
        <pc:sldMkLst>
          <pc:docMk/>
          <pc:sldMk cId="3604321665" sldId="1446"/>
        </pc:sldMkLst>
        <pc:spChg chg="mod">
          <ac:chgData name="Rasmus Larsen" userId="c0130b07-28a8-4bcd-bd98-8750e35db048" providerId="ADAL" clId="{3C28B4B6-BF91-5100-B6B8-8D53CB6C04C2}" dt="2025-11-14T18:31:28.588" v="8688" actId="313"/>
          <ac:spMkLst>
            <pc:docMk/>
            <pc:sldMk cId="3604321665" sldId="1446"/>
            <ac:spMk id="28" creationId="{0FABEBB4-C2FA-3FF0-FC0B-69B33D9F181F}"/>
          </ac:spMkLst>
        </pc:spChg>
      </pc:sldChg>
      <pc:sldChg chg="del">
        <pc:chgData name="Rasmus Larsen" userId="c0130b07-28a8-4bcd-bd98-8750e35db048" providerId="ADAL" clId="{3C28B4B6-BF91-5100-B6B8-8D53CB6C04C2}" dt="2025-12-10T06:15:24.400" v="8997" actId="2696"/>
        <pc:sldMkLst>
          <pc:docMk/>
          <pc:sldMk cId="1442913425" sldId="1447"/>
        </pc:sldMkLst>
      </pc:sldChg>
      <pc:sldChg chg="modSp mod">
        <pc:chgData name="Rasmus Larsen" userId="c0130b07-28a8-4bcd-bd98-8750e35db048" providerId="ADAL" clId="{3C28B4B6-BF91-5100-B6B8-8D53CB6C04C2}" dt="2025-12-10T06:15:19.403" v="8996" actId="207"/>
        <pc:sldMkLst>
          <pc:docMk/>
          <pc:sldMk cId="4186909225" sldId="1448"/>
        </pc:sldMkLst>
        <pc:spChg chg="mod">
          <ac:chgData name="Rasmus Larsen" userId="c0130b07-28a8-4bcd-bd98-8750e35db048" providerId="ADAL" clId="{3C28B4B6-BF91-5100-B6B8-8D53CB6C04C2}" dt="2025-12-10T06:15:19.403" v="8996" actId="207"/>
          <ac:spMkLst>
            <pc:docMk/>
            <pc:sldMk cId="4186909225" sldId="1448"/>
            <ac:spMk id="3" creationId="{B2EEB9FD-09D1-09FD-07B4-CE4444DED3AA}"/>
          </ac:spMkLst>
        </pc:spChg>
      </pc:sldChg>
      <pc:sldChg chg="del">
        <pc:chgData name="Rasmus Larsen" userId="c0130b07-28a8-4bcd-bd98-8750e35db048" providerId="ADAL" clId="{3C28B4B6-BF91-5100-B6B8-8D53CB6C04C2}" dt="2025-12-10T06:15:24.415" v="8999" actId="2696"/>
        <pc:sldMkLst>
          <pc:docMk/>
          <pc:sldMk cId="2483217159" sldId="1449"/>
        </pc:sldMkLst>
      </pc:sldChg>
      <pc:sldChg chg="del">
        <pc:chgData name="Rasmus Larsen" userId="c0130b07-28a8-4bcd-bd98-8750e35db048" providerId="ADAL" clId="{3C28B4B6-BF91-5100-B6B8-8D53CB6C04C2}" dt="2025-12-10T06:15:24.421" v="9002" actId="2696"/>
        <pc:sldMkLst>
          <pc:docMk/>
          <pc:sldMk cId="1254711804" sldId="1450"/>
        </pc:sldMkLst>
      </pc:sldChg>
      <pc:sldChg chg="del">
        <pc:chgData name="Rasmus Larsen" userId="c0130b07-28a8-4bcd-bd98-8750e35db048" providerId="ADAL" clId="{3C28B4B6-BF91-5100-B6B8-8D53CB6C04C2}" dt="2025-12-10T06:15:24.416" v="9000" actId="2696"/>
        <pc:sldMkLst>
          <pc:docMk/>
          <pc:sldMk cId="2546714861" sldId="1451"/>
        </pc:sldMkLst>
      </pc:sldChg>
      <pc:sldChg chg="del">
        <pc:chgData name="Rasmus Larsen" userId="c0130b07-28a8-4bcd-bd98-8750e35db048" providerId="ADAL" clId="{3C28B4B6-BF91-5100-B6B8-8D53CB6C04C2}" dt="2025-12-10T06:15:24.417" v="9001" actId="2696"/>
        <pc:sldMkLst>
          <pc:docMk/>
          <pc:sldMk cId="1712525063" sldId="1452"/>
        </pc:sldMkLst>
      </pc:sldChg>
      <pc:sldChg chg="del">
        <pc:chgData name="Rasmus Larsen" userId="c0130b07-28a8-4bcd-bd98-8750e35db048" providerId="ADAL" clId="{3C28B4B6-BF91-5100-B6B8-8D53CB6C04C2}" dt="2025-12-10T06:15:32.240" v="9005" actId="2696"/>
        <pc:sldMkLst>
          <pc:docMk/>
          <pc:sldMk cId="619835794" sldId="1453"/>
        </pc:sldMkLst>
      </pc:sldChg>
      <pc:sldChg chg="del">
        <pc:chgData name="Rasmus Larsen" userId="c0130b07-28a8-4bcd-bd98-8750e35db048" providerId="ADAL" clId="{3C28B4B6-BF91-5100-B6B8-8D53CB6C04C2}" dt="2025-12-10T06:15:32.238" v="9004" actId="2696"/>
        <pc:sldMkLst>
          <pc:docMk/>
          <pc:sldMk cId="1237055115" sldId="1454"/>
        </pc:sldMkLst>
      </pc:sldChg>
      <pc:sldChg chg="del">
        <pc:chgData name="Rasmus Larsen" userId="c0130b07-28a8-4bcd-bd98-8750e35db048" providerId="ADAL" clId="{3C28B4B6-BF91-5100-B6B8-8D53CB6C04C2}" dt="2025-12-10T06:15:32.234" v="9003" actId="2696"/>
        <pc:sldMkLst>
          <pc:docMk/>
          <pc:sldMk cId="728585698" sldId="1455"/>
        </pc:sldMkLst>
      </pc:sldChg>
    </pc:docChg>
  </pc:docChgLst>
  <pc:docChgLst>
    <pc:chgData name="Rasmus Larsen" userId="S::rosenberg.larsen@utoronto.ca::c0130b07-28a8-4bcd-bd98-8750e35db048" providerId="AD" clId="Web-{A073300E-540C-A0E7-9714-3E50A6873F77}"/>
    <pc:docChg chg="modSld">
      <pc:chgData name="Rasmus Larsen" userId="S::rosenberg.larsen@utoronto.ca::c0130b07-28a8-4bcd-bd98-8750e35db048" providerId="AD" clId="Web-{A073300E-540C-A0E7-9714-3E50A6873F77}" dt="2025-10-22T14:00:19.554" v="2"/>
      <pc:docMkLst>
        <pc:docMk/>
      </pc:docMkLst>
      <pc:sldChg chg="modSp">
        <pc:chgData name="Rasmus Larsen" userId="S::rosenberg.larsen@utoronto.ca::c0130b07-28a8-4bcd-bd98-8750e35db048" providerId="AD" clId="Web-{A073300E-540C-A0E7-9714-3E50A6873F77}" dt="2025-10-22T13:12:13.674" v="1" actId="20577"/>
        <pc:sldMkLst>
          <pc:docMk/>
          <pc:sldMk cId="3614981355" sldId="271"/>
        </pc:sldMkLst>
      </pc:sldChg>
      <pc:sldChg chg="delAnim">
        <pc:chgData name="Rasmus Larsen" userId="S::rosenberg.larsen@utoronto.ca::c0130b07-28a8-4bcd-bd98-8750e35db048" providerId="AD" clId="Web-{A073300E-540C-A0E7-9714-3E50A6873F77}" dt="2025-10-22T14:00:19.554" v="2"/>
        <pc:sldMkLst>
          <pc:docMk/>
          <pc:sldMk cId="3321500622" sldId="1404"/>
        </pc:sldMkLst>
      </pc:sld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11-05T13:42:35.259" v="15057"/>
      <pc:docMkLst>
        <pc:docMk/>
      </pc:docMkLst>
      <pc:sldChg chg="modSp mod">
        <pc:chgData name="Rasmus Larsen" userId="c0130b07-28a8-4bcd-bd98-8750e35db048" providerId="ADAL" clId="{99A20618-8486-5080-8D15-B9D8817CCB14}" dt="2025-10-21T20:48:36.559" v="852" actId="20577"/>
        <pc:sldMkLst>
          <pc:docMk/>
          <pc:sldMk cId="3614981355" sldId="271"/>
        </pc:sldMkLst>
      </pc:sldChg>
      <pc:sldChg chg="addSp modSp mod modAnim">
        <pc:chgData name="Rasmus Larsen" userId="c0130b07-28a8-4bcd-bd98-8750e35db048" providerId="ADAL" clId="{99A20618-8486-5080-8D15-B9D8817CCB14}" dt="2025-10-22T12:49:56.084" v="8199"/>
        <pc:sldMkLst>
          <pc:docMk/>
          <pc:sldMk cId="2446047233" sldId="1347"/>
        </pc:sldMkLst>
      </pc:sldChg>
      <pc:sldChg chg="modSp mod">
        <pc:chgData name="Rasmus Larsen" userId="c0130b07-28a8-4bcd-bd98-8750e35db048" providerId="ADAL" clId="{99A20618-8486-5080-8D15-B9D8817CCB14}" dt="2025-10-22T11:27:23.019" v="5633" actId="20577"/>
        <pc:sldMkLst>
          <pc:docMk/>
          <pc:sldMk cId="2463863771" sldId="1370"/>
        </pc:sldMkLst>
      </pc:sldChg>
      <pc:sldChg chg="modSp mod">
        <pc:chgData name="Rasmus Larsen" userId="c0130b07-28a8-4bcd-bd98-8750e35db048" providerId="ADAL" clId="{99A20618-8486-5080-8D15-B9D8817CCB14}" dt="2025-10-21T20:56:00.651" v="930" actId="20577"/>
        <pc:sldMkLst>
          <pc:docMk/>
          <pc:sldMk cId="3099133835" sldId="1389"/>
        </pc:sldMkLst>
      </pc:sldChg>
      <pc:sldChg chg="addSp delSp modSp mod">
        <pc:chgData name="Rasmus Larsen" userId="c0130b07-28a8-4bcd-bd98-8750e35db048" providerId="ADAL" clId="{99A20618-8486-5080-8D15-B9D8817CCB14}" dt="2025-10-22T12:26:07.871" v="7584" actId="20577"/>
        <pc:sldMkLst>
          <pc:docMk/>
          <pc:sldMk cId="3286421262" sldId="1391"/>
        </pc:sldMkLst>
      </pc:sldChg>
      <pc:sldChg chg="modSp">
        <pc:chgData name="Rasmus Larsen" userId="c0130b07-28a8-4bcd-bd98-8750e35db048" providerId="ADAL" clId="{99A20618-8486-5080-8D15-B9D8817CCB14}" dt="2025-10-21T20:49:23.444" v="908"/>
        <pc:sldMkLst>
          <pc:docMk/>
          <pc:sldMk cId="1276166225" sldId="1394"/>
        </pc:sldMkLst>
      </pc:sldChg>
      <pc:sldChg chg="addSp delSp modSp mod">
        <pc:chgData name="Rasmus Larsen" userId="c0130b07-28a8-4bcd-bd98-8750e35db048" providerId="ADAL" clId="{99A20618-8486-5080-8D15-B9D8817CCB14}" dt="2025-10-21T20:49:37.943" v="914"/>
        <pc:sldMkLst>
          <pc:docMk/>
          <pc:sldMk cId="2792968379" sldId="1395"/>
        </pc:sldMkLst>
      </pc:sldChg>
      <pc:sldChg chg="addSp modSp mod">
        <pc:chgData name="Rasmus Larsen" userId="c0130b07-28a8-4bcd-bd98-8750e35db048" providerId="ADAL" clId="{99A20618-8486-5080-8D15-B9D8817CCB14}" dt="2025-10-21T20:49:35.420" v="913"/>
        <pc:sldMkLst>
          <pc:docMk/>
          <pc:sldMk cId="1015605870" sldId="1396"/>
        </pc:sldMkLst>
      </pc:sldChg>
      <pc:sldChg chg="modSp mod">
        <pc:chgData name="Rasmus Larsen" userId="c0130b07-28a8-4bcd-bd98-8750e35db048" providerId="ADAL" clId="{99A20618-8486-5080-8D15-B9D8817CCB14}" dt="2025-10-22T11:27:33.577" v="5643" actId="20577"/>
        <pc:sldMkLst>
          <pc:docMk/>
          <pc:sldMk cId="844363212" sldId="1397"/>
        </pc:sldMkLst>
      </pc:sldChg>
      <pc:sldChg chg="modSp">
        <pc:chgData name="Rasmus Larsen" userId="c0130b07-28a8-4bcd-bd98-8750e35db048" providerId="ADAL" clId="{99A20618-8486-5080-8D15-B9D8817CCB14}" dt="2025-10-21T20:49:46.109" v="917"/>
        <pc:sldMkLst>
          <pc:docMk/>
          <pc:sldMk cId="3429891363" sldId="1398"/>
        </pc:sldMkLst>
      </pc:sldChg>
      <pc:sldChg chg="addSp delSp modSp mod">
        <pc:chgData name="Rasmus Larsen" userId="c0130b07-28a8-4bcd-bd98-8750e35db048" providerId="ADAL" clId="{99A20618-8486-5080-8D15-B9D8817CCB14}" dt="2025-10-22T12:07:51.301" v="7326" actId="22"/>
        <pc:sldMkLst>
          <pc:docMk/>
          <pc:sldMk cId="3699432713" sldId="1399"/>
        </pc:sldMkLst>
      </pc:sldChg>
      <pc:sldChg chg="addSp modSp mod">
        <pc:chgData name="Rasmus Larsen" userId="c0130b07-28a8-4bcd-bd98-8750e35db048" providerId="ADAL" clId="{99A20618-8486-5080-8D15-B9D8817CCB14}" dt="2025-10-22T12:30:11.200" v="7708" actId="1076"/>
        <pc:sldMkLst>
          <pc:docMk/>
          <pc:sldMk cId="1167015859" sldId="1403"/>
        </pc:sldMkLst>
      </pc:sldChg>
      <pc:sldChg chg="addSp modSp mod modAnim">
        <pc:chgData name="Rasmus Larsen" userId="c0130b07-28a8-4bcd-bd98-8750e35db048" providerId="ADAL" clId="{99A20618-8486-5080-8D15-B9D8817CCB14}" dt="2025-10-21T20:49:21.350" v="907"/>
        <pc:sldMkLst>
          <pc:docMk/>
          <pc:sldMk cId="3321500622" sldId="1404"/>
        </pc:sldMkLst>
      </pc:sldChg>
      <pc:sldChg chg="addSp delSp modSp mod modAnim">
        <pc:chgData name="Rasmus Larsen" userId="c0130b07-28a8-4bcd-bd98-8750e35db048" providerId="ADAL" clId="{99A20618-8486-5080-8D15-B9D8817CCB14}" dt="2025-10-21T20:49:40.202" v="915"/>
        <pc:sldMkLst>
          <pc:docMk/>
          <pc:sldMk cId="2307090370" sldId="1405"/>
        </pc:sldMkLst>
      </pc:sldChg>
      <pc:sldChg chg="modSp mod">
        <pc:chgData name="Rasmus Larsen" userId="c0130b07-28a8-4bcd-bd98-8750e35db048" providerId="ADAL" clId="{99A20618-8486-5080-8D15-B9D8817CCB14}" dt="2025-10-21T20:48:55.997" v="879" actId="20577"/>
        <pc:sldMkLst>
          <pc:docMk/>
          <pc:sldMk cId="441210533" sldId="1406"/>
        </pc:sldMkLst>
      </pc:sldChg>
      <pc:sldChg chg="modSp mod modNotesTx">
        <pc:chgData name="Rasmus Larsen" userId="c0130b07-28a8-4bcd-bd98-8750e35db048" providerId="ADAL" clId="{99A20618-8486-5080-8D15-B9D8817CCB14}" dt="2025-10-22T12:55:14.254" v="8412" actId="13926"/>
        <pc:sldMkLst>
          <pc:docMk/>
          <pc:sldMk cId="2852918570" sldId="1410"/>
        </pc:sldMkLst>
      </pc:sldChg>
      <pc:sldChg chg="modSp">
        <pc:chgData name="Rasmus Larsen" userId="c0130b07-28a8-4bcd-bd98-8750e35db048" providerId="ADAL" clId="{99A20618-8486-5080-8D15-B9D8817CCB14}" dt="2025-10-21T20:49:26.252" v="909"/>
        <pc:sldMkLst>
          <pc:docMk/>
          <pc:sldMk cId="2836482655" sldId="1411"/>
        </pc:sldMkLst>
      </pc:sldChg>
      <pc:sldChg chg="modSp">
        <pc:chgData name="Rasmus Larsen" userId="c0130b07-28a8-4bcd-bd98-8750e35db048" providerId="ADAL" clId="{99A20618-8486-5080-8D15-B9D8817CCB14}" dt="2025-10-21T20:49:28.866" v="910"/>
        <pc:sldMkLst>
          <pc:docMk/>
          <pc:sldMk cId="2257702242" sldId="1412"/>
        </pc:sldMkLst>
      </pc:sldChg>
      <pc:sldChg chg="modSp">
        <pc:chgData name="Rasmus Larsen" userId="c0130b07-28a8-4bcd-bd98-8750e35db048" providerId="ADAL" clId="{99A20618-8486-5080-8D15-B9D8817CCB14}" dt="2025-10-21T20:49:30.878" v="911"/>
        <pc:sldMkLst>
          <pc:docMk/>
          <pc:sldMk cId="3002729545" sldId="1413"/>
        </pc:sldMkLst>
      </pc:sldChg>
      <pc:sldChg chg="addSp modSp mod delAnim modAnim">
        <pc:chgData name="Rasmus Larsen" userId="c0130b07-28a8-4bcd-bd98-8750e35db048" providerId="ADAL" clId="{99A20618-8486-5080-8D15-B9D8817CCB14}" dt="2025-10-21T21:02:40.678" v="1028"/>
        <pc:sldMkLst>
          <pc:docMk/>
          <pc:sldMk cId="968955861" sldId="1415"/>
        </pc:sldMkLst>
      </pc:sldChg>
      <pc:sldChg chg="modSp mod">
        <pc:chgData name="Rasmus Larsen" userId="c0130b07-28a8-4bcd-bd98-8750e35db048" providerId="ADAL" clId="{99A20618-8486-5080-8D15-B9D8817CCB14}" dt="2025-10-21T20:49:48.622" v="918"/>
        <pc:sldMkLst>
          <pc:docMk/>
          <pc:sldMk cId="4003688841" sldId="1416"/>
        </pc:sldMkLst>
      </pc:sldChg>
      <pc:sldChg chg="modSp mod">
        <pc:chgData name="Rasmus Larsen" userId="c0130b07-28a8-4bcd-bd98-8750e35db048" providerId="ADAL" clId="{99A20618-8486-5080-8D15-B9D8817CCB14}" dt="2025-10-21T19:51:17.438" v="2" actId="404"/>
        <pc:sldMkLst>
          <pc:docMk/>
          <pc:sldMk cId="1431596017" sldId="1417"/>
        </pc:sldMkLst>
      </pc:sldChg>
      <pc:sldChg chg="addSp delSp modSp mod delAnim modAnim">
        <pc:chgData name="Rasmus Larsen" userId="c0130b07-28a8-4bcd-bd98-8750e35db048" providerId="ADAL" clId="{99A20618-8486-5080-8D15-B9D8817CCB14}" dt="2025-10-22T11:28:04.459" v="5653"/>
        <pc:sldMkLst>
          <pc:docMk/>
          <pc:sldMk cId="1595725574" sldId="1418"/>
        </pc:sldMkLst>
      </pc:sldChg>
      <pc:sldChg chg="addSp delSp modSp add mod ord modAnim">
        <pc:chgData name="Rasmus Larsen" userId="c0130b07-28a8-4bcd-bd98-8750e35db048" providerId="ADAL" clId="{99A20618-8486-5080-8D15-B9D8817CCB14}" dt="2025-10-21T20:18:54.261" v="426" actId="20578"/>
        <pc:sldMkLst>
          <pc:docMk/>
          <pc:sldMk cId="3885319970" sldId="1419"/>
        </pc:sldMkLst>
      </pc:sldChg>
      <pc:sldChg chg="addSp delSp modSp add mod">
        <pc:chgData name="Rasmus Larsen" userId="c0130b07-28a8-4bcd-bd98-8750e35db048" providerId="ADAL" clId="{99A20618-8486-5080-8D15-B9D8817CCB14}" dt="2025-10-21T20:49:33.127" v="912"/>
        <pc:sldMkLst>
          <pc:docMk/>
          <pc:sldMk cId="4183021500" sldId="1420"/>
        </pc:sldMkLst>
      </pc:sldChg>
      <pc:sldChg chg="addSp modSp add mod modAnim modNotesTx">
        <pc:chgData name="Rasmus Larsen" userId="c0130b07-28a8-4bcd-bd98-8750e35db048" providerId="ADAL" clId="{99A20618-8486-5080-8D15-B9D8817CCB14}" dt="2025-10-21T21:18:12.256" v="1649" actId="20577"/>
        <pc:sldMkLst>
          <pc:docMk/>
          <pc:sldMk cId="2559607618" sldId="1421"/>
        </pc:sldMkLst>
      </pc:sldChg>
      <pc:sldChg chg="addSp delSp modSp add mod">
        <pc:chgData name="Rasmus Larsen" userId="c0130b07-28a8-4bcd-bd98-8750e35db048" providerId="ADAL" clId="{99A20618-8486-5080-8D15-B9D8817CCB14}" dt="2025-10-22T11:27:44.864" v="5646"/>
        <pc:sldMkLst>
          <pc:docMk/>
          <pc:sldMk cId="1463930967" sldId="1422"/>
        </pc:sldMkLst>
      </pc:sldChg>
      <pc:sldChg chg="addSp delSp modSp add mod modTransition">
        <pc:chgData name="Rasmus Larsen" userId="c0130b07-28a8-4bcd-bd98-8750e35db048" providerId="ADAL" clId="{99A20618-8486-5080-8D15-B9D8817CCB14}" dt="2025-10-22T12:02:46.607" v="7322" actId="1076"/>
        <pc:sldMkLst>
          <pc:docMk/>
          <pc:sldMk cId="3788536431" sldId="1423"/>
        </pc:sldMkLst>
      </pc:sldChg>
      <pc:sldChg chg="addSp delSp modSp add mod modTransition modAnim">
        <pc:chgData name="Rasmus Larsen" userId="c0130b07-28a8-4bcd-bd98-8750e35db048" providerId="ADAL" clId="{99A20618-8486-5080-8D15-B9D8817CCB14}" dt="2025-10-22T11:27:48.572" v="5647"/>
        <pc:sldMkLst>
          <pc:docMk/>
          <pc:sldMk cId="3212314572" sldId="1424"/>
        </pc:sldMkLst>
      </pc:sldChg>
      <pc:sldChg chg="delSp modSp add mod ord modTransition">
        <pc:chgData name="Rasmus Larsen" userId="c0130b07-28a8-4bcd-bd98-8750e35db048" providerId="ADAL" clId="{99A20618-8486-5080-8D15-B9D8817CCB14}" dt="2025-10-22T11:27:53.431" v="5649"/>
        <pc:sldMkLst>
          <pc:docMk/>
          <pc:sldMk cId="123470824" sldId="1425"/>
        </pc:sldMkLst>
      </pc:sldChg>
      <pc:sldChg chg="addSp delSp modSp add mod modAnim">
        <pc:chgData name="Rasmus Larsen" userId="c0130b07-28a8-4bcd-bd98-8750e35db048" providerId="ADAL" clId="{99A20618-8486-5080-8D15-B9D8817CCB14}" dt="2025-10-22T11:27:56.044" v="5650"/>
        <pc:sldMkLst>
          <pc:docMk/>
          <pc:sldMk cId="2323829138" sldId="1426"/>
        </pc:sldMkLst>
      </pc:sldChg>
      <pc:sldChg chg="delSp modSp add mod ord">
        <pc:chgData name="Rasmus Larsen" userId="c0130b07-28a8-4bcd-bd98-8750e35db048" providerId="ADAL" clId="{99A20618-8486-5080-8D15-B9D8817CCB14}" dt="2025-10-22T11:28:01.676" v="5652"/>
        <pc:sldMkLst>
          <pc:docMk/>
          <pc:sldMk cId="3351571881" sldId="1427"/>
        </pc:sldMkLst>
      </pc:sldChg>
      <pc:sldChg chg="addSp delSp modSp add mod delAnim modAnim">
        <pc:chgData name="Rasmus Larsen" userId="c0130b07-28a8-4bcd-bd98-8750e35db048" providerId="ADAL" clId="{99A20618-8486-5080-8D15-B9D8817CCB14}" dt="2025-10-22T11:27:50.814" v="5648"/>
        <pc:sldMkLst>
          <pc:docMk/>
          <pc:sldMk cId="190574670" sldId="1428"/>
        </pc:sldMkLst>
      </pc:sldChg>
      <pc:sldChg chg="addSp delSp modSp add mod delAnim modAnim">
        <pc:chgData name="Rasmus Larsen" userId="c0130b07-28a8-4bcd-bd98-8750e35db048" providerId="ADAL" clId="{99A20618-8486-5080-8D15-B9D8817CCB14}" dt="2025-10-22T11:27:58.773" v="5651"/>
        <pc:sldMkLst>
          <pc:docMk/>
          <pc:sldMk cId="410622700" sldId="1429"/>
        </pc:sldMkLst>
      </pc:sldChg>
      <pc:sldChg chg="addSp delSp modSp add mod setBg">
        <pc:chgData name="Rasmus Larsen" userId="c0130b07-28a8-4bcd-bd98-8750e35db048" providerId="ADAL" clId="{99A20618-8486-5080-8D15-B9D8817CCB14}" dt="2025-10-22T11:36:00.919" v="6461" actId="478"/>
        <pc:sldMkLst>
          <pc:docMk/>
          <pc:sldMk cId="2693948044" sldId="1430"/>
        </pc:sldMkLst>
      </pc:sldChg>
      <pc:sldChg chg="addSp modSp add mod">
        <pc:chgData name="Rasmus Larsen" userId="c0130b07-28a8-4bcd-bd98-8750e35db048" providerId="ADAL" clId="{99A20618-8486-5080-8D15-B9D8817CCB14}" dt="2025-10-22T11:39:11.731" v="6516" actId="1076"/>
        <pc:sldMkLst>
          <pc:docMk/>
          <pc:sldMk cId="2109616063" sldId="1431"/>
        </pc:sldMkLst>
      </pc:sldChg>
      <pc:sldChg chg="addSp delSp modSp add mod modAnim">
        <pc:chgData name="Rasmus Larsen" userId="c0130b07-28a8-4bcd-bd98-8750e35db048" providerId="ADAL" clId="{99A20618-8486-5080-8D15-B9D8817CCB14}" dt="2025-10-22T11:53:59.307" v="7269" actId="1076"/>
        <pc:sldMkLst>
          <pc:docMk/>
          <pc:sldMk cId="1011093044" sldId="1432"/>
        </pc:sldMkLst>
      </pc:sldChg>
      <pc:sldChg chg="delSp modSp add mod ord">
        <pc:chgData name="Rasmus Larsen" userId="c0130b07-28a8-4bcd-bd98-8750e35db048" providerId="ADAL" clId="{99A20618-8486-5080-8D15-B9D8817CCB14}" dt="2025-10-22T11:56:16.548" v="7320" actId="207"/>
        <pc:sldMkLst>
          <pc:docMk/>
          <pc:sldMk cId="3697691536" sldId="1433"/>
        </pc:sldMkLst>
      </pc:sldChg>
      <pc:sldChg chg="addSp delSp modSp add mod">
        <pc:chgData name="Rasmus Larsen" userId="c0130b07-28a8-4bcd-bd98-8750e35db048" providerId="ADAL" clId="{99A20618-8486-5080-8D15-B9D8817CCB14}" dt="2025-10-22T12:14:12.408" v="7452" actId="14861"/>
        <pc:sldMkLst>
          <pc:docMk/>
          <pc:sldMk cId="1804296723" sldId="1434"/>
        </pc:sldMkLst>
      </pc:sldChg>
      <pc:sldChg chg="add">
        <pc:chgData name="Rasmus Larsen" userId="c0130b07-28a8-4bcd-bd98-8750e35db048" providerId="ADAL" clId="{99A20618-8486-5080-8D15-B9D8817CCB14}" dt="2025-10-22T12:23:45.179" v="7499" actId="2890"/>
        <pc:sldMkLst>
          <pc:docMk/>
          <pc:sldMk cId="2431184912" sldId="1435"/>
        </pc:sldMkLst>
      </pc:sldChg>
      <pc:sldChg chg="addSp delSp modSp add mod">
        <pc:chgData name="Rasmus Larsen" userId="c0130b07-28a8-4bcd-bd98-8750e35db048" providerId="ADAL" clId="{99A20618-8486-5080-8D15-B9D8817CCB14}" dt="2025-10-22T12:28:19.498" v="7635" actId="20577"/>
        <pc:sldMkLst>
          <pc:docMk/>
          <pc:sldMk cId="3944647555" sldId="1436"/>
        </pc:sldMkLst>
      </pc:sldChg>
      <pc:sldChg chg="addSp delSp modSp add mod">
        <pc:chgData name="Rasmus Larsen" userId="c0130b07-28a8-4bcd-bd98-8750e35db048" providerId="ADAL" clId="{99A20618-8486-5080-8D15-B9D8817CCB14}" dt="2025-10-22T12:33:57.869" v="7836" actId="478"/>
        <pc:sldMkLst>
          <pc:docMk/>
          <pc:sldMk cId="2878900549" sldId="1437"/>
        </pc:sldMkLst>
      </pc:sldChg>
      <pc:sldChg chg="addSp delSp modSp add mod">
        <pc:chgData name="Rasmus Larsen" userId="c0130b07-28a8-4bcd-bd98-8750e35db048" providerId="ADAL" clId="{99A20618-8486-5080-8D15-B9D8817CCB14}" dt="2025-10-22T12:37:11.833" v="8007" actId="20577"/>
        <pc:sldMkLst>
          <pc:docMk/>
          <pc:sldMk cId="2775283527" sldId="1439"/>
        </pc:sldMkLst>
      </pc:sldChg>
      <pc:sldChg chg="addSp delSp modSp add mod">
        <pc:chgData name="Rasmus Larsen" userId="c0130b07-28a8-4bcd-bd98-8750e35db048" providerId="ADAL" clId="{99A20618-8486-5080-8D15-B9D8817CCB14}" dt="2025-10-22T12:39:05.947" v="8058" actId="313"/>
        <pc:sldMkLst>
          <pc:docMk/>
          <pc:sldMk cId="3823643295" sldId="1440"/>
        </pc:sldMkLst>
      </pc:sldChg>
      <pc:sldChg chg="addSp modSp add mod">
        <pc:chgData name="Rasmus Larsen" userId="c0130b07-28a8-4bcd-bd98-8750e35db048" providerId="ADAL" clId="{99A20618-8486-5080-8D15-B9D8817CCB14}" dt="2025-10-22T12:53:58.443" v="8407" actId="207"/>
        <pc:sldMkLst>
          <pc:docMk/>
          <pc:sldMk cId="1986208109" sldId="1441"/>
        </pc:sldMkLst>
      </pc:sldChg>
      <pc:sldChg chg="add">
        <pc:chgData name="Rasmus Larsen" userId="c0130b07-28a8-4bcd-bd98-8750e35db048" providerId="ADAL" clId="{99A20618-8486-5080-8D15-B9D8817CCB14}" dt="2025-11-04T22:09:20.417" v="8413" actId="2890"/>
        <pc:sldMkLst>
          <pc:docMk/>
          <pc:sldMk cId="2643438515" sldId="1442"/>
        </pc:sldMkLst>
      </pc:sldChg>
      <pc:sldChg chg="addSp delSp modSp add mod">
        <pc:chgData name="Rasmus Larsen" userId="c0130b07-28a8-4bcd-bd98-8750e35db048" providerId="ADAL" clId="{99A20618-8486-5080-8D15-B9D8817CCB14}" dt="2025-11-05T11:55:13.325" v="12607" actId="20577"/>
        <pc:sldMkLst>
          <pc:docMk/>
          <pc:sldMk cId="2900009829" sldId="1443"/>
        </pc:sldMkLst>
      </pc:sldChg>
      <pc:sldChg chg="addSp delSp modSp add mod modTransition">
        <pc:chgData name="Rasmus Larsen" userId="c0130b07-28a8-4bcd-bd98-8750e35db048" providerId="ADAL" clId="{99A20618-8486-5080-8D15-B9D8817CCB14}" dt="2025-11-05T13:41:25.822" v="15052"/>
        <pc:sldMkLst>
          <pc:docMk/>
          <pc:sldMk cId="472345780" sldId="1444"/>
        </pc:sldMkLst>
      </pc:sldChg>
      <pc:sldChg chg="delSp modSp add mod modTransition">
        <pc:chgData name="Rasmus Larsen" userId="c0130b07-28a8-4bcd-bd98-8750e35db048" providerId="ADAL" clId="{99A20618-8486-5080-8D15-B9D8817CCB14}" dt="2025-11-05T12:04:35.170" v="12835" actId="20577"/>
        <pc:sldMkLst>
          <pc:docMk/>
          <pc:sldMk cId="1262965059" sldId="1445"/>
        </pc:sldMkLst>
      </pc:sldChg>
      <pc:sldChg chg="addSp delSp modSp add mod modTransition delAnim modAnim">
        <pc:chgData name="Rasmus Larsen" userId="c0130b07-28a8-4bcd-bd98-8750e35db048" providerId="ADAL" clId="{99A20618-8486-5080-8D15-B9D8817CCB14}" dt="2025-11-05T13:41:34.576" v="15055"/>
        <pc:sldMkLst>
          <pc:docMk/>
          <pc:sldMk cId="3604321665" sldId="1446"/>
        </pc:sldMkLst>
      </pc:sldChg>
      <pc:sldChg chg="modSp add mod ord modTransition modAnim">
        <pc:chgData name="Rasmus Larsen" userId="c0130b07-28a8-4bcd-bd98-8750e35db048" providerId="ADAL" clId="{99A20618-8486-5080-8D15-B9D8817CCB14}" dt="2025-11-05T13:41:31.131" v="15054"/>
        <pc:sldMkLst>
          <pc:docMk/>
          <pc:sldMk cId="1442913425" sldId="1447"/>
        </pc:sldMkLst>
      </pc:sldChg>
      <pc:sldChg chg="addSp delSp modSp add mod modTransition delAnim modAnim">
        <pc:chgData name="Rasmus Larsen" userId="c0130b07-28a8-4bcd-bd98-8750e35db048" providerId="ADAL" clId="{99A20618-8486-5080-8D15-B9D8817CCB14}" dt="2025-11-05T13:41:29.447" v="15053"/>
        <pc:sldMkLst>
          <pc:docMk/>
          <pc:sldMk cId="4186909225" sldId="1448"/>
        </pc:sldMkLst>
      </pc:sldChg>
      <pc:sldChg chg="addSp delSp modSp add mod ord modTransition modAnim">
        <pc:chgData name="Rasmus Larsen" userId="c0130b07-28a8-4bcd-bd98-8750e35db048" providerId="ADAL" clId="{99A20618-8486-5080-8D15-B9D8817CCB14}" dt="2025-11-05T13:41:36.158" v="15056"/>
        <pc:sldMkLst>
          <pc:docMk/>
          <pc:sldMk cId="2483217159" sldId="1449"/>
        </pc:sldMkLst>
      </pc:sldChg>
      <pc:sldChg chg="delSp modSp add mod delAnim">
        <pc:chgData name="Rasmus Larsen" userId="c0130b07-28a8-4bcd-bd98-8750e35db048" providerId="ADAL" clId="{99A20618-8486-5080-8D15-B9D8817CCB14}" dt="2025-11-05T12:42:38.350" v="14067" actId="113"/>
        <pc:sldMkLst>
          <pc:docMk/>
          <pc:sldMk cId="1254711804" sldId="1450"/>
        </pc:sldMkLst>
      </pc:sldChg>
      <pc:sldChg chg="addSp delSp modSp add mod modTransition">
        <pc:chgData name="Rasmus Larsen" userId="c0130b07-28a8-4bcd-bd98-8750e35db048" providerId="ADAL" clId="{99A20618-8486-5080-8D15-B9D8817CCB14}" dt="2025-11-05T13:42:35.259" v="15057"/>
        <pc:sldMkLst>
          <pc:docMk/>
          <pc:sldMk cId="2546714861" sldId="1451"/>
        </pc:sldMkLst>
      </pc:sldChg>
      <pc:sldChg chg="addSp delSp modSp add mod modAnim">
        <pc:chgData name="Rasmus Larsen" userId="c0130b07-28a8-4bcd-bd98-8750e35db048" providerId="ADAL" clId="{99A20618-8486-5080-8D15-B9D8817CCB14}" dt="2025-11-05T13:18:45.828" v="14483" actId="20577"/>
        <pc:sldMkLst>
          <pc:docMk/>
          <pc:sldMk cId="1712525063" sldId="1452"/>
        </pc:sldMkLst>
      </pc:sldChg>
      <pc:sldChg chg="addSp delSp modSp add mod delAnim">
        <pc:chgData name="Rasmus Larsen" userId="c0130b07-28a8-4bcd-bd98-8750e35db048" providerId="ADAL" clId="{99A20618-8486-5080-8D15-B9D8817CCB14}" dt="2025-11-05T13:39:18.041" v="15049"/>
        <pc:sldMkLst>
          <pc:docMk/>
          <pc:sldMk cId="619835794" sldId="1453"/>
        </pc:sldMkLst>
      </pc:sldChg>
      <pc:sldChg chg="addSp delSp modSp add mod modTransition modAnim">
        <pc:chgData name="Rasmus Larsen" userId="c0130b07-28a8-4bcd-bd98-8750e35db048" providerId="ADAL" clId="{99A20618-8486-5080-8D15-B9D8817CCB14}" dt="2025-11-05T13:39:22.537" v="15051" actId="20577"/>
        <pc:sldMkLst>
          <pc:docMk/>
          <pc:sldMk cId="1237055115" sldId="1454"/>
        </pc:sldMkLst>
      </pc:sldChg>
      <pc:sldChg chg="delSp modSp add mod">
        <pc:chgData name="Rasmus Larsen" userId="c0130b07-28a8-4bcd-bd98-8750e35db048" providerId="ADAL" clId="{99A20618-8486-5080-8D15-B9D8817CCB14}" dt="2025-11-05T13:35:00.669" v="15048" actId="20577"/>
        <pc:sldMkLst>
          <pc:docMk/>
          <pc:sldMk cId="728585698" sldId="1455"/>
        </pc:sldMkLst>
      </pc:sldChg>
    </pc:docChg>
  </pc:docChgLst>
  <pc:docChgLst>
    <pc:chgData name="Rasmus Larsen" userId="S::rosenberg.larsen@utoronto.ca::c0130b07-28a8-4bcd-bd98-8750e35db048" providerId="AD" clId="Web-{8E4324D0-F666-A816-AD81-B4A798C2B864}"/>
    <pc:docChg chg="modSld">
      <pc:chgData name="Rasmus Larsen" userId="S::rosenberg.larsen@utoronto.ca::c0130b07-28a8-4bcd-bd98-8750e35db048" providerId="AD" clId="Web-{8E4324D0-F666-A816-AD81-B4A798C2B864}" dt="2025-11-05T15:07:11.003" v="12" actId="20577"/>
      <pc:docMkLst>
        <pc:docMk/>
      </pc:docMkLst>
      <pc:sldChg chg="modSp">
        <pc:chgData name="Rasmus Larsen" userId="S::rosenberg.larsen@utoronto.ca::c0130b07-28a8-4bcd-bd98-8750e35db048" providerId="AD" clId="Web-{8E4324D0-F666-A816-AD81-B4A798C2B864}" dt="2025-11-05T14:30:31.516" v="9" actId="20577"/>
        <pc:sldMkLst>
          <pc:docMk/>
          <pc:sldMk cId="1262965059" sldId="1445"/>
        </pc:sldMkLst>
      </pc:sldChg>
      <pc:sldChg chg="modSp">
        <pc:chgData name="Rasmus Larsen" userId="S::rosenberg.larsen@utoronto.ca::c0130b07-28a8-4bcd-bd98-8750e35db048" providerId="AD" clId="Web-{8E4324D0-F666-A816-AD81-B4A798C2B864}" dt="2025-11-05T15:07:11.003" v="12" actId="20577"/>
        <pc:sldMkLst>
          <pc:docMk/>
          <pc:sldMk cId="1254711804" sldId="14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Overview:</a:t>
            </a:r>
          </a:p>
          <a:p>
            <a:r>
              <a:rPr lang="en-US" dirty="0"/>
              <a:t>Conducted by Craig Bennett et al. (2009) to highlight flaws in fMRI statistical practices.</a:t>
            </a:r>
          </a:p>
          <a:p>
            <a:r>
              <a:rPr lang="en-US" dirty="0"/>
              <a:t>Researchers placed a dead Atlantic salmon in an MRI scanner and showed it photographs of human faces displaying various emotions.</a:t>
            </a:r>
          </a:p>
          <a:p>
            <a:r>
              <a:rPr lang="en-US" dirty="0"/>
              <a:t>Findings:</a:t>
            </a:r>
          </a:p>
          <a:p>
            <a:r>
              <a:rPr lang="en-US" dirty="0"/>
              <a:t>Using uncorrected statistical thresholds, the analysis identified “brain activity” in the dead salmon when it was supposedly “viewing” the images.</a:t>
            </a:r>
          </a:p>
          <a:p>
            <a:r>
              <a:rPr lang="en-US" dirty="0"/>
              <a:t>Lesson:</a:t>
            </a:r>
          </a:p>
          <a:p>
            <a:r>
              <a:rPr lang="en-US" dirty="0"/>
              <a:t>The result was, of course, spurious—a vivid demonstration of false positives caused by not applying multiple comparison corrections in fMRI data.</a:t>
            </a:r>
          </a:p>
          <a:p>
            <a:r>
              <a:rPr lang="en-US" dirty="0"/>
              <a:t>Emphasized the need for rigorous statistical control and replication to avoid misleading conclusions in neuroscience.</a:t>
            </a:r>
          </a:p>
          <a:p>
            <a:r>
              <a:rPr lang="en-US" dirty="0"/>
              <a:t>Core Message:</a:t>
            </a:r>
          </a:p>
          <a:p>
            <a:r>
              <a:rPr lang="en-US" dirty="0"/>
              <a:t>Without proper statistical safeguards, even a dead fish can appear to have a neural response.</a:t>
            </a:r>
          </a:p>
        </p:txBody>
      </p:sp>
      <p:sp>
        <p:nvSpPr>
          <p:cNvPr id="4" name="Slide Number Placeholder 3"/>
          <p:cNvSpPr>
            <a:spLocks noGrp="1"/>
          </p:cNvSpPr>
          <p:nvPr>
            <p:ph type="sldNum" sz="quarter" idx="5"/>
          </p:nvPr>
        </p:nvSpPr>
        <p:spPr/>
        <p:txBody>
          <a:bodyPr/>
          <a:lstStyle/>
          <a:p>
            <a:fld id="{65D19866-B1DB-CF4C-94ED-FA9DEEF940D7}" type="slidenum">
              <a:rPr lang="en-US" smtClean="0"/>
              <a:t>21</a:t>
            </a:fld>
            <a:endParaRPr lang="en-US"/>
          </a:p>
        </p:txBody>
      </p:sp>
    </p:spTree>
    <p:extLst>
      <p:ext uri="{BB962C8B-B14F-4D97-AF65-F5344CB8AC3E}">
        <p14:creationId xmlns:p14="http://schemas.microsoft.com/office/powerpoint/2010/main" val="19952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B4B7B-C18E-8791-A495-9F7547CDB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C67C8-5D44-8EB0-5BA8-D2DF39835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1F973-EFE6-CEE6-8349-FC9748991A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B69846-4F85-F250-7E64-64FDBF239622}"/>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251354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BC38-A7DE-75B4-6E32-DD67E3C5D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34CAC-DF68-A144-2943-8555B8914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09CC5-7632-2833-C190-0FCA916C69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1389EA-99F8-EE36-A23C-BBC45FF3FBBD}"/>
              </a:ext>
            </a:extLst>
          </p:cNvPr>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2450235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FA19-019E-665E-B3CA-F077F850B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53871-9AC8-2FAA-8588-12C5EA9CC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98D0D-D976-7606-7D29-3F3F6F759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2CCE32-5A80-29E5-F260-3B8EC4DC33C4}"/>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3973092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5AD1-C1DE-172F-84D5-D5339078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ABB2F-9B7F-43D7-4854-6855C1701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99F1C-6EED-7FD5-2C31-3392AA097D4D}"/>
              </a:ext>
            </a:extLst>
          </p:cNvPr>
          <p:cNvSpPr>
            <a:spLocks noGrp="1"/>
          </p:cNvSpPr>
          <p:nvPr>
            <p:ph type="body" idx="1"/>
          </p:nvPr>
        </p:nvSpPr>
        <p:spPr/>
        <p:txBody>
          <a:bodyPr/>
          <a:lstStyle/>
          <a:p>
            <a:r>
              <a:rPr lang="en-US" dirty="0"/>
              <a:t>NB: How could it be that the expert researcher, Kent Kiehl, was “amazed” by the consistency of brain abnormalities when – in his academic research – he writes that such consistency has yet to be detected?</a:t>
            </a:r>
          </a:p>
        </p:txBody>
      </p:sp>
      <p:sp>
        <p:nvSpPr>
          <p:cNvPr id="4" name="Slide Number Placeholder 3">
            <a:extLst>
              <a:ext uri="{FF2B5EF4-FFF2-40B4-BE49-F238E27FC236}">
                <a16:creationId xmlns:a16="http://schemas.microsoft.com/office/drawing/2014/main" id="{DAB8483F-276B-E5C6-6906-0CB367889400}"/>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29523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CDD8B-080E-92C4-31AF-065958142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66D40-0DFB-7AA9-E94F-53BE1FE54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F06D1-A4D9-11FB-FBEB-2D8928C7D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E0B549-AB42-73CD-C495-2D20099CBA6A}"/>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223923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EC76-ECD6-56B9-1E5B-E5B83E411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5A50D-8AC2-176D-5EDE-D856C12AC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10ED8-1816-6C29-3674-8E57D78BB3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AEC34-4592-071D-E5A4-C491C244CA16}"/>
              </a:ext>
            </a:extLst>
          </p:cNvPr>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99161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90C06-1943-039E-4AF4-E3F5FB84E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B0B9-7091-1A70-62C4-3B13E46D9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205CB-769D-E16A-5E7B-187288F5C8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46EC69-4588-7BF5-2979-46C66BC45011}"/>
              </a:ext>
            </a:extLst>
          </p:cNvPr>
          <p:cNvSpPr>
            <a:spLocks noGrp="1"/>
          </p:cNvSpPr>
          <p:nvPr>
            <p:ph type="sldNum" sz="quarter" idx="5"/>
          </p:nvPr>
        </p:nvSpPr>
        <p:spPr/>
        <p:txBody>
          <a:bodyPr/>
          <a:lstStyle/>
          <a:p>
            <a:fld id="{65D19866-B1DB-CF4C-94ED-FA9DEEF940D7}" type="slidenum">
              <a:rPr lang="en-US" smtClean="0"/>
              <a:t>33</a:t>
            </a:fld>
            <a:endParaRPr lang="en-US"/>
          </a:p>
        </p:txBody>
      </p:sp>
    </p:spTree>
    <p:extLst>
      <p:ext uri="{BB962C8B-B14F-4D97-AF65-F5344CB8AC3E}">
        <p14:creationId xmlns:p14="http://schemas.microsoft.com/office/powerpoint/2010/main" val="59590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A4F47-28E5-EA8E-AA31-477CD4531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5F898-4A5D-76B7-8F9D-756E262C0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7464B-D41E-24F5-6FD3-E52698FB6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A80FC1-FC3B-0B02-DA76-BF06AE6D4CDA}"/>
              </a:ext>
            </a:extLst>
          </p:cNvPr>
          <p:cNvSpPr>
            <a:spLocks noGrp="1"/>
          </p:cNvSpPr>
          <p:nvPr>
            <p:ph type="sldNum" sz="quarter" idx="5"/>
          </p:nvPr>
        </p:nvSpPr>
        <p:spPr/>
        <p:txBody>
          <a:bodyPr/>
          <a:lstStyle/>
          <a:p>
            <a:fld id="{65D19866-B1DB-CF4C-94ED-FA9DEEF940D7}" type="slidenum">
              <a:rPr lang="en-US" smtClean="0"/>
              <a:t>34</a:t>
            </a:fld>
            <a:endParaRPr lang="en-US"/>
          </a:p>
        </p:txBody>
      </p:sp>
    </p:spTree>
    <p:extLst>
      <p:ext uri="{BB962C8B-B14F-4D97-AF65-F5344CB8AC3E}">
        <p14:creationId xmlns:p14="http://schemas.microsoft.com/office/powerpoint/2010/main" val="389112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777B-43BA-F5FD-9971-A9DE5369F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DC52C-22A0-2139-0E10-0E2B23EAB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948E7-B4CB-9068-CBE5-EC74EB6ED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E05B61-40FF-1E68-483C-66EE20405823}"/>
              </a:ext>
            </a:extLst>
          </p:cNvPr>
          <p:cNvSpPr>
            <a:spLocks noGrp="1"/>
          </p:cNvSpPr>
          <p:nvPr>
            <p:ph type="sldNum" sz="quarter" idx="5"/>
          </p:nvPr>
        </p:nvSpPr>
        <p:spPr/>
        <p:txBody>
          <a:bodyPr/>
          <a:lstStyle/>
          <a:p>
            <a:fld id="{65D19866-B1DB-CF4C-94ED-FA9DEEF940D7}" type="slidenum">
              <a:rPr lang="en-US" smtClean="0"/>
              <a:t>35</a:t>
            </a:fld>
            <a:endParaRPr lang="en-US"/>
          </a:p>
        </p:txBody>
      </p:sp>
    </p:spTree>
    <p:extLst>
      <p:ext uri="{BB962C8B-B14F-4D97-AF65-F5344CB8AC3E}">
        <p14:creationId xmlns:p14="http://schemas.microsoft.com/office/powerpoint/2010/main" val="92139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677B-59AD-94DF-B511-AEFE2384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B3C06-CFCD-0571-D03D-A6FBAC723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83366-B7EE-1EEC-CCCE-AD7F1C4ACD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06DCE-FC53-69DC-85DF-BDEABA9B0533}"/>
              </a:ext>
            </a:extLst>
          </p:cNvPr>
          <p:cNvSpPr>
            <a:spLocks noGrp="1"/>
          </p:cNvSpPr>
          <p:nvPr>
            <p:ph type="sldNum" sz="quarter" idx="5"/>
          </p:nvPr>
        </p:nvSpPr>
        <p:spPr/>
        <p:txBody>
          <a:bodyPr/>
          <a:lstStyle/>
          <a:p>
            <a:fld id="{65D19866-B1DB-CF4C-94ED-FA9DEEF940D7}" type="slidenum">
              <a:rPr lang="en-US" smtClean="0"/>
              <a:t>36</a:t>
            </a:fld>
            <a:endParaRPr lang="en-US"/>
          </a:p>
        </p:txBody>
      </p:sp>
    </p:spTree>
    <p:extLst>
      <p:ext uri="{BB962C8B-B14F-4D97-AF65-F5344CB8AC3E}">
        <p14:creationId xmlns:p14="http://schemas.microsoft.com/office/powerpoint/2010/main" val="77833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01FB-73E9-D505-DD52-C46545216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2F848-62B2-FC63-937E-57D86081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79182-A4B6-8D77-2317-264F25BBEF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DC780B-7071-A37B-BDF3-D79707CF6C4D}"/>
              </a:ext>
            </a:extLst>
          </p:cNvPr>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56902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EE22-A1BE-B722-7C15-29DEFBD05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41F95-BA52-F9E6-1507-68C0CBB89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70D21-D175-EDB7-5DE1-402A394327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97A24-0AB4-65A8-A8A7-4D95694B6ED3}"/>
              </a:ext>
            </a:extLst>
          </p:cNvPr>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766036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F1B88-74E4-6ED6-D9DE-84BC6CBA7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391DB-EC03-135E-E03A-0ACDB92C6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8D991-1B9F-0E67-F46B-1BB80FA0DD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937AA-35B6-3365-5CC4-28F47D00B6EA}"/>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291938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A0C3-2F13-78B6-3525-1947DD524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AB04F-6E7B-39DB-7D30-169BB7C8F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F6759-22A3-2C22-CFE3-6328D0CDEA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51490B-AAF5-39CA-C4FE-F61A13AE3787}"/>
              </a:ext>
            </a:extLst>
          </p:cNvPr>
          <p:cNvSpPr>
            <a:spLocks noGrp="1"/>
          </p:cNvSpPr>
          <p:nvPr>
            <p:ph type="sldNum" sz="quarter" idx="5"/>
          </p:nvPr>
        </p:nvSpPr>
        <p:spPr/>
        <p:txBody>
          <a:bodyPr/>
          <a:lstStyle/>
          <a:p>
            <a:fld id="{65D19866-B1DB-CF4C-94ED-FA9DEEF940D7}" type="slidenum">
              <a:rPr lang="en-US" smtClean="0"/>
              <a:t>40</a:t>
            </a:fld>
            <a:endParaRPr lang="en-US"/>
          </a:p>
        </p:txBody>
      </p:sp>
    </p:spTree>
    <p:extLst>
      <p:ext uri="{BB962C8B-B14F-4D97-AF65-F5344CB8AC3E}">
        <p14:creationId xmlns:p14="http://schemas.microsoft.com/office/powerpoint/2010/main" val="1465634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426C-948D-628B-A5E8-C85A7FB5E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9906D-F3CF-9347-6971-1102F01FF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80158-DBCB-B122-AD50-E668CA8D16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38B136-FE4E-BDD8-1794-06A8D59544B1}"/>
              </a:ext>
            </a:extLst>
          </p:cNvPr>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1679058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C3D5-90F8-58F6-12AD-E06B56F89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7432F-ADEB-A839-5951-8F1834DB2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3E0FA-0AC3-C36D-4668-AA1100735B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03545-5691-2086-9963-0E265A52B7B4}"/>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1957711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3759-69DD-8521-22F5-D8474622B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9AD1-3711-EE01-BC69-4C897000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3BFCE-F808-E294-E1DB-011D070968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578BFC-1E7F-C60B-5EEA-B1AE740AE0D2}"/>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139237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76902-4A8A-526B-7153-3B1F72502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71458-C52B-F6F8-8634-7341D5BAD6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0A2AA8-E6F1-B4D5-331C-55F75400AB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DADEC3-AF0A-B67C-99C7-4CAEA2F7EF0A}"/>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346738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E42D-1CC8-27FB-A4BE-258A5EA27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0A09F-136E-93D4-7532-F014C795D5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EFC09A-C8BA-49A1-2FF0-3A064CAE02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662A30-73D1-2F91-D4B7-D9C533CEA930}"/>
              </a:ext>
            </a:extLst>
          </p:cNvPr>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6744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C1BA-9348-E973-A7BE-189606F4E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D22FB-19B6-46F9-FDEA-AD2A7DD88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8A422-22AB-5918-09D6-6FCEBEC75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9FFED-1407-4285-B174-281A32BDEE3E}"/>
              </a:ext>
            </a:extLst>
          </p:cNvPr>
          <p:cNvSpPr>
            <a:spLocks noGrp="1"/>
          </p:cNvSpPr>
          <p:nvPr>
            <p:ph type="sldNum" sz="quarter" idx="5"/>
          </p:nvPr>
        </p:nvSpPr>
        <p:spPr/>
        <p:txBody>
          <a:bodyPr/>
          <a:lstStyle/>
          <a:p>
            <a:fld id="{65D19866-B1DB-CF4C-94ED-FA9DEEF940D7}" type="slidenum">
              <a:rPr lang="en-US" smtClean="0"/>
              <a:t>6</a:t>
            </a:fld>
            <a:endParaRPr lang="en-US"/>
          </a:p>
        </p:txBody>
      </p:sp>
    </p:spTree>
    <p:extLst>
      <p:ext uri="{BB962C8B-B14F-4D97-AF65-F5344CB8AC3E}">
        <p14:creationId xmlns:p14="http://schemas.microsoft.com/office/powerpoint/2010/main" val="1488721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595B5-736C-8261-DB9E-715856F56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80EB3-5953-112F-BB03-B9A1054749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062188-9700-2C3E-F2CA-83DBEF9279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F92FEA-9201-1638-5BBA-E3D369A5A2CC}"/>
              </a:ext>
            </a:extLst>
          </p:cNvPr>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390136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9A19-CF1D-49CA-1E2E-4131660D1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5F265-97CD-63C3-575F-BBFED0E61E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1F1E57-9EF8-CA14-B3E8-E246A4B69C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8BD5E-21CA-9AB0-602B-986CDAAC40AF}"/>
              </a:ext>
            </a:extLst>
          </p:cNvPr>
          <p:cNvSpPr>
            <a:spLocks noGrp="1"/>
          </p:cNvSpPr>
          <p:nvPr>
            <p:ph type="sldNum" sz="quarter" idx="5"/>
          </p:nvPr>
        </p:nvSpPr>
        <p:spPr/>
        <p:txBody>
          <a:bodyPr/>
          <a:lstStyle/>
          <a:p>
            <a:fld id="{65D19866-B1DB-CF4C-94ED-FA9DEEF940D7}" type="slidenum">
              <a:rPr lang="en-US" smtClean="0"/>
              <a:t>47</a:t>
            </a:fld>
            <a:endParaRPr lang="en-US"/>
          </a:p>
        </p:txBody>
      </p:sp>
    </p:spTree>
    <p:extLst>
      <p:ext uri="{BB962C8B-B14F-4D97-AF65-F5344CB8AC3E}">
        <p14:creationId xmlns:p14="http://schemas.microsoft.com/office/powerpoint/2010/main" val="1531548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4E31F-54CF-3C3D-BB5A-D3C251F47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1730E-886E-D28F-B99E-6548699D5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79480C-32D2-3D3B-7C8D-97543BB2DA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B9DAB9-3B5F-900B-9D72-FF3E9BA550C0}"/>
              </a:ext>
            </a:extLst>
          </p:cNvPr>
          <p:cNvSpPr>
            <a:spLocks noGrp="1"/>
          </p:cNvSpPr>
          <p:nvPr>
            <p:ph type="sldNum" sz="quarter" idx="5"/>
          </p:nvPr>
        </p:nvSpPr>
        <p:spPr/>
        <p:txBody>
          <a:bodyPr/>
          <a:lstStyle/>
          <a:p>
            <a:fld id="{65D19866-B1DB-CF4C-94ED-FA9DEEF940D7}" type="slidenum">
              <a:rPr lang="en-US" smtClean="0"/>
              <a:t>48</a:t>
            </a:fld>
            <a:endParaRPr lang="en-US"/>
          </a:p>
        </p:txBody>
      </p:sp>
    </p:spTree>
    <p:extLst>
      <p:ext uri="{BB962C8B-B14F-4D97-AF65-F5344CB8AC3E}">
        <p14:creationId xmlns:p14="http://schemas.microsoft.com/office/powerpoint/2010/main" val="1393238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49</a:t>
            </a:fld>
            <a:endParaRPr lang="en-US"/>
          </a:p>
        </p:txBody>
      </p:sp>
    </p:spTree>
    <p:extLst>
      <p:ext uri="{BB962C8B-B14F-4D97-AF65-F5344CB8AC3E}">
        <p14:creationId xmlns:p14="http://schemas.microsoft.com/office/powerpoint/2010/main" val="914781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63B7-CF32-3CE0-A317-D7DD94D1C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C05C5-13ED-53AD-BDE3-914B76C8F8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349CCF-F048-76DF-B351-851F68B00E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4CEBAB-190E-AF92-7DCA-548F8706EAE3}"/>
              </a:ext>
            </a:extLst>
          </p:cNvPr>
          <p:cNvSpPr>
            <a:spLocks noGrp="1"/>
          </p:cNvSpPr>
          <p:nvPr>
            <p:ph type="sldNum" sz="quarter" idx="5"/>
          </p:nvPr>
        </p:nvSpPr>
        <p:spPr/>
        <p:txBody>
          <a:bodyPr/>
          <a:lstStyle/>
          <a:p>
            <a:fld id="{65D19866-B1DB-CF4C-94ED-FA9DEEF940D7}" type="slidenum">
              <a:rPr lang="en-US" smtClean="0"/>
              <a:t>50</a:t>
            </a:fld>
            <a:endParaRPr lang="en-US"/>
          </a:p>
        </p:txBody>
      </p:sp>
    </p:spTree>
    <p:extLst>
      <p:ext uri="{BB962C8B-B14F-4D97-AF65-F5344CB8AC3E}">
        <p14:creationId xmlns:p14="http://schemas.microsoft.com/office/powerpoint/2010/main" val="972358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37F8-AC25-91C0-0AEE-B1D2BD7D9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99D4C-A5E7-E906-B8D6-EED8C2393C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96787E-574E-A841-1C4D-95B9A7441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EF646B-6D4E-A503-0C5A-A188ACFCA2FE}"/>
              </a:ext>
            </a:extLst>
          </p:cNvPr>
          <p:cNvSpPr>
            <a:spLocks noGrp="1"/>
          </p:cNvSpPr>
          <p:nvPr>
            <p:ph type="sldNum" sz="quarter" idx="5"/>
          </p:nvPr>
        </p:nvSpPr>
        <p:spPr/>
        <p:txBody>
          <a:bodyPr/>
          <a:lstStyle/>
          <a:p>
            <a:fld id="{65D19866-B1DB-CF4C-94ED-FA9DEEF940D7}" type="slidenum">
              <a:rPr lang="en-US" smtClean="0"/>
              <a:t>51</a:t>
            </a:fld>
            <a:endParaRPr lang="en-US"/>
          </a:p>
        </p:txBody>
      </p:sp>
    </p:spTree>
    <p:extLst>
      <p:ext uri="{BB962C8B-B14F-4D97-AF65-F5344CB8AC3E}">
        <p14:creationId xmlns:p14="http://schemas.microsoft.com/office/powerpoint/2010/main" val="862679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B57D-2E29-83AC-EF85-F834E0F45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30363-E934-021E-B614-90C80F7962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A399AE-9C11-74BF-F56B-D145208CCD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AB1FCB-B7CD-1F87-3473-82B0F33FFA8C}"/>
              </a:ext>
            </a:extLst>
          </p:cNvPr>
          <p:cNvSpPr>
            <a:spLocks noGrp="1"/>
          </p:cNvSpPr>
          <p:nvPr>
            <p:ph type="sldNum" sz="quarter" idx="5"/>
          </p:nvPr>
        </p:nvSpPr>
        <p:spPr/>
        <p:txBody>
          <a:bodyPr/>
          <a:lstStyle/>
          <a:p>
            <a:fld id="{65D19866-B1DB-CF4C-94ED-FA9DEEF940D7}" type="slidenum">
              <a:rPr lang="en-US" smtClean="0"/>
              <a:t>52</a:t>
            </a:fld>
            <a:endParaRPr lang="en-US"/>
          </a:p>
        </p:txBody>
      </p:sp>
    </p:spTree>
    <p:extLst>
      <p:ext uri="{BB962C8B-B14F-4D97-AF65-F5344CB8AC3E}">
        <p14:creationId xmlns:p14="http://schemas.microsoft.com/office/powerpoint/2010/main" val="2280579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B9F7D-C997-D5B9-8A37-5233CC198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DECD0-1E52-545D-3193-5015337DA6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4F1ADB-5441-A94E-9D55-27DC3D62E6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FA1980-6AC3-A3A1-9F05-F9CF2B0453A8}"/>
              </a:ext>
            </a:extLst>
          </p:cNvPr>
          <p:cNvSpPr>
            <a:spLocks noGrp="1"/>
          </p:cNvSpPr>
          <p:nvPr>
            <p:ph type="sldNum" sz="quarter" idx="5"/>
          </p:nvPr>
        </p:nvSpPr>
        <p:spPr/>
        <p:txBody>
          <a:bodyPr/>
          <a:lstStyle/>
          <a:p>
            <a:fld id="{65D19866-B1DB-CF4C-94ED-FA9DEEF940D7}" type="slidenum">
              <a:rPr lang="en-US" smtClean="0"/>
              <a:t>53</a:t>
            </a:fld>
            <a:endParaRPr lang="en-US"/>
          </a:p>
        </p:txBody>
      </p:sp>
    </p:spTree>
    <p:extLst>
      <p:ext uri="{BB962C8B-B14F-4D97-AF65-F5344CB8AC3E}">
        <p14:creationId xmlns:p14="http://schemas.microsoft.com/office/powerpoint/2010/main" val="4078208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72A9-C45A-CF89-2546-FAAB3DF69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C1476-08EC-9312-742E-0B5A0FE289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252EAF-414E-9ED8-6DDA-6AC641BF7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60790E-3C0A-6F58-CA33-C8FB22CB5E82}"/>
              </a:ext>
            </a:extLst>
          </p:cNvPr>
          <p:cNvSpPr>
            <a:spLocks noGrp="1"/>
          </p:cNvSpPr>
          <p:nvPr>
            <p:ph type="sldNum" sz="quarter" idx="5"/>
          </p:nvPr>
        </p:nvSpPr>
        <p:spPr/>
        <p:txBody>
          <a:bodyPr/>
          <a:lstStyle/>
          <a:p>
            <a:fld id="{65D19866-B1DB-CF4C-94ED-FA9DEEF940D7}" type="slidenum">
              <a:rPr lang="en-US" smtClean="0"/>
              <a:t>54</a:t>
            </a:fld>
            <a:endParaRPr lang="en-US"/>
          </a:p>
        </p:txBody>
      </p:sp>
    </p:spTree>
    <p:extLst>
      <p:ext uri="{BB962C8B-B14F-4D97-AF65-F5344CB8AC3E}">
        <p14:creationId xmlns:p14="http://schemas.microsoft.com/office/powerpoint/2010/main" val="2560446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AD470-76E6-D9F6-9434-52C572DF4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F3729-9109-57F6-C6AC-3E00F98EC5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987A5B-5FB0-EE98-F2B0-613BF48EC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D38FDE-A77D-AD2B-2CA5-E8F3EC67C881}"/>
              </a:ext>
            </a:extLst>
          </p:cNvPr>
          <p:cNvSpPr>
            <a:spLocks noGrp="1"/>
          </p:cNvSpPr>
          <p:nvPr>
            <p:ph type="sldNum" sz="quarter" idx="5"/>
          </p:nvPr>
        </p:nvSpPr>
        <p:spPr/>
        <p:txBody>
          <a:bodyPr/>
          <a:lstStyle/>
          <a:p>
            <a:fld id="{65D19866-B1DB-CF4C-94ED-FA9DEEF940D7}" type="slidenum">
              <a:rPr lang="en-US" smtClean="0"/>
              <a:t>55</a:t>
            </a:fld>
            <a:endParaRPr lang="en-US"/>
          </a:p>
        </p:txBody>
      </p:sp>
    </p:spTree>
    <p:extLst>
      <p:ext uri="{BB962C8B-B14F-4D97-AF65-F5344CB8AC3E}">
        <p14:creationId xmlns:p14="http://schemas.microsoft.com/office/powerpoint/2010/main" val="156827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BE1E8-9011-8F3A-0855-4D1EC307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1625C-A384-53B1-9074-417A372C1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16BF6-0897-DCC5-8B12-460EA8E65A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8048E8-CAEE-3D0D-2C43-804076AEB9AF}"/>
              </a:ext>
            </a:extLst>
          </p:cNvPr>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3257392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EFEE5-3B25-9FE1-CE68-68AA4A647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0F81-B4C4-28C2-3516-353300095E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6F3445-E650-1AAA-14E8-59EC9A58F4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FF807C-E855-77B9-C6B7-BFD0D91931AF}"/>
              </a:ext>
            </a:extLst>
          </p:cNvPr>
          <p:cNvSpPr>
            <a:spLocks noGrp="1"/>
          </p:cNvSpPr>
          <p:nvPr>
            <p:ph type="sldNum" sz="quarter" idx="5"/>
          </p:nvPr>
        </p:nvSpPr>
        <p:spPr/>
        <p:txBody>
          <a:bodyPr/>
          <a:lstStyle/>
          <a:p>
            <a:fld id="{65D19866-B1DB-CF4C-94ED-FA9DEEF940D7}" type="slidenum">
              <a:rPr lang="en-US" smtClean="0"/>
              <a:t>56</a:t>
            </a:fld>
            <a:endParaRPr lang="en-US"/>
          </a:p>
        </p:txBody>
      </p:sp>
    </p:spTree>
    <p:extLst>
      <p:ext uri="{BB962C8B-B14F-4D97-AF65-F5344CB8AC3E}">
        <p14:creationId xmlns:p14="http://schemas.microsoft.com/office/powerpoint/2010/main" val="2451759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58</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394C-716F-08AB-FACA-DD11F635C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52503-EECB-7B83-5816-4A91D95B7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B5C8E-4035-967A-5640-0C5ED1E278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EFF54F-AE90-5E62-AADE-FFDD0D80D3F6}"/>
              </a:ext>
            </a:extLst>
          </p:cNvPr>
          <p:cNvSpPr>
            <a:spLocks noGrp="1"/>
          </p:cNvSpPr>
          <p:nvPr>
            <p:ph type="sldNum" sz="quarter" idx="5"/>
          </p:nvPr>
        </p:nvSpPr>
        <p:spPr/>
        <p:txBody>
          <a:bodyPr/>
          <a:lstStyle/>
          <a:p>
            <a:fld id="{65D19866-B1DB-CF4C-94ED-FA9DEEF940D7}" type="slidenum">
              <a:rPr lang="en-US" smtClean="0"/>
              <a:t>8</a:t>
            </a:fld>
            <a:endParaRPr lang="en-US"/>
          </a:p>
        </p:txBody>
      </p:sp>
    </p:spTree>
    <p:extLst>
      <p:ext uri="{BB962C8B-B14F-4D97-AF65-F5344CB8AC3E}">
        <p14:creationId xmlns:p14="http://schemas.microsoft.com/office/powerpoint/2010/main" val="131453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F68C-276E-2E4F-F26C-78BD364E3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E48C8-A03B-DD08-768F-6F707BD55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3CF01-95E8-2556-9E83-01D37D6FB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1DC3BA-C3BD-B75D-767E-C32FD56D6B78}"/>
              </a:ext>
            </a:extLst>
          </p:cNvPr>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35956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58694-CDDF-EF0B-2864-E0A0FC160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5F72F-8818-BFB1-0E07-9D5F40A88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B296F-DDF6-35E9-5ABC-B36128F65A79}"/>
              </a:ext>
            </a:extLst>
          </p:cNvPr>
          <p:cNvSpPr>
            <a:spLocks noGrp="1"/>
          </p:cNvSpPr>
          <p:nvPr>
            <p:ph type="body" idx="1"/>
          </p:nvPr>
        </p:nvSpPr>
        <p:spPr/>
        <p:txBody>
          <a:bodyPr/>
          <a:lstStyle/>
          <a:p>
            <a:r>
              <a:rPr lang="en-US" dirty="0"/>
              <a:t>NB: Political spin is arguably a form of “propaganda”. </a:t>
            </a:r>
          </a:p>
          <a:p>
            <a:r>
              <a:rPr lang="en-US" dirty="0"/>
              <a:t>NB: Some researchers argue that scientific spin can occur in a non-deliberate (unconscious) way. This is slightly problematic, as it would label any mistakes done out of ignorance as “spin”. Sometimes, researchers are simply wrong, and we probably shouldn’t label such mistakes as “spin”.</a:t>
            </a:r>
          </a:p>
          <a:p>
            <a:endParaRPr lang="en-US" dirty="0"/>
          </a:p>
          <a:p>
            <a:r>
              <a:rPr lang="en-CA" b="1" dirty="0"/>
              <a:t>Facilitator of spin or Spin Tactics:</a:t>
            </a:r>
            <a:r>
              <a:rPr lang="en-CA" dirty="0"/>
              <a:t> refers to any reporting practice that hinders critical appraisal by forcing readers to make assumptions about the study’s methods or results. For example, this occurs when authors report performance measures without clarifying whether they represent apparent or internally validated (optimism-corrected) estimates in model development studies.</a:t>
            </a:r>
            <a:r>
              <a:rPr lang="en-US" dirty="0"/>
              <a:t> </a:t>
            </a:r>
          </a:p>
        </p:txBody>
      </p:sp>
      <p:sp>
        <p:nvSpPr>
          <p:cNvPr id="4" name="Slide Number Placeholder 3">
            <a:extLst>
              <a:ext uri="{FF2B5EF4-FFF2-40B4-BE49-F238E27FC236}">
                <a16:creationId xmlns:a16="http://schemas.microsoft.com/office/drawing/2014/main" id="{E46E7262-B6F0-346A-8B81-A36BE4A9B07A}"/>
              </a:ext>
            </a:extLst>
          </p:cNvPr>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122799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84EA-659C-F0E6-C689-E21A000E3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59A02-C784-0191-77AE-A3E6D012C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6AB29-95EB-86BB-58C8-42C2930123C4}"/>
              </a:ext>
            </a:extLst>
          </p:cNvPr>
          <p:cNvSpPr>
            <a:spLocks noGrp="1"/>
          </p:cNvSpPr>
          <p:nvPr>
            <p:ph type="body" idx="1"/>
          </p:nvPr>
        </p:nvSpPr>
        <p:spPr/>
        <p:txBody>
          <a:bodyPr/>
          <a:lstStyle/>
          <a:p>
            <a:r>
              <a:rPr lang="en-US" dirty="0"/>
              <a:t>TEN COMMON EXAMPLES OF SCIENTIFIC SPIN:</a:t>
            </a:r>
          </a:p>
          <a:p>
            <a:endParaRPr lang="en-US" dirty="0"/>
          </a:p>
          <a:p>
            <a:pPr marL="228600" indent="-228600">
              <a:buFont typeface="+mj-lt"/>
              <a:buAutoNum type="arabicPeriod"/>
            </a:pPr>
            <a:r>
              <a:rPr lang="en-US" b="1" dirty="0"/>
              <a:t>Selective Reporting: </a:t>
            </a:r>
            <a:r>
              <a:rPr lang="en-US" dirty="0"/>
              <a:t>Highlighting </a:t>
            </a:r>
            <a:r>
              <a:rPr lang="en-US" dirty="0" err="1"/>
              <a:t>favourable</a:t>
            </a:r>
            <a:r>
              <a:rPr lang="en-US" dirty="0"/>
              <a:t> or statistically significant outcomes while omitting or downplaying nonsignificant or contradictory results.</a:t>
            </a:r>
          </a:p>
          <a:p>
            <a:pPr marL="228600" indent="-228600">
              <a:buFont typeface="+mj-lt"/>
              <a:buAutoNum type="arabicPeriod"/>
            </a:pPr>
            <a:endParaRPr lang="en-US" dirty="0"/>
          </a:p>
          <a:p>
            <a:pPr marL="228600" indent="-228600">
              <a:buFont typeface="+mj-lt"/>
              <a:buAutoNum type="arabicPeriod"/>
            </a:pPr>
            <a:r>
              <a:rPr lang="en-US" b="1" dirty="0"/>
              <a:t>Exaggerated Language </a:t>
            </a:r>
            <a:r>
              <a:rPr lang="en-US" dirty="0"/>
              <a:t>(Linguistic Spin): Using strong, affirmative, or superlative wording such as “remarkable,” “novel,” “clearly demonstrates,” or “breakthrough” to inflate the perceived importance of findings.</a:t>
            </a:r>
          </a:p>
          <a:p>
            <a:pPr marL="228600" indent="-228600">
              <a:buFont typeface="+mj-lt"/>
              <a:buAutoNum type="arabicPeriod"/>
            </a:pPr>
            <a:endParaRPr lang="en-US" dirty="0"/>
          </a:p>
          <a:p>
            <a:pPr marL="228600" indent="-228600">
              <a:buFont typeface="+mj-lt"/>
              <a:buAutoNum type="arabicPeriod"/>
            </a:pPr>
            <a:r>
              <a:rPr lang="en-US" b="1" dirty="0"/>
              <a:t>Overinterpretation of Statistical Significance: </a:t>
            </a:r>
            <a:r>
              <a:rPr lang="en-US" dirty="0"/>
              <a:t>Equating a p-value below .05 with strong evidence or clinical relevance, often without considering effect size or confidence intervals.</a:t>
            </a:r>
          </a:p>
          <a:p>
            <a:pPr marL="228600" indent="-228600">
              <a:buFont typeface="+mj-lt"/>
              <a:buAutoNum type="arabicPeriod"/>
            </a:pPr>
            <a:endParaRPr lang="en-US" dirty="0"/>
          </a:p>
          <a:p>
            <a:pPr marL="228600" indent="-228600">
              <a:buFont typeface="+mj-lt"/>
              <a:buAutoNum type="arabicPeriod"/>
            </a:pPr>
            <a:r>
              <a:rPr lang="en-US" b="1" dirty="0"/>
              <a:t>Causal Claims from Non-Causal Data: </a:t>
            </a:r>
            <a:r>
              <a:rPr lang="en-US" dirty="0"/>
              <a:t>Using causal language (“reduces,” “prevents,” “leads to”) in observational or correlational research designs that cannot establish causality.</a:t>
            </a:r>
          </a:p>
          <a:p>
            <a:pPr marL="228600" indent="-228600">
              <a:buFont typeface="+mj-lt"/>
              <a:buAutoNum type="arabicPeriod"/>
            </a:pPr>
            <a:endParaRPr lang="en-US" dirty="0"/>
          </a:p>
          <a:p>
            <a:pPr marL="228600" indent="-228600">
              <a:buFont typeface="+mj-lt"/>
              <a:buAutoNum type="arabicPeriod"/>
            </a:pPr>
            <a:r>
              <a:rPr lang="en-US" b="1" dirty="0"/>
              <a:t>Inconsistent Abstracts: </a:t>
            </a:r>
            <a:r>
              <a:rPr lang="en-US" dirty="0"/>
              <a:t>Presenting more optimistic or definitive claims in the abstract or conclusion than those supported in the full text or data.</a:t>
            </a:r>
          </a:p>
          <a:p>
            <a:pPr marL="228600" indent="-228600">
              <a:buFont typeface="+mj-lt"/>
              <a:buAutoNum type="arabicPeriod"/>
            </a:pPr>
            <a:endParaRPr lang="en-US" dirty="0"/>
          </a:p>
          <a:p>
            <a:pPr marL="228600" indent="-228600">
              <a:buFont typeface="+mj-lt"/>
              <a:buAutoNum type="arabicPeriod"/>
            </a:pPr>
            <a:r>
              <a:rPr lang="en-US" b="1" dirty="0"/>
              <a:t>Neglect of Study Limitations: </a:t>
            </a:r>
            <a:r>
              <a:rPr lang="en-US" dirty="0"/>
              <a:t>Omitting or minimizing discussion of methodological weaknesses (e.g., small samples, bias, confounding, poor generalizability).</a:t>
            </a:r>
          </a:p>
          <a:p>
            <a:pPr marL="228600" indent="-228600">
              <a:buFont typeface="+mj-lt"/>
              <a:buAutoNum type="arabicPeriod"/>
            </a:pPr>
            <a:endParaRPr lang="en-US" dirty="0"/>
          </a:p>
          <a:p>
            <a:pPr marL="228600" indent="-228600">
              <a:buFont typeface="+mj-lt"/>
              <a:buAutoNum type="arabicPeriod"/>
            </a:pPr>
            <a:r>
              <a:rPr lang="en-US" b="1" dirty="0"/>
              <a:t>Unjustified Clinical Applicability: </a:t>
            </a:r>
            <a:r>
              <a:rPr lang="en-US" dirty="0"/>
              <a:t>Claiming a model or intervention is ready for clinical or policy implementation without adequate external validation or replication.</a:t>
            </a:r>
          </a:p>
          <a:p>
            <a:pPr marL="228600" indent="-228600">
              <a:buFont typeface="+mj-lt"/>
              <a:buAutoNum type="arabicPeriod"/>
            </a:pPr>
            <a:endParaRPr lang="en-US" dirty="0"/>
          </a:p>
          <a:p>
            <a:pPr marL="228600" indent="-228600">
              <a:buFont typeface="+mj-lt"/>
              <a:buAutoNum type="arabicPeriod"/>
            </a:pPr>
            <a:r>
              <a:rPr lang="en-US" b="1" dirty="0"/>
              <a:t>Focus Shift to Secondary Outcomes: </a:t>
            </a:r>
            <a:r>
              <a:rPr lang="en-US" dirty="0"/>
              <a:t>When primary outcomes are nonsignificant, selectively emphasizing positive secondary or exploratory results to portray overall success.</a:t>
            </a:r>
          </a:p>
          <a:p>
            <a:pPr marL="228600" indent="-228600">
              <a:buFont typeface="+mj-lt"/>
              <a:buAutoNum type="arabicPeriod"/>
            </a:pPr>
            <a:endParaRPr lang="en-US" dirty="0"/>
          </a:p>
          <a:p>
            <a:pPr marL="228600" indent="-228600">
              <a:buFont typeface="+mj-lt"/>
              <a:buAutoNum type="arabicPeriod"/>
            </a:pPr>
            <a:r>
              <a:rPr lang="en-US" b="1" dirty="0"/>
              <a:t>Unfair or Incomplete Comparisons: </a:t>
            </a:r>
            <a:r>
              <a:rPr lang="en-US" dirty="0"/>
              <a:t>Claiming superiority of a method or intervention without equivalent benchmarks, adjustment for context, or transparency in analysis.</a:t>
            </a:r>
          </a:p>
          <a:p>
            <a:pPr marL="228600" indent="-228600">
              <a:buFont typeface="+mj-lt"/>
              <a:buAutoNum type="arabicPeriod"/>
            </a:pPr>
            <a:endParaRPr lang="en-US" dirty="0"/>
          </a:p>
          <a:p>
            <a:pPr marL="228600" indent="-228600">
              <a:buFont typeface="+mj-lt"/>
              <a:buAutoNum type="arabicPeriod"/>
            </a:pPr>
            <a:r>
              <a:rPr lang="en-US" b="1" dirty="0"/>
              <a:t> Speculative Extrapolation: </a:t>
            </a:r>
            <a:r>
              <a:rPr lang="en-US" dirty="0"/>
              <a:t>Extending conclusions beyond the data’s scope—for instance, generalizing from limited or non-representative samples to entire populations or systems.</a:t>
            </a:r>
          </a:p>
        </p:txBody>
      </p:sp>
      <p:sp>
        <p:nvSpPr>
          <p:cNvPr id="4" name="Slide Number Placeholder 3">
            <a:extLst>
              <a:ext uri="{FF2B5EF4-FFF2-40B4-BE49-F238E27FC236}">
                <a16:creationId xmlns:a16="http://schemas.microsoft.com/office/drawing/2014/main" id="{4A50D1D0-65E8-BDCB-397F-4817AED27841}"/>
              </a:ext>
            </a:extLst>
          </p:cNvPr>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402678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40DA7-A5D9-1FD0-1814-F465F43B7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AD290-C2EB-691A-F337-B7AB02AB4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9F196-20B2-4D06-6FC1-7CAA6CC9B78C}"/>
              </a:ext>
            </a:extLst>
          </p:cNvPr>
          <p:cNvSpPr>
            <a:spLocks noGrp="1"/>
          </p:cNvSpPr>
          <p:nvPr>
            <p:ph type="body" idx="1"/>
          </p:nvPr>
        </p:nvSpPr>
        <p:spPr/>
        <p:txBody>
          <a:bodyPr/>
          <a:lstStyle/>
          <a:p>
            <a:r>
              <a:rPr lang="en-US" dirty="0"/>
              <a:t>NB: Political spin is arguably a form of “propaganda”. </a:t>
            </a:r>
          </a:p>
        </p:txBody>
      </p:sp>
      <p:sp>
        <p:nvSpPr>
          <p:cNvPr id="4" name="Slide Number Placeholder 3">
            <a:extLst>
              <a:ext uri="{FF2B5EF4-FFF2-40B4-BE49-F238E27FC236}">
                <a16:creationId xmlns:a16="http://schemas.microsoft.com/office/drawing/2014/main" id="{0B7008D2-98D3-9FB0-2909-3FC3D96353DF}"/>
              </a:ext>
            </a:extLst>
          </p:cNvPr>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24412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8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Spin_(propaganda)#:~:text=In%20public%20relations%20and%20politics,%2C%20deceptive%2C%20and%20manipulative%20tacti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ciencedirect.com/science/article/pii/S0895435624001197#:~:text=Spin%20is%20defined%20as%20any,%5D%2C%20%5B24%5D%5D." TargetMode="External"/><Relationship Id="rId5" Type="http://schemas.openxmlformats.org/officeDocument/2006/relationships/hyperlink" Target="https://pmc.ncbi.nlm.nih.gov/articles/PMC5593172/#:~:text=Spin%2C%20commonly%20associated%20with%20propaganda,practice%20guidelines%20or%20health%20policies." TargetMode="External"/><Relationship Id="rId4" Type="http://schemas.openxmlformats.org/officeDocument/2006/relationships/hyperlink" Target="https://scicomm.plos.org/2018/05/01/recognizing-spin-in-the-scientific-literatur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89543562400119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cicomm.plos.org/2018/05/01/recognizing-spin-in-the-scientific-literature/" TargetMode="External"/><Relationship Id="rId5" Type="http://schemas.openxmlformats.org/officeDocument/2006/relationships/hyperlink" Target="https://psycnet.apa.org/record/2018-05600-002?doi=1" TargetMode="External"/><Relationship Id="rId4" Type="http://schemas.openxmlformats.org/officeDocument/2006/relationships/hyperlink" Target="https://pubmed.ncbi.nlm.nih.gov/2889248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ubmed.ncbi.nlm.nih.gov/2250886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replicationindex.com/2015/01/24/qrp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Publication_bias" TargetMode="External"/><Relationship Id="rId2" Type="http://schemas.openxmlformats.org/officeDocument/2006/relationships/hyperlink" Target="https://en.wikipedia.org/wiki/Data_dredging#:~:text=Data%20dredging%20(also%20known%20as,the%20risk%20of%20false%20positiv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ubmed.ncbi.nlm.nih.gov/3677895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i60wwZDA1C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hyperlink" Target="https://journals.sagepub.com/doi/10.1177/095679761141763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youtube.com/watch?v=9geI-zztsMA" TargetMode="External"/><Relationship Id="rId7" Type="http://schemas.openxmlformats.org/officeDocument/2006/relationships/hyperlink" Target="http://prefrontal.org/files/posters/Bennett-Salmon-2009.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youtube.com/watch?v=tLM7xS6t4FE&amp;t=27s" TargetMode="External"/><Relationship Id="rId9" Type="http://schemas.openxmlformats.org/officeDocument/2006/relationships/hyperlink" Target="https://www.wired.com/2009/09/fmrisalm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sf.io/" TargetMode="External"/><Relationship Id="rId2" Type="http://schemas.openxmlformats.org/officeDocument/2006/relationships/hyperlink" Target="https://www.cos.io/initiatives/registered-report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us.macmillan.com/books/9781250222695/sciencefictions/" TargetMode="External"/><Relationship Id="rId3" Type="http://schemas.openxmlformats.org/officeDocument/2006/relationships/image" Target="../media/image16.jpeg"/><Relationship Id="rId7" Type="http://schemas.openxmlformats.org/officeDocument/2006/relationships/hyperlink" Target="https://osf.io/"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librarysearch.library.utoronto.ca/permalink/01UTORONTO_INST/1j4c6iu/cdi_pubmedcentral_primary_oai_pubmedcentral_nih_gov_4550299" TargetMode="External"/><Relationship Id="rId4" Type="http://schemas.openxmlformats.org/officeDocument/2006/relationships/image" Target="../media/image17.png"/><Relationship Id="rId9" Type="http://schemas.openxmlformats.org/officeDocument/2006/relationships/hyperlink" Target="https://press.princeton.edu/books/paperback/9780691192277/the-seven-deadly-sins-of-psychology?srsltid=AfmBOoqJNDIl7kajErUMH1nqnR73E8iypN2e1Vxll4AQV5l3DV8uVAE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ubmed.ncbi.nlm.nih.gov/36778954/" TargetMode="External"/><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journals.sagepub.com/doi/10.1177/0956797611430953" TargetMode="External"/><Relationship Id="rId5" Type="http://schemas.openxmlformats.org/officeDocument/2006/relationships/hyperlink" Target="https://journals.sagepub.com/doi/10.1177/0956797611417632"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sychopathyunmaske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smithsonianmag.com/science-nature/the-neuroscientist-who-discovered-he-was-a-psychopath-180947814/" TargetMode="External"/><Relationship Id="rId4" Type="http://schemas.openxmlformats.org/officeDocument/2006/relationships/hyperlink" Target="https://psycnet.apa.org/record/2001-00418-00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hyperlink" Target="https://librarysearch.library.utoronto.ca/permalink/01UTORONTO_INST/14bjeso/alma99110646280340619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books.google.ca/books/about/The_Psychopath_Whisperer.html?id=jhy9DwAAQBAJ&amp;source=kp_book_description&amp;redir_esc=y"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link.springer.com/article/10.1007/BF02352266" TargetMode="External"/><Relationship Id="rId4" Type="http://schemas.openxmlformats.org/officeDocument/2006/relationships/hyperlink" Target="https://pubmed.ncbi.nlm.nih.gov/843670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link.springer.com/article/10.1007/BF02352266" TargetMode="External"/><Relationship Id="rId4" Type="http://schemas.openxmlformats.org/officeDocument/2006/relationships/hyperlink" Target="https://pubmed.ncbi.nlm.nih.gov/843670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cambridge.org/core/books/casecontrol-studies/matched-casecontrol-studies/1783478D531E0A87DC81A922C95E0C0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librarysearch.library.utoronto.ca/permalink/01UTORONTO_INST/1j4c6iu/cdi_jstor_primary_2363499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link.springer.com/article/10.1007/BF02352266" TargetMode="External"/><Relationship Id="rId4" Type="http://schemas.openxmlformats.org/officeDocument/2006/relationships/hyperlink" Target="https://pubmed.ncbi.nlm.nih.gov/8436703/"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link.springer.com/article/10.1007/BF02352266" TargetMode="External"/><Relationship Id="rId4" Type="http://schemas.openxmlformats.org/officeDocument/2006/relationships/hyperlink" Target="https://pubmed.ncbi.nlm.nih.gov/843670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psychopathyunmasked.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rontiersin.org/journals/psychology/articles/10.3389/fpsyg.2021.654336/ful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frontiersin.org/journals/psychology/articles/10.3389/fpsyg.2021.654336/ful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www.frontiersin.org/journals/psychology/articles/10.3389/fpsyg.2021.654336/ful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hyperlink" Target="https://www.frontiersin.org/journals/psychology/articles/10.3389/fpsyg.2021.654336/ful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ubmed.ncbi.nlm.nih.gov/2113585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dailymotion.com/video/x3ot7o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watch?v=xly04HMA1H4"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youtube.com/watch?v=vjhZfyhvR6w"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youtube.com/watch?v=3RsCp-sVl20&amp;t=15s" TargetMode="Externa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youtube.com/watch?v=xSfatU8z9Vg" TargetMode="External"/><Relationship Id="rId5" Type="http://schemas.openxmlformats.org/officeDocument/2006/relationships/hyperlink" Target="https://www.youtube.com/watch?v=fzfVtDPRzt0" TargetMode="External"/><Relationship Id="rId4" Type="http://schemas.openxmlformats.org/officeDocument/2006/relationships/hyperlink" Target="https://www.youtube.com/watch?v=pQWvja5XRa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youtube.com/watch?v=FTWNnmymMc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youtube.com/watch?v=m6A7peuiOD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hyperlink" Target="https://scicomm.plos.org/2018/05/01/recognizing-spin-in-the-scientific-literatur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sychopathyunmasked.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FpCrY7x5nEE" TargetMode="External"/><Relationship Id="rId3" Type="http://schemas.openxmlformats.org/officeDocument/2006/relationships/hyperlink" Target="https://scicomm.plos.org/2018/05/01/recognizing-spin-in-the-scientific-literature/" TargetMode="External"/><Relationship Id="rId7" Type="http://schemas.openxmlformats.org/officeDocument/2006/relationships/hyperlink" Target="https://en.wikipedia.org/wiki/False_positives_and_false_negativ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mc.ncbi.nlm.nih.gov/articles/PMC1182327/" TargetMode="External"/><Relationship Id="rId5" Type="http://schemas.openxmlformats.org/officeDocument/2006/relationships/hyperlink" Target="https://en.wikipedia.org/wiki/John_Ioannidis" TargetMode="External"/><Relationship Id="rId4" Type="http://schemas.openxmlformats.org/officeDocument/2006/relationships/hyperlink" Target="https://en.wikipedia.org/wiki/Replication_crisi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cicomm.plos.org/2018/05/01/recognizing-spin-in-the-scientific-literatur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n.wikipedia.org/wiki/Research_paper_mil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scicomm.plos.org/2018/05/01/recognizing-spin-in-the-scientific-literature/"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9" y="176315"/>
            <a:ext cx="7975260" cy="3170099"/>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8</a:t>
            </a:r>
          </a:p>
          <a:p>
            <a:pPr algn="ctr"/>
            <a:r>
              <a:rPr lang="en-CA" sz="4000" b="1" dirty="0">
                <a:solidFill>
                  <a:srgbClr val="61A2A7"/>
                </a:solidFill>
                <a:latin typeface="Agency FB" panose="020B0503020202020204" pitchFamily="34" charset="77"/>
                <a:ea typeface="Garamond" charset="0"/>
                <a:cs typeface="Garamond" charset="0"/>
              </a:rPr>
              <a:t>Psychopathy and Scientific Spin</a:t>
            </a:r>
          </a:p>
          <a:p>
            <a:pPr algn="ctr"/>
            <a:r>
              <a:rPr lang="en-CA" sz="2800" b="1" i="1" dirty="0">
                <a:solidFill>
                  <a:srgbClr val="61A2A7"/>
                </a:solidFill>
                <a:latin typeface="Agency FB" panose="020B0503020202020204" pitchFamily="34" charset="77"/>
                <a:ea typeface="Garamond" charset="0"/>
                <a:cs typeface="Garamond" charset="0"/>
              </a:rPr>
              <a:t>Is rhetoric eclipsing the empirical evidence?</a:t>
            </a:r>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7FB93C1-3833-E121-D881-B0E1D27BC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800A0-A1C2-9774-625D-F40F7DAF1CD3}"/>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Scientific Spin </a:t>
            </a:r>
            <a:br>
              <a:rPr lang="en-US" sz="6000" dirty="0">
                <a:solidFill>
                  <a:schemeClr val="bg1"/>
                </a:solidFill>
              </a:rPr>
            </a:br>
            <a:r>
              <a:rPr lang="en-US" sz="6000" dirty="0">
                <a:solidFill>
                  <a:schemeClr val="bg1"/>
                </a:solidFill>
              </a:rPr>
              <a:t>and QRPs</a:t>
            </a:r>
          </a:p>
        </p:txBody>
      </p:sp>
      <p:sp>
        <p:nvSpPr>
          <p:cNvPr id="7" name="Rectangle 6">
            <a:extLst>
              <a:ext uri="{FF2B5EF4-FFF2-40B4-BE49-F238E27FC236}">
                <a16:creationId xmlns:a16="http://schemas.microsoft.com/office/drawing/2014/main" id="{4A8DDABC-5BFD-B3C1-6396-621D5A188C0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304266-0BED-9354-5F76-B2F0297DC530}"/>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21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B73DBCD-B2EB-7B85-80C7-3FC4DD3A1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73100-A906-78C7-A6FB-E0FBE300B60D}"/>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What is a “Theory”?</a:t>
            </a:r>
          </a:p>
        </p:txBody>
      </p:sp>
      <p:sp>
        <p:nvSpPr>
          <p:cNvPr id="7" name="Rectangle 6">
            <a:extLst>
              <a:ext uri="{FF2B5EF4-FFF2-40B4-BE49-F238E27FC236}">
                <a16:creationId xmlns:a16="http://schemas.microsoft.com/office/drawing/2014/main" id="{2BCB240B-D891-F344-715A-B60A46BBB3B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C36DFA-019B-18D1-3612-BC85F5F84871}"/>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BBE843-D527-BE77-98C8-A08B1BB72F8C}"/>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61403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C088E-3735-8B92-D09C-E714A2C5F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E1F5-518A-B300-6578-81CA2BFD3EB5}"/>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AE4D4C48-93B4-3B5B-EFF4-33975CD3F8F5}"/>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Defining Scientific Spin</a:t>
            </a:r>
          </a:p>
          <a:p>
            <a:pPr algn="ctr"/>
            <a:r>
              <a:rPr lang="en-US" sz="1800" i="1" dirty="0"/>
              <a:t>NB: From term </a:t>
            </a:r>
            <a:r>
              <a:rPr lang="en-US" sz="1800" i="1" dirty="0">
                <a:hlinkClick r:id="rId3"/>
              </a:rPr>
              <a:t>“spin” as it’s used in politics</a:t>
            </a:r>
            <a:r>
              <a:rPr lang="en-US" sz="1800" i="1" dirty="0"/>
              <a:t> to refer to when the public is knowingly misled and manipulated</a:t>
            </a:r>
            <a:endParaRPr lang="en-US" dirty="0"/>
          </a:p>
          <a:p>
            <a:pPr marL="457200" indent="-457200">
              <a:buFont typeface="Arial" charset="0"/>
              <a:buChar char="•"/>
            </a:pPr>
            <a:endParaRPr lang="en-US" dirty="0">
              <a:hlinkClick r:id="rId4"/>
            </a:endParaRPr>
          </a:p>
          <a:p>
            <a:pPr marL="457200" indent="-457200">
              <a:buFont typeface="Arial" charset="0"/>
              <a:buChar char="•"/>
            </a:pPr>
            <a:r>
              <a:rPr lang="en-US" dirty="0">
                <a:hlinkClick r:id="rId4"/>
              </a:rPr>
              <a:t>Scientific spin</a:t>
            </a:r>
            <a:r>
              <a:rPr lang="en-US" dirty="0"/>
              <a:t> refers to a </a:t>
            </a:r>
            <a:r>
              <a:rPr lang="en-US" dirty="0">
                <a:solidFill>
                  <a:srgbClr val="FF0000"/>
                </a:solidFill>
              </a:rPr>
              <a:t>deliberate act of distortion</a:t>
            </a:r>
            <a:r>
              <a:rPr lang="en-US" dirty="0"/>
              <a:t> with the aim of misleading “consumers” of scientific research (e.g., the public).</a:t>
            </a:r>
          </a:p>
          <a:p>
            <a:pPr marL="457200" indent="-457200">
              <a:buFont typeface="Arial" charset="0"/>
              <a:buChar char="•"/>
            </a:pPr>
            <a:r>
              <a:rPr lang="en-US" dirty="0"/>
              <a:t>The primary purpose of spin is to make research </a:t>
            </a:r>
            <a:r>
              <a:rPr lang="en-US" i="1" dirty="0">
                <a:solidFill>
                  <a:srgbClr val="FF0000"/>
                </a:solidFill>
              </a:rPr>
              <a:t>appear</a:t>
            </a:r>
            <a:r>
              <a:rPr lang="en-US" dirty="0"/>
              <a:t> more informative or meaningful than it actually is.</a:t>
            </a:r>
          </a:p>
          <a:p>
            <a:pPr marL="457200" indent="-457200">
              <a:buFont typeface="Arial" charset="0"/>
              <a:buChar char="•"/>
            </a:pPr>
            <a:r>
              <a:rPr lang="en-US" dirty="0"/>
              <a:t>The act of “spin” is primarily during the </a:t>
            </a:r>
            <a:r>
              <a:rPr lang="en-US" dirty="0">
                <a:solidFill>
                  <a:srgbClr val="FF0000"/>
                </a:solidFill>
              </a:rPr>
              <a:t>dissemination of research</a:t>
            </a:r>
            <a:r>
              <a:rPr lang="en-US" dirty="0"/>
              <a:t> but can also be part of the </a:t>
            </a:r>
            <a:r>
              <a:rPr lang="en-US" dirty="0">
                <a:hlinkClick r:id="rId5"/>
              </a:rPr>
              <a:t>research article itself</a:t>
            </a:r>
            <a:r>
              <a:rPr lang="en-US" dirty="0"/>
              <a:t> (e.g., abstract, discussion).</a:t>
            </a:r>
          </a:p>
          <a:p>
            <a:pPr marL="457200" indent="-457200">
              <a:buFont typeface="Arial" charset="0"/>
              <a:buChar char="•"/>
            </a:pPr>
            <a:r>
              <a:rPr lang="en-US" dirty="0"/>
              <a:t>Common </a:t>
            </a:r>
            <a:r>
              <a:rPr lang="en-US" dirty="0">
                <a:hlinkClick r:id="rId6"/>
              </a:rPr>
              <a:t>spin tactics</a:t>
            </a:r>
            <a:r>
              <a:rPr lang="en-US" dirty="0"/>
              <a:t> include selective reporting and interpretative manipulation, thus </a:t>
            </a:r>
            <a:r>
              <a:rPr lang="en-US" b="1" dirty="0">
                <a:solidFill>
                  <a:schemeClr val="bg1"/>
                </a:solidFill>
                <a:highlight>
                  <a:srgbClr val="61A2A7"/>
                </a:highlight>
              </a:rPr>
              <a:t>hindering critical appraisal</a:t>
            </a:r>
            <a:r>
              <a:rPr lang="en-US" dirty="0">
                <a:solidFill>
                  <a:srgbClr val="FF0000"/>
                </a:solidFill>
              </a:rPr>
              <a:t> </a:t>
            </a:r>
            <a:r>
              <a:rPr lang="en-US" dirty="0"/>
              <a:t>of the research.</a:t>
            </a:r>
          </a:p>
        </p:txBody>
      </p:sp>
    </p:spTree>
    <p:extLst>
      <p:ext uri="{BB962C8B-B14F-4D97-AF65-F5344CB8AC3E}">
        <p14:creationId xmlns:p14="http://schemas.microsoft.com/office/powerpoint/2010/main" val="285291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AB77-CE50-9CCE-9B04-EF26AA1E8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3DCD3-44D9-30AB-0488-5F43B61DE040}"/>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995AF14F-16AC-3C65-BCD1-AC5B06C2C752}"/>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Three Common Examples of Scientific Spin</a:t>
            </a:r>
          </a:p>
          <a:p>
            <a:pPr algn="ctr"/>
            <a:r>
              <a:rPr lang="en-US" sz="1800" i="1" dirty="0"/>
              <a:t>From Navarro et al. (</a:t>
            </a:r>
            <a:r>
              <a:rPr lang="en-US" sz="1800" i="1" dirty="0">
                <a:hlinkClick r:id="rId3"/>
              </a:rPr>
              <a:t>2024</a:t>
            </a:r>
            <a:r>
              <a:rPr lang="en-US" sz="1800" i="1" dirty="0"/>
              <a:t>), Chiu et al. (</a:t>
            </a:r>
            <a:r>
              <a:rPr lang="en-US" sz="1800" i="1" dirty="0">
                <a:hlinkClick r:id="rId4"/>
              </a:rPr>
              <a:t>2017</a:t>
            </a:r>
            <a:r>
              <a:rPr lang="en-US" sz="1800" i="1" dirty="0"/>
              <a:t>), Meichenbaum &amp; Lilienfeld (</a:t>
            </a:r>
            <a:r>
              <a:rPr lang="en-US" sz="1800" i="1" dirty="0">
                <a:hlinkClick r:id="rId5"/>
              </a:rPr>
              <a:t>2018</a:t>
            </a:r>
            <a:r>
              <a:rPr lang="en-US" sz="1800" i="1" dirty="0"/>
              <a:t>)</a:t>
            </a:r>
            <a:endParaRPr lang="en-US" dirty="0"/>
          </a:p>
          <a:p>
            <a:pPr marL="457200" indent="-457200">
              <a:buFont typeface="Arial" charset="0"/>
              <a:buChar char="•"/>
            </a:pPr>
            <a:endParaRPr lang="en-US" dirty="0">
              <a:hlinkClick r:id="rId6"/>
            </a:endParaRPr>
          </a:p>
        </p:txBody>
      </p:sp>
      <p:grpSp>
        <p:nvGrpSpPr>
          <p:cNvPr id="4" name="Group 3">
            <a:extLst>
              <a:ext uri="{FF2B5EF4-FFF2-40B4-BE49-F238E27FC236}">
                <a16:creationId xmlns:a16="http://schemas.microsoft.com/office/drawing/2014/main" id="{AB79535C-8A85-F987-F9BE-E536EE71C8DE}"/>
              </a:ext>
            </a:extLst>
          </p:cNvPr>
          <p:cNvGrpSpPr/>
          <p:nvPr/>
        </p:nvGrpSpPr>
        <p:grpSpPr>
          <a:xfrm>
            <a:off x="109055" y="2623227"/>
            <a:ext cx="3625574" cy="3901387"/>
            <a:chOff x="89176" y="2367587"/>
            <a:chExt cx="3625574" cy="3901387"/>
          </a:xfrm>
        </p:grpSpPr>
        <p:sp>
          <p:nvSpPr>
            <p:cNvPr id="5" name="Rectangle 4">
              <a:extLst>
                <a:ext uri="{FF2B5EF4-FFF2-40B4-BE49-F238E27FC236}">
                  <a16:creationId xmlns:a16="http://schemas.microsoft.com/office/drawing/2014/main" id="{C31BF3A6-4F30-7319-CCB9-EDBDE287CB97}"/>
                </a:ext>
              </a:extLst>
            </p:cNvPr>
            <p:cNvSpPr/>
            <p:nvPr/>
          </p:nvSpPr>
          <p:spPr>
            <a:xfrm>
              <a:off x="89177"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Exaggerated Language</a:t>
              </a:r>
            </a:p>
          </p:txBody>
        </p:sp>
        <p:sp>
          <p:nvSpPr>
            <p:cNvPr id="6" name="Rectangle 5">
              <a:extLst>
                <a:ext uri="{FF2B5EF4-FFF2-40B4-BE49-F238E27FC236}">
                  <a16:creationId xmlns:a16="http://schemas.microsoft.com/office/drawing/2014/main" id="{8C4F11A6-1713-0EB5-C6B6-98D2A6668F9A}"/>
                </a:ext>
              </a:extLst>
            </p:cNvPr>
            <p:cNvSpPr/>
            <p:nvPr/>
          </p:nvSpPr>
          <p:spPr>
            <a:xfrm>
              <a:off x="89176"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Use of strong or optimistic language that overstates research findings, creating a misleading sense of certainty or significance. Common examples include describing results as “remarkable,” “excellent,” or “novel” despite weak evidence or methodological flaws.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 name="Group 6">
            <a:extLst>
              <a:ext uri="{FF2B5EF4-FFF2-40B4-BE49-F238E27FC236}">
                <a16:creationId xmlns:a16="http://schemas.microsoft.com/office/drawing/2014/main" id="{78EE7120-6A6B-4CDA-CBCA-E4276378F3C6}"/>
              </a:ext>
            </a:extLst>
          </p:cNvPr>
          <p:cNvGrpSpPr/>
          <p:nvPr/>
        </p:nvGrpSpPr>
        <p:grpSpPr>
          <a:xfrm>
            <a:off x="4299779" y="2623227"/>
            <a:ext cx="3625574" cy="3901387"/>
            <a:chOff x="4279900" y="2367587"/>
            <a:chExt cx="3625574" cy="3901387"/>
          </a:xfrm>
        </p:grpSpPr>
        <p:sp>
          <p:nvSpPr>
            <p:cNvPr id="8" name="Rectangle 7">
              <a:extLst>
                <a:ext uri="{FF2B5EF4-FFF2-40B4-BE49-F238E27FC236}">
                  <a16:creationId xmlns:a16="http://schemas.microsoft.com/office/drawing/2014/main" id="{5C5A26BC-7DF2-0D19-3600-C5E752F49F06}"/>
                </a:ext>
              </a:extLst>
            </p:cNvPr>
            <p:cNvSpPr/>
            <p:nvPr/>
          </p:nvSpPr>
          <p:spPr>
            <a:xfrm>
              <a:off x="4279901"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Overstated Relevance</a:t>
              </a:r>
            </a:p>
          </p:txBody>
        </p:sp>
        <p:sp>
          <p:nvSpPr>
            <p:cNvPr id="9" name="Rectangle 8">
              <a:extLst>
                <a:ext uri="{FF2B5EF4-FFF2-40B4-BE49-F238E27FC236}">
                  <a16:creationId xmlns:a16="http://schemas.microsoft.com/office/drawing/2014/main" id="{C3462632-0E34-149C-2F33-B077FCA57DC0}"/>
                </a:ext>
              </a:extLst>
            </p:cNvPr>
            <p:cNvSpPr/>
            <p:nvPr/>
          </p:nvSpPr>
          <p:spPr>
            <a:xfrm>
              <a:off x="4279900"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Claiming that research results are relevant for applications in “practical” or “real life” contexts without sufficient explanation how and why (e.g., stating that results informs treatment but where it’s unclear how). </a:t>
              </a:r>
            </a:p>
          </p:txBody>
        </p:sp>
      </p:grpSp>
      <p:grpSp>
        <p:nvGrpSpPr>
          <p:cNvPr id="10" name="Group 9">
            <a:extLst>
              <a:ext uri="{FF2B5EF4-FFF2-40B4-BE49-F238E27FC236}">
                <a16:creationId xmlns:a16="http://schemas.microsoft.com/office/drawing/2014/main" id="{0BF6E447-3350-65E0-8D3F-85AF3B0B9CBB}"/>
              </a:ext>
            </a:extLst>
          </p:cNvPr>
          <p:cNvGrpSpPr/>
          <p:nvPr/>
        </p:nvGrpSpPr>
        <p:grpSpPr>
          <a:xfrm>
            <a:off x="8490502" y="2623227"/>
            <a:ext cx="3625574" cy="3901387"/>
            <a:chOff x="8470623" y="2367587"/>
            <a:chExt cx="3625574" cy="3901387"/>
          </a:xfrm>
        </p:grpSpPr>
        <p:sp>
          <p:nvSpPr>
            <p:cNvPr id="11" name="Rectangle 10">
              <a:extLst>
                <a:ext uri="{FF2B5EF4-FFF2-40B4-BE49-F238E27FC236}">
                  <a16:creationId xmlns:a16="http://schemas.microsoft.com/office/drawing/2014/main" id="{88F984C6-0648-8B32-1AAE-C7388EB23E9C}"/>
                </a:ext>
              </a:extLst>
            </p:cNvPr>
            <p:cNvSpPr/>
            <p:nvPr/>
          </p:nvSpPr>
          <p:spPr>
            <a:xfrm>
              <a:off x="8470624"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Ignore Limitations</a:t>
              </a:r>
            </a:p>
          </p:txBody>
        </p:sp>
        <p:sp>
          <p:nvSpPr>
            <p:cNvPr id="12" name="Rectangle 11">
              <a:extLst>
                <a:ext uri="{FF2B5EF4-FFF2-40B4-BE49-F238E27FC236}">
                  <a16:creationId xmlns:a16="http://schemas.microsoft.com/office/drawing/2014/main" id="{0432C56E-5344-F678-1610-B40BB6F97954}"/>
                </a:ext>
              </a:extLst>
            </p:cNvPr>
            <p:cNvSpPr/>
            <p:nvPr/>
          </p:nvSpPr>
          <p:spPr>
            <a:xfrm>
              <a:off x="8470623"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failure to mention or an omission of a sufficient discussion of methodological weaknesses that could temper or significantly undermine confidence in research findings (e.g., small sample size, lack of blinding, risk of bias).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25596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3C07-A839-0091-A4C2-833236D3D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936EC-FAAA-BDA6-9785-DD256091576D}"/>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8A39EBE4-9401-4E2B-F827-66A5758E8154}"/>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The Prevalence of Scientific Spin</a:t>
            </a:r>
          </a:p>
          <a:p>
            <a:pPr algn="ctr"/>
            <a:r>
              <a:rPr lang="en-US" sz="1800" i="1" dirty="0"/>
              <a:t>Scientific spin is widely believed to be an </a:t>
            </a:r>
            <a:r>
              <a:rPr lang="en-US" sz="1800" i="1" dirty="0">
                <a:solidFill>
                  <a:srgbClr val="FF0000"/>
                </a:solidFill>
              </a:rPr>
              <a:t>endemic problem</a:t>
            </a:r>
            <a:r>
              <a:rPr lang="en-US" sz="1800" i="1" dirty="0"/>
              <a:t> across all scientific disciplines</a:t>
            </a:r>
            <a:endParaRPr lang="en-US" dirty="0"/>
          </a:p>
          <a:p>
            <a:pPr marL="457200" indent="-457200">
              <a:buFont typeface="Arial" charset="0"/>
              <a:buChar char="•"/>
            </a:pPr>
            <a:r>
              <a:rPr lang="en-US" dirty="0"/>
              <a:t>The behavioral and social sciences have historically been greatly impacted by, and struggle to weed out scientific spin.</a:t>
            </a:r>
          </a:p>
          <a:p>
            <a:pPr marL="457200" indent="-457200">
              <a:buFont typeface="Arial" charset="0"/>
              <a:buChar char="•"/>
            </a:pPr>
            <a:r>
              <a:rPr lang="en-US" dirty="0"/>
              <a:t>Leslie John et al. (</a:t>
            </a:r>
            <a:r>
              <a:rPr lang="en-US" dirty="0">
                <a:hlinkClick r:id="rId3"/>
              </a:rPr>
              <a:t>2012</a:t>
            </a:r>
            <a:r>
              <a:rPr lang="en-US" dirty="0"/>
              <a:t>) surveyed 2,155 psychology researchers and found that </a:t>
            </a:r>
            <a:r>
              <a:rPr lang="en-US" dirty="0">
                <a:solidFill>
                  <a:srgbClr val="FF0000"/>
                </a:solidFill>
              </a:rPr>
              <a:t>over half admitted</a:t>
            </a:r>
            <a:r>
              <a:rPr lang="en-US" dirty="0"/>
              <a:t> to using spin tactics (e.g., data omission).</a:t>
            </a:r>
          </a:p>
          <a:p>
            <a:pPr marL="457200" indent="-457200">
              <a:buFont typeface="Arial" charset="0"/>
              <a:buChar char="•"/>
            </a:pPr>
            <a:r>
              <a:rPr lang="en-US" dirty="0"/>
              <a:t>Scientific spin is driven largely by </a:t>
            </a:r>
            <a:r>
              <a:rPr lang="en-US" dirty="0">
                <a:solidFill>
                  <a:srgbClr val="FF0000"/>
                </a:solidFill>
              </a:rPr>
              <a:t>careerism</a:t>
            </a:r>
            <a:r>
              <a:rPr lang="en-US" dirty="0"/>
              <a:t> in the academic reward systems that prioritize exciting results and eye-popping results. </a:t>
            </a:r>
          </a:p>
        </p:txBody>
      </p:sp>
      <p:sp>
        <p:nvSpPr>
          <p:cNvPr id="4" name="Rectangle 3">
            <a:extLst>
              <a:ext uri="{FF2B5EF4-FFF2-40B4-BE49-F238E27FC236}">
                <a16:creationId xmlns:a16="http://schemas.microsoft.com/office/drawing/2014/main" id="{C58A6A95-71A6-2551-36F2-936D84B81D32}"/>
              </a:ext>
            </a:extLst>
          </p:cNvPr>
          <p:cNvSpPr/>
          <p:nvPr/>
        </p:nvSpPr>
        <p:spPr>
          <a:xfrm>
            <a:off x="82550" y="5282393"/>
            <a:ext cx="12026900" cy="12468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Careerism (in Science):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tendency of researchers to prioritize personal advancement over the pursuit of truthful and rigorous inquiry, often leading to practices that compromise scientific integrity.</a:t>
            </a:r>
          </a:p>
        </p:txBody>
      </p:sp>
    </p:spTree>
    <p:extLst>
      <p:ext uri="{BB962C8B-B14F-4D97-AF65-F5344CB8AC3E}">
        <p14:creationId xmlns:p14="http://schemas.microsoft.com/office/powerpoint/2010/main" val="3321500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1FB21-EE9B-70C4-9BAF-6B2D56660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88F11-628E-4977-72AA-84A5E584D12C}"/>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7D73CCD9-15A0-0A15-D14C-384A3CD4BE9A}"/>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Questionable Research Practices</a:t>
            </a:r>
          </a:p>
          <a:p>
            <a:pPr algn="ctr"/>
            <a:r>
              <a:rPr lang="en-US" sz="1800" i="1" dirty="0"/>
              <a:t>Scientific spin is part of and linked to the use of so-called “</a:t>
            </a:r>
            <a:r>
              <a:rPr lang="en-US" sz="1800" i="1" dirty="0">
                <a:hlinkClick r:id="rId2"/>
              </a:rPr>
              <a:t>questionable research practices</a:t>
            </a:r>
            <a:r>
              <a:rPr lang="en-US" sz="1800" i="1" dirty="0"/>
              <a:t>” (QRP)</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QRPs are ordinarily </a:t>
            </a:r>
            <a:r>
              <a:rPr lang="en-US" i="1" dirty="0">
                <a:solidFill>
                  <a:srgbClr val="FF0000"/>
                </a:solidFill>
              </a:rPr>
              <a:t>not</a:t>
            </a:r>
            <a:r>
              <a:rPr lang="en-US" dirty="0"/>
              <a:t> categorized as “fraud” (= ethical </a:t>
            </a:r>
            <a:r>
              <a:rPr lang="en-US" i="1" dirty="0"/>
              <a:t>gray zone</a:t>
            </a:r>
            <a:r>
              <a:rPr lang="en-US" dirty="0"/>
              <a:t>), perhaps mostly because the use of QRP can be </a:t>
            </a:r>
            <a:r>
              <a:rPr lang="en-US" i="1" dirty="0">
                <a:solidFill>
                  <a:srgbClr val="FF0000"/>
                </a:solidFill>
              </a:rPr>
              <a:t>unintentional</a:t>
            </a:r>
            <a:r>
              <a:rPr lang="en-US" dirty="0"/>
              <a:t>.</a:t>
            </a:r>
          </a:p>
          <a:p>
            <a:pPr marL="457200" indent="-457200">
              <a:buFont typeface="Arial" panose="020B0604020202020204" pitchFamily="34" charset="0"/>
              <a:buChar char="•"/>
            </a:pPr>
            <a:r>
              <a:rPr lang="en-US" dirty="0"/>
              <a:t>While fraud is clearly problematic, many scientists argue that QRP is a </a:t>
            </a:r>
            <a:r>
              <a:rPr lang="en-US" dirty="0">
                <a:solidFill>
                  <a:srgbClr val="FF0000"/>
                </a:solidFill>
              </a:rPr>
              <a:t>much larger problem</a:t>
            </a:r>
            <a:r>
              <a:rPr lang="en-US" dirty="0"/>
              <a:t> (science dying “by a thousand cuts”).</a:t>
            </a:r>
          </a:p>
          <a:p>
            <a:pPr marL="457200" indent="-457200">
              <a:buFont typeface="Arial" panose="020B0604020202020204" pitchFamily="34" charset="0"/>
              <a:buChar char="•"/>
            </a:pPr>
            <a:r>
              <a:rPr lang="en-US" dirty="0"/>
              <a:t>Three major issues with QRPs is their:</a:t>
            </a:r>
          </a:p>
          <a:p>
            <a:pPr marL="914400" lvl="1" indent="-457200">
              <a:buFont typeface="Wingdings" pitchFamily="2" charset="2"/>
              <a:buChar char="Ø"/>
            </a:pPr>
            <a:r>
              <a:rPr lang="en-US" dirty="0"/>
              <a:t>(1) Omnipresence, (2) Opaqueness</a:t>
            </a:r>
            <a:r>
              <a:rPr lang="en-US" b="1" dirty="0"/>
              <a:t> </a:t>
            </a:r>
            <a:r>
              <a:rPr lang="en-US" dirty="0"/>
              <a:t>(undetectable), (3) Efficiency (give results!).</a:t>
            </a:r>
          </a:p>
          <a:p>
            <a:pPr marL="457200" indent="-457200">
              <a:buFont typeface="Arial" panose="020B0604020202020204" pitchFamily="34" charset="0"/>
              <a:buChar char="•"/>
            </a:pPr>
            <a:r>
              <a:rPr lang="en-US" dirty="0"/>
              <a:t>In many scientific fields, QRPs appear to be </a:t>
            </a:r>
            <a:r>
              <a:rPr lang="en-US" i="1" dirty="0"/>
              <a:t>institutionalized</a:t>
            </a:r>
            <a:r>
              <a:rPr lang="en-US" dirty="0"/>
              <a:t> and </a:t>
            </a:r>
            <a:r>
              <a:rPr lang="en-US" i="1" dirty="0"/>
              <a:t>engrained</a:t>
            </a:r>
            <a:r>
              <a:rPr lang="en-US" dirty="0"/>
              <a:t>.</a:t>
            </a:r>
          </a:p>
        </p:txBody>
      </p:sp>
    </p:spTree>
    <p:extLst>
      <p:ext uri="{BB962C8B-B14F-4D97-AF65-F5344CB8AC3E}">
        <p14:creationId xmlns:p14="http://schemas.microsoft.com/office/powerpoint/2010/main" val="1276166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4F70-419C-457C-CF5B-8AD67E13B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F2F8A-C461-789B-8326-275EDFACAAF9}"/>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571731B3-EB33-4ECC-FCFC-33672E65105E}"/>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Three Common QRP Categories</a:t>
            </a:r>
          </a:p>
          <a:p>
            <a:pPr algn="ctr"/>
            <a:r>
              <a:rPr lang="en-US" sz="1800" i="1" dirty="0"/>
              <a:t> </a:t>
            </a:r>
          </a:p>
          <a:p>
            <a:pPr marL="457200" indent="-45720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E9112388-81C4-1263-FAE3-E0E7D72210E2}"/>
              </a:ext>
            </a:extLst>
          </p:cNvPr>
          <p:cNvGrpSpPr/>
          <p:nvPr/>
        </p:nvGrpSpPr>
        <p:grpSpPr>
          <a:xfrm>
            <a:off x="89176" y="2379779"/>
            <a:ext cx="3625574" cy="4046491"/>
            <a:chOff x="89176" y="2379779"/>
            <a:chExt cx="3625574" cy="4046491"/>
          </a:xfrm>
        </p:grpSpPr>
        <p:sp>
          <p:nvSpPr>
            <p:cNvPr id="4" name="Rectangle 3">
              <a:extLst>
                <a:ext uri="{FF2B5EF4-FFF2-40B4-BE49-F238E27FC236}">
                  <a16:creationId xmlns:a16="http://schemas.microsoft.com/office/drawing/2014/main" id="{214C8DE8-BD83-3E74-CEF2-3B286F8DD65B}"/>
                </a:ext>
              </a:extLst>
            </p:cNvPr>
            <p:cNvSpPr/>
            <p:nvPr/>
          </p:nvSpPr>
          <p:spPr>
            <a:xfrm>
              <a:off x="89177" y="2379779"/>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61A2A7"/>
                  </a:solidFill>
                  <a:latin typeface="Agency FB" panose="020B0503020202020204" pitchFamily="34" charset="77"/>
                </a:rPr>
                <a:t>HARKing</a:t>
              </a:r>
              <a:endParaRPr lang="en-US" sz="2800" b="1" dirty="0">
                <a:solidFill>
                  <a:srgbClr val="61A2A7"/>
                </a:solidFill>
                <a:latin typeface="Agency FB" panose="020B0503020202020204" pitchFamily="34" charset="77"/>
              </a:endParaRPr>
            </a:p>
          </p:txBody>
        </p:sp>
        <p:sp>
          <p:nvSpPr>
            <p:cNvPr id="5" name="Rectangle 4">
              <a:extLst>
                <a:ext uri="{FF2B5EF4-FFF2-40B4-BE49-F238E27FC236}">
                  <a16:creationId xmlns:a16="http://schemas.microsoft.com/office/drawing/2014/main" id="{2731FCA4-A6E5-F882-5543-D3E13170D544}"/>
                </a:ext>
              </a:extLst>
            </p:cNvPr>
            <p:cNvSpPr/>
            <p:nvPr/>
          </p:nvSpPr>
          <p:spPr>
            <a:xfrm>
              <a:off x="89176" y="2943751"/>
              <a:ext cx="3625572" cy="34825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The term </a:t>
              </a:r>
              <a:r>
                <a:rPr lang="en-US" sz="2000" dirty="0" err="1">
                  <a:latin typeface="Agency FB" panose="020B0503020202020204" pitchFamily="34" charset="77"/>
                </a:rPr>
                <a:t>HARKing</a:t>
              </a:r>
              <a:r>
                <a:rPr lang="en-US" sz="2000" dirty="0">
                  <a:latin typeface="Agency FB" panose="020B0503020202020204" pitchFamily="34" charset="77"/>
                </a:rPr>
                <a:t> is an acronym for “</a:t>
              </a:r>
              <a:r>
                <a:rPr lang="en-US" sz="2000" u="sng" dirty="0">
                  <a:solidFill>
                    <a:srgbClr val="C00000"/>
                  </a:solidFill>
                  <a:latin typeface="Agency FB" panose="020B0503020202020204" pitchFamily="34" charset="77"/>
                </a:rPr>
                <a:t>H</a:t>
              </a:r>
              <a:r>
                <a:rPr lang="en-US" sz="2000" dirty="0">
                  <a:solidFill>
                    <a:srgbClr val="C00000"/>
                  </a:solidFill>
                  <a:latin typeface="Agency FB" panose="020B0503020202020204" pitchFamily="34" charset="77"/>
                </a:rPr>
                <a:t>ypothesizing </a:t>
              </a:r>
              <a:r>
                <a:rPr lang="en-US" sz="2000" u="sng" dirty="0">
                  <a:solidFill>
                    <a:srgbClr val="C00000"/>
                  </a:solidFill>
                  <a:latin typeface="Agency FB" panose="020B0503020202020204" pitchFamily="34" charset="77"/>
                </a:rPr>
                <a:t>A</a:t>
              </a:r>
              <a:r>
                <a:rPr lang="en-US" sz="2000" dirty="0">
                  <a:solidFill>
                    <a:srgbClr val="C00000"/>
                  </a:solidFill>
                  <a:latin typeface="Agency FB" panose="020B0503020202020204" pitchFamily="34" charset="77"/>
                </a:rPr>
                <a:t>fter the </a:t>
              </a:r>
              <a:r>
                <a:rPr lang="en-US" sz="2000" u="sng" dirty="0">
                  <a:solidFill>
                    <a:srgbClr val="C00000"/>
                  </a:solidFill>
                  <a:latin typeface="Agency FB" panose="020B0503020202020204" pitchFamily="34" charset="77"/>
                </a:rPr>
                <a:t>R</a:t>
              </a:r>
              <a:r>
                <a:rPr lang="en-US" sz="2000" dirty="0">
                  <a:solidFill>
                    <a:srgbClr val="C00000"/>
                  </a:solidFill>
                  <a:latin typeface="Agency FB" panose="020B0503020202020204" pitchFamily="34" charset="77"/>
                </a:rPr>
                <a:t>esults are </a:t>
              </a:r>
              <a:r>
                <a:rPr lang="en-US" sz="2000" u="sng" dirty="0">
                  <a:solidFill>
                    <a:srgbClr val="C00000"/>
                  </a:solidFill>
                  <a:latin typeface="Agency FB" panose="020B0503020202020204" pitchFamily="34" charset="77"/>
                </a:rPr>
                <a:t>K</a:t>
              </a:r>
              <a:r>
                <a:rPr lang="en-US" sz="2000" dirty="0">
                  <a:solidFill>
                    <a:srgbClr val="C00000"/>
                  </a:solidFill>
                  <a:latin typeface="Agency FB" panose="020B0503020202020204" pitchFamily="34" charset="77"/>
                </a:rPr>
                <a:t>nown</a:t>
              </a:r>
              <a:r>
                <a:rPr lang="en-US" sz="2000" dirty="0">
                  <a:latin typeface="Agency FB" panose="020B0503020202020204" pitchFamily="34" charset="77"/>
                </a:rPr>
                <a:t>”. Essentially, when researchers are </a:t>
              </a:r>
              <a:r>
                <a:rPr lang="en-US" sz="2000" dirty="0" err="1">
                  <a:latin typeface="Agency FB" panose="020B0503020202020204" pitchFamily="34" charset="77"/>
                </a:rPr>
                <a:t>HARKing</a:t>
              </a:r>
              <a:r>
                <a:rPr lang="en-US" sz="2000" dirty="0">
                  <a:latin typeface="Agency FB" panose="020B0503020202020204" pitchFamily="34" charset="77"/>
                </a:rPr>
                <a:t> their data, they are “making the hypothesis fit the data”, by generating their hypothesis after the data has been collected. This effectively means that the researchers are also generating a false-positive discovery.  </a:t>
              </a:r>
              <a:endParaRPr lang="en-US" sz="2400" dirty="0">
                <a:latin typeface="Agency FB" panose="020B0503020202020204" pitchFamily="34" charset="77"/>
              </a:endParaRPr>
            </a:p>
          </p:txBody>
        </p:sp>
      </p:grpSp>
      <p:grpSp>
        <p:nvGrpSpPr>
          <p:cNvPr id="12" name="Group 11">
            <a:extLst>
              <a:ext uri="{FF2B5EF4-FFF2-40B4-BE49-F238E27FC236}">
                <a16:creationId xmlns:a16="http://schemas.microsoft.com/office/drawing/2014/main" id="{0BA26938-5FC1-5A88-876E-49C9822A2DFA}"/>
              </a:ext>
            </a:extLst>
          </p:cNvPr>
          <p:cNvGrpSpPr/>
          <p:nvPr/>
        </p:nvGrpSpPr>
        <p:grpSpPr>
          <a:xfrm>
            <a:off x="4279900" y="2379779"/>
            <a:ext cx="3625574" cy="4046491"/>
            <a:chOff x="4279900" y="2379779"/>
            <a:chExt cx="3625574" cy="4046491"/>
          </a:xfrm>
        </p:grpSpPr>
        <p:sp>
          <p:nvSpPr>
            <p:cNvPr id="6" name="Rectangle 5">
              <a:extLst>
                <a:ext uri="{FF2B5EF4-FFF2-40B4-BE49-F238E27FC236}">
                  <a16:creationId xmlns:a16="http://schemas.microsoft.com/office/drawing/2014/main" id="{2C987941-9458-FF03-C8DC-6A8751629939}"/>
                </a:ext>
              </a:extLst>
            </p:cNvPr>
            <p:cNvSpPr/>
            <p:nvPr/>
          </p:nvSpPr>
          <p:spPr>
            <a:xfrm>
              <a:off x="4279901" y="2379779"/>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P-Hacking</a:t>
              </a:r>
            </a:p>
          </p:txBody>
        </p:sp>
        <p:sp>
          <p:nvSpPr>
            <p:cNvPr id="7" name="Rectangle 6">
              <a:extLst>
                <a:ext uri="{FF2B5EF4-FFF2-40B4-BE49-F238E27FC236}">
                  <a16:creationId xmlns:a16="http://schemas.microsoft.com/office/drawing/2014/main" id="{4FDF631E-E2D1-EC90-8D83-3C1B2E57B5F6}"/>
                </a:ext>
              </a:extLst>
            </p:cNvPr>
            <p:cNvSpPr/>
            <p:nvPr/>
          </p:nvSpPr>
          <p:spPr>
            <a:xfrm>
              <a:off x="4279900" y="2943751"/>
              <a:ext cx="3625572" cy="34825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gency FB" panose="020B0503020202020204" pitchFamily="34" charset="77"/>
                </a:rPr>
                <a:t>The term “</a:t>
              </a:r>
              <a:r>
                <a:rPr lang="en-US" sz="2000" dirty="0">
                  <a:latin typeface="Agency FB" panose="020B0503020202020204" pitchFamily="34" charset="77"/>
                  <a:hlinkClick r:id="rId2"/>
                </a:rPr>
                <a:t>p-hacking</a:t>
              </a:r>
              <a:r>
                <a:rPr lang="en-US" sz="2000" dirty="0">
                  <a:latin typeface="Agency FB" panose="020B0503020202020204" pitchFamily="34" charset="77"/>
                </a:rPr>
                <a:t>” refers to a set of methodological and analytical strategies researchers can engage in that drastically increases the likelihood of – and sometimes guarantees – making a false-positive discovery (aka. “data dredging”). When p-hacking is performed in Null-Hypothesis Statistical Testing, researchers are effectively “making the data fit their hypothesis”. </a:t>
              </a:r>
              <a:endParaRPr lang="en-US" sz="2400" dirty="0">
                <a:latin typeface="Agency FB" panose="020B0503020202020204" pitchFamily="34" charset="77"/>
              </a:endParaRPr>
            </a:p>
          </p:txBody>
        </p:sp>
      </p:grpSp>
      <p:grpSp>
        <p:nvGrpSpPr>
          <p:cNvPr id="13" name="Group 12">
            <a:extLst>
              <a:ext uri="{FF2B5EF4-FFF2-40B4-BE49-F238E27FC236}">
                <a16:creationId xmlns:a16="http://schemas.microsoft.com/office/drawing/2014/main" id="{8D2B59AF-8143-85B9-398D-11E53D3A3505}"/>
              </a:ext>
            </a:extLst>
          </p:cNvPr>
          <p:cNvGrpSpPr/>
          <p:nvPr/>
        </p:nvGrpSpPr>
        <p:grpSpPr>
          <a:xfrm>
            <a:off x="8470623" y="2379779"/>
            <a:ext cx="3625574" cy="4046491"/>
            <a:chOff x="8470623" y="2379779"/>
            <a:chExt cx="3625574" cy="4046491"/>
          </a:xfrm>
        </p:grpSpPr>
        <p:sp>
          <p:nvSpPr>
            <p:cNvPr id="8" name="Rectangle 7">
              <a:extLst>
                <a:ext uri="{FF2B5EF4-FFF2-40B4-BE49-F238E27FC236}">
                  <a16:creationId xmlns:a16="http://schemas.microsoft.com/office/drawing/2014/main" id="{65DDD1AF-AC4A-9F9C-7343-A7106AF1A46C}"/>
                </a:ext>
              </a:extLst>
            </p:cNvPr>
            <p:cNvSpPr/>
            <p:nvPr/>
          </p:nvSpPr>
          <p:spPr>
            <a:xfrm>
              <a:off x="8470624" y="2379779"/>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Scientific Spin</a:t>
              </a:r>
            </a:p>
          </p:txBody>
        </p:sp>
        <p:sp>
          <p:nvSpPr>
            <p:cNvPr id="9" name="Rectangle 8">
              <a:extLst>
                <a:ext uri="{FF2B5EF4-FFF2-40B4-BE49-F238E27FC236}">
                  <a16:creationId xmlns:a16="http://schemas.microsoft.com/office/drawing/2014/main" id="{A2534BEB-6BB3-C5C6-768C-0AFC2D319E08}"/>
                </a:ext>
              </a:extLst>
            </p:cNvPr>
            <p:cNvSpPr/>
            <p:nvPr/>
          </p:nvSpPr>
          <p:spPr>
            <a:xfrm>
              <a:off x="8470623" y="2943751"/>
              <a:ext cx="3625572" cy="34825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gency FB" panose="020B0503020202020204" pitchFamily="34" charset="77"/>
                </a:rPr>
                <a:t>Scientific research is supposed to be disseminated and judged on its own merits. However, there are numerous ways in which a scientist can impact how their research gets disseminated and interpreted (i.e., on a non-merit basis). For example, a research article can be written in a way that makes the results seem more novel and impactful than they are. Conclusively, such behavior contributes to “</a:t>
              </a:r>
              <a:r>
                <a:rPr lang="en-US" sz="2000" dirty="0">
                  <a:latin typeface="Agency FB" panose="020B0503020202020204" pitchFamily="34" charset="77"/>
                  <a:hlinkClick r:id="rId3"/>
                </a:rPr>
                <a:t>publication bias</a:t>
              </a:r>
              <a:r>
                <a:rPr lang="en-US" sz="2000" dirty="0">
                  <a:latin typeface="Agency FB" panose="020B0503020202020204" pitchFamily="34" charset="77"/>
                </a:rPr>
                <a:t>”. </a:t>
              </a:r>
              <a:endParaRPr lang="en-US" sz="2400" dirty="0">
                <a:latin typeface="Agency FB" panose="020B0503020202020204" pitchFamily="34" charset="77"/>
              </a:endParaRPr>
            </a:p>
          </p:txBody>
        </p:sp>
      </p:grpSp>
    </p:spTree>
    <p:extLst>
      <p:ext uri="{BB962C8B-B14F-4D97-AF65-F5344CB8AC3E}">
        <p14:creationId xmlns:p14="http://schemas.microsoft.com/office/powerpoint/2010/main" val="2836482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C343B-2817-CDEE-B599-C6F2B0D9A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9D62E-7DC9-4AEF-3C3F-7B6E6EF6AEA9}"/>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436DFD97-8511-05AC-CFD8-197CB7D07537}"/>
              </a:ext>
            </a:extLst>
          </p:cNvPr>
          <p:cNvSpPr>
            <a:spLocks noGrp="1"/>
          </p:cNvSpPr>
          <p:nvPr>
            <p:ph idx="1"/>
          </p:nvPr>
        </p:nvSpPr>
        <p:spPr>
          <a:xfrm>
            <a:off x="82550" y="1049867"/>
            <a:ext cx="12033526" cy="5808133"/>
          </a:xfrm>
        </p:spPr>
        <p:txBody>
          <a:bodyPr/>
          <a:lstStyle/>
          <a:p>
            <a:pPr algn="ctr"/>
            <a:endParaRPr lang="en-US" dirty="0"/>
          </a:p>
          <a:p>
            <a:pPr algn="ctr"/>
            <a:endParaRPr lang="en-US" dirty="0"/>
          </a:p>
          <a:p>
            <a:pPr algn="ctr"/>
            <a:r>
              <a:rPr lang="en-US" dirty="0"/>
              <a:t>“Essentially, p-hacking exploits the </a:t>
            </a:r>
            <a:r>
              <a:rPr lang="en-US" dirty="0">
                <a:solidFill>
                  <a:srgbClr val="FF0000"/>
                </a:solidFill>
              </a:rPr>
              <a:t>problem of multiplicity</a:t>
            </a:r>
            <a:r>
              <a:rPr lang="en-US" dirty="0"/>
              <a:t>, that is, </a:t>
            </a:r>
            <a:r>
              <a:rPr lang="el-GR" dirty="0"/>
              <a:t>α-</a:t>
            </a:r>
            <a:r>
              <a:rPr lang="en-US" dirty="0"/>
              <a:t>error accumulation due to multiple testing [15]. Specifically, the probability to make at least one false- positive test decision increases as more hypothesis tests are conducted” (</a:t>
            </a:r>
            <a:r>
              <a:rPr lang="en-US" dirty="0">
                <a:hlinkClick r:id="rId2"/>
              </a:rPr>
              <a:t>Stefan &amp; Schönbrodt, 2023, p. 2</a:t>
            </a:r>
            <a:r>
              <a:rPr lang="en-US" dirty="0"/>
              <a:t>)</a:t>
            </a:r>
          </a:p>
        </p:txBody>
      </p:sp>
      <p:sp>
        <p:nvSpPr>
          <p:cNvPr id="6" name="Rectangle 5">
            <a:extLst>
              <a:ext uri="{FF2B5EF4-FFF2-40B4-BE49-F238E27FC236}">
                <a16:creationId xmlns:a16="http://schemas.microsoft.com/office/drawing/2014/main" id="{391E06B3-29D9-C211-791F-661682DE7FC8}"/>
              </a:ext>
            </a:extLst>
          </p:cNvPr>
          <p:cNvSpPr/>
          <p:nvPr/>
        </p:nvSpPr>
        <p:spPr>
          <a:xfrm>
            <a:off x="89176" y="1477571"/>
            <a:ext cx="120202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P-Hacking</a:t>
            </a:r>
          </a:p>
        </p:txBody>
      </p:sp>
      <p:pic>
        <p:nvPicPr>
          <p:cNvPr id="10" name="Picture 2" descr="A pencil-drawn image of a revolver from the perspective where the barrel is pointing directly at the viewer. The revolver is centered with its barrel facing forward, showing the front view of the gun with no background. The drawing focuses on the revolver and its details, with the perspective emphasizing the front of the barrel and the circular bullet chambers visible inside.">
            <a:extLst>
              <a:ext uri="{FF2B5EF4-FFF2-40B4-BE49-F238E27FC236}">
                <a16:creationId xmlns:a16="http://schemas.microsoft.com/office/drawing/2014/main" id="{675815B5-CE24-B438-84CB-BB1D36AC0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027" y="3737617"/>
            <a:ext cx="3039319" cy="3039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70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F0C6-F9D7-3D13-24A6-17351762D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CDCF8-4C87-3371-8453-F0CA853447D7}"/>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AC21B07C-6B55-78FC-B7C3-407E55D20F8C}"/>
              </a:ext>
            </a:extLst>
          </p:cNvPr>
          <p:cNvSpPr>
            <a:spLocks noGrp="1"/>
          </p:cNvSpPr>
          <p:nvPr>
            <p:ph idx="1"/>
          </p:nvPr>
        </p:nvSpPr>
        <p:spPr>
          <a:xfrm>
            <a:off x="82550" y="1049867"/>
            <a:ext cx="12033526" cy="5808133"/>
          </a:xfrm>
        </p:spPr>
        <p:txBody>
          <a:bodyPr/>
          <a:lstStyle/>
          <a:p>
            <a:pPr algn="ctr"/>
            <a:endParaRPr lang="en-US" dirty="0"/>
          </a:p>
          <a:p>
            <a:pPr algn="ctr"/>
            <a:endParaRPr lang="en-US" dirty="0"/>
          </a:p>
          <a:p>
            <a:pPr algn="ctr"/>
            <a:r>
              <a:rPr lang="en-US" dirty="0"/>
              <a:t> </a:t>
            </a:r>
          </a:p>
        </p:txBody>
      </p:sp>
      <p:sp>
        <p:nvSpPr>
          <p:cNvPr id="6" name="Rectangle 5">
            <a:extLst>
              <a:ext uri="{FF2B5EF4-FFF2-40B4-BE49-F238E27FC236}">
                <a16:creationId xmlns:a16="http://schemas.microsoft.com/office/drawing/2014/main" id="{70FA600F-22FB-8964-2C49-B94545E01CEB}"/>
              </a:ext>
            </a:extLst>
          </p:cNvPr>
          <p:cNvSpPr/>
          <p:nvPr/>
        </p:nvSpPr>
        <p:spPr>
          <a:xfrm>
            <a:off x="89176" y="1477571"/>
            <a:ext cx="120202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P-Hacking</a:t>
            </a:r>
          </a:p>
        </p:txBody>
      </p:sp>
      <p:sp>
        <p:nvSpPr>
          <p:cNvPr id="4" name="Rectangle 3">
            <a:extLst>
              <a:ext uri="{FF2B5EF4-FFF2-40B4-BE49-F238E27FC236}">
                <a16:creationId xmlns:a16="http://schemas.microsoft.com/office/drawing/2014/main" id="{94928348-9209-45EA-74CD-917955C1E66E}"/>
              </a:ext>
            </a:extLst>
          </p:cNvPr>
          <p:cNvSpPr/>
          <p:nvPr/>
        </p:nvSpPr>
        <p:spPr>
          <a:xfrm>
            <a:off x="89177" y="2371456"/>
            <a:ext cx="3846215"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Selective Reporting</a:t>
            </a:r>
          </a:p>
        </p:txBody>
      </p:sp>
      <p:sp>
        <p:nvSpPr>
          <p:cNvPr id="5" name="Rectangle 4">
            <a:extLst>
              <a:ext uri="{FF2B5EF4-FFF2-40B4-BE49-F238E27FC236}">
                <a16:creationId xmlns:a16="http://schemas.microsoft.com/office/drawing/2014/main" id="{58F385D7-113C-2322-544E-F7AF617CD8A2}"/>
              </a:ext>
            </a:extLst>
          </p:cNvPr>
          <p:cNvSpPr/>
          <p:nvPr/>
        </p:nvSpPr>
        <p:spPr>
          <a:xfrm>
            <a:off x="89176" y="2935429"/>
            <a:ext cx="3846214" cy="126558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Agency FB" panose="020B0503020202020204" pitchFamily="34" charset="77"/>
              </a:rPr>
              <a:t>Researchers perform a series of hypothesis tests on different dependent or independent variables, but only report on the variable that was significant (p-value &lt;0.05) and omit the rest. </a:t>
            </a:r>
            <a:endParaRPr lang="en-US" sz="2000" dirty="0">
              <a:latin typeface="Agency FB" panose="020B0503020202020204" pitchFamily="34" charset="77"/>
            </a:endParaRPr>
          </a:p>
        </p:txBody>
      </p:sp>
      <p:sp>
        <p:nvSpPr>
          <p:cNvPr id="7" name="Rectangle 6">
            <a:extLst>
              <a:ext uri="{FF2B5EF4-FFF2-40B4-BE49-F238E27FC236}">
                <a16:creationId xmlns:a16="http://schemas.microsoft.com/office/drawing/2014/main" id="{235BD257-FCDB-F39B-0B7B-E93D5875FF69}"/>
              </a:ext>
            </a:extLst>
          </p:cNvPr>
          <p:cNvSpPr/>
          <p:nvPr/>
        </p:nvSpPr>
        <p:spPr>
          <a:xfrm>
            <a:off x="89176" y="4257864"/>
            <a:ext cx="3846214" cy="175326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Agency FB" panose="020B0503020202020204" pitchFamily="34" charset="77"/>
              </a:rPr>
              <a:t>EXAMPLE: </a:t>
            </a:r>
            <a:r>
              <a:rPr lang="en-US" dirty="0">
                <a:latin typeface="Agency FB" panose="020B0503020202020204" pitchFamily="34" charset="77"/>
              </a:rPr>
              <a:t>You study the impact of alcohol on numerous dependent variables (e.g., longevity, mental health, obesity, work-life- balance, etc.), but only report the significant effects that was found for the variable of obesity.</a:t>
            </a:r>
            <a:endParaRPr lang="en-US" sz="2000" dirty="0">
              <a:latin typeface="Agency FB" panose="020B0503020202020204" pitchFamily="34" charset="77"/>
            </a:endParaRPr>
          </a:p>
        </p:txBody>
      </p:sp>
      <p:sp>
        <p:nvSpPr>
          <p:cNvPr id="8" name="Rectangle 7">
            <a:extLst>
              <a:ext uri="{FF2B5EF4-FFF2-40B4-BE49-F238E27FC236}">
                <a16:creationId xmlns:a16="http://schemas.microsoft.com/office/drawing/2014/main" id="{52009335-13F3-6C97-BC8E-35BB7595FFBF}"/>
              </a:ext>
            </a:extLst>
          </p:cNvPr>
          <p:cNvSpPr/>
          <p:nvPr/>
        </p:nvSpPr>
        <p:spPr>
          <a:xfrm>
            <a:off x="4172892" y="2371456"/>
            <a:ext cx="3846215"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Optional Stopping</a:t>
            </a:r>
          </a:p>
        </p:txBody>
      </p:sp>
      <p:sp>
        <p:nvSpPr>
          <p:cNvPr id="9" name="Rectangle 8">
            <a:extLst>
              <a:ext uri="{FF2B5EF4-FFF2-40B4-BE49-F238E27FC236}">
                <a16:creationId xmlns:a16="http://schemas.microsoft.com/office/drawing/2014/main" id="{4D1046D8-2C93-3A0A-371F-AB0E8F957CF9}"/>
              </a:ext>
            </a:extLst>
          </p:cNvPr>
          <p:cNvSpPr/>
          <p:nvPr/>
        </p:nvSpPr>
        <p:spPr>
          <a:xfrm>
            <a:off x="4172891" y="2935429"/>
            <a:ext cx="3846214" cy="126558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Agency FB" panose="020B0503020202020204" pitchFamily="34" charset="77"/>
              </a:rPr>
              <a:t>As researchers are collecting data, they decide to arbitrarily stop data collection once they have obtained the significant results they were hypothesizing (aka. “data peeking”). </a:t>
            </a:r>
            <a:endParaRPr lang="en-US" sz="2000" dirty="0">
              <a:latin typeface="Agency FB" panose="020B0503020202020204" pitchFamily="34" charset="77"/>
            </a:endParaRPr>
          </a:p>
        </p:txBody>
      </p:sp>
      <p:sp>
        <p:nvSpPr>
          <p:cNvPr id="11" name="Rectangle 10">
            <a:extLst>
              <a:ext uri="{FF2B5EF4-FFF2-40B4-BE49-F238E27FC236}">
                <a16:creationId xmlns:a16="http://schemas.microsoft.com/office/drawing/2014/main" id="{A4C257D2-9C57-695C-0621-19E5DF2DD82A}"/>
              </a:ext>
            </a:extLst>
          </p:cNvPr>
          <p:cNvSpPr/>
          <p:nvPr/>
        </p:nvSpPr>
        <p:spPr>
          <a:xfrm>
            <a:off x="4172891" y="4257864"/>
            <a:ext cx="3846214" cy="175326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Agency FB" panose="020B0503020202020204" pitchFamily="34" charset="77"/>
              </a:rPr>
              <a:t>EXAMPLE: </a:t>
            </a:r>
            <a:r>
              <a:rPr lang="en-US" dirty="0">
                <a:latin typeface="Agency FB" panose="020B0503020202020204" pitchFamily="34" charset="77"/>
              </a:rPr>
              <a:t>You study the impact of playing violent computer games and bullying in pre-teens, hypothesizing a positive correlation. You planned to visit 10 schools and collect data from 100 bullying cases. But after 47 case, you realize you have found a significant positive correlation... </a:t>
            </a:r>
            <a:endParaRPr lang="en-US" sz="2000" dirty="0">
              <a:latin typeface="Agency FB" panose="020B0503020202020204" pitchFamily="34" charset="77"/>
            </a:endParaRPr>
          </a:p>
        </p:txBody>
      </p:sp>
      <p:sp>
        <p:nvSpPr>
          <p:cNvPr id="12" name="Rectangle 11">
            <a:extLst>
              <a:ext uri="{FF2B5EF4-FFF2-40B4-BE49-F238E27FC236}">
                <a16:creationId xmlns:a16="http://schemas.microsoft.com/office/drawing/2014/main" id="{B8BB387D-4B47-4BC4-9E7A-C257471B21AC}"/>
              </a:ext>
            </a:extLst>
          </p:cNvPr>
          <p:cNvSpPr/>
          <p:nvPr/>
        </p:nvSpPr>
        <p:spPr>
          <a:xfrm>
            <a:off x="8256606" y="2371456"/>
            <a:ext cx="3846215"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Scale Redefinition</a:t>
            </a:r>
          </a:p>
        </p:txBody>
      </p:sp>
      <p:sp>
        <p:nvSpPr>
          <p:cNvPr id="13" name="Rectangle 12">
            <a:extLst>
              <a:ext uri="{FF2B5EF4-FFF2-40B4-BE49-F238E27FC236}">
                <a16:creationId xmlns:a16="http://schemas.microsoft.com/office/drawing/2014/main" id="{37038C76-2F2B-02BA-3EB7-0DAEE8E713C3}"/>
              </a:ext>
            </a:extLst>
          </p:cNvPr>
          <p:cNvSpPr/>
          <p:nvPr/>
        </p:nvSpPr>
        <p:spPr>
          <a:xfrm>
            <a:off x="8256605" y="2935429"/>
            <a:ext cx="3846214" cy="126558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Agency FB" panose="020B0503020202020204" pitchFamily="34" charset="77"/>
              </a:rPr>
              <a:t>Researchers may study constructs that are measured using a scale with a dimensional score, but where there is no clear consensus on the appropriate “cut-off” score for the construct. </a:t>
            </a:r>
            <a:endParaRPr lang="en-US" sz="2000" dirty="0">
              <a:latin typeface="Agency FB" panose="020B0503020202020204" pitchFamily="34" charset="77"/>
            </a:endParaRPr>
          </a:p>
        </p:txBody>
      </p:sp>
      <p:sp>
        <p:nvSpPr>
          <p:cNvPr id="14" name="Rectangle 13">
            <a:extLst>
              <a:ext uri="{FF2B5EF4-FFF2-40B4-BE49-F238E27FC236}">
                <a16:creationId xmlns:a16="http://schemas.microsoft.com/office/drawing/2014/main" id="{E1B311AE-2640-AB6E-48A3-7874F45275AD}"/>
              </a:ext>
            </a:extLst>
          </p:cNvPr>
          <p:cNvSpPr/>
          <p:nvPr/>
        </p:nvSpPr>
        <p:spPr>
          <a:xfrm>
            <a:off x="8256605" y="4257864"/>
            <a:ext cx="3846214" cy="175326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Agency FB" panose="020B0503020202020204" pitchFamily="34" charset="77"/>
              </a:rPr>
              <a:t>EXAMPLE: </a:t>
            </a:r>
            <a:r>
              <a:rPr lang="en-US" dirty="0">
                <a:latin typeface="Agency FB" panose="020B0503020202020204" pitchFamily="34" charset="77"/>
              </a:rPr>
              <a:t>You the difference in work-life balance between groups of “clinically depressed” and ordinary people. You realize that if you lower the threshold for scoring a persons as “clinically depressed”, group-differences are then significant. </a:t>
            </a:r>
            <a:endParaRPr lang="en-US" sz="2000" dirty="0">
              <a:latin typeface="Agency FB" panose="020B0503020202020204" pitchFamily="34" charset="77"/>
            </a:endParaRPr>
          </a:p>
        </p:txBody>
      </p:sp>
    </p:spTree>
    <p:extLst>
      <p:ext uri="{BB962C8B-B14F-4D97-AF65-F5344CB8AC3E}">
        <p14:creationId xmlns:p14="http://schemas.microsoft.com/office/powerpoint/2010/main" val="3002729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75681-42F8-8C5B-128A-B6598ABB7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B184E-FA78-31D6-65B0-506F186E453D}"/>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62E74882-A3EC-BF47-2447-FFF555147E59}"/>
              </a:ext>
            </a:extLst>
          </p:cNvPr>
          <p:cNvSpPr>
            <a:spLocks noGrp="1"/>
          </p:cNvSpPr>
          <p:nvPr>
            <p:ph idx="1"/>
          </p:nvPr>
        </p:nvSpPr>
        <p:spPr>
          <a:xfrm>
            <a:off x="82550" y="1049867"/>
            <a:ext cx="12033526" cy="5808133"/>
          </a:xfrm>
        </p:spPr>
        <p:txBody>
          <a:bodyPr/>
          <a:lstStyle/>
          <a:p>
            <a:pPr algn="ctr"/>
            <a:endParaRPr lang="en-US" dirty="0"/>
          </a:p>
          <a:p>
            <a:pPr algn="ctr"/>
            <a:endParaRPr lang="en-US" dirty="0"/>
          </a:p>
          <a:p>
            <a:pPr algn="ctr"/>
            <a:r>
              <a:rPr lang="en-US" dirty="0"/>
              <a:t> </a:t>
            </a:r>
          </a:p>
        </p:txBody>
      </p:sp>
      <p:sp>
        <p:nvSpPr>
          <p:cNvPr id="6" name="Rectangle 5">
            <a:extLst>
              <a:ext uri="{FF2B5EF4-FFF2-40B4-BE49-F238E27FC236}">
                <a16:creationId xmlns:a16="http://schemas.microsoft.com/office/drawing/2014/main" id="{83243FFC-67D3-BC4A-E6B7-ED2C32EA3A02}"/>
              </a:ext>
            </a:extLst>
          </p:cNvPr>
          <p:cNvSpPr/>
          <p:nvPr/>
        </p:nvSpPr>
        <p:spPr>
          <a:xfrm>
            <a:off x="89176" y="1477571"/>
            <a:ext cx="120202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P-Hacking</a:t>
            </a:r>
          </a:p>
        </p:txBody>
      </p:sp>
      <p:sp>
        <p:nvSpPr>
          <p:cNvPr id="10" name="TextBox 9">
            <a:extLst>
              <a:ext uri="{FF2B5EF4-FFF2-40B4-BE49-F238E27FC236}">
                <a16:creationId xmlns:a16="http://schemas.microsoft.com/office/drawing/2014/main" id="{E0DB063B-276A-8743-C2F5-E106465C4B69}"/>
              </a:ext>
            </a:extLst>
          </p:cNvPr>
          <p:cNvSpPr txBox="1"/>
          <p:nvPr/>
        </p:nvSpPr>
        <p:spPr>
          <a:xfrm>
            <a:off x="5772247" y="6347651"/>
            <a:ext cx="660758"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2"/>
              </a:rPr>
              <a:t>Link</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50" name="Picture 2" descr="The method that can &quot;prove&quot; almost anything - James A. Smith | TED-Ed">
            <a:extLst>
              <a:ext uri="{FF2B5EF4-FFF2-40B4-BE49-F238E27FC236}">
                <a16:creationId xmlns:a16="http://schemas.microsoft.com/office/drawing/2014/main" id="{786B0CE0-9351-B346-5705-7FB6F78E6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903" y="2164326"/>
            <a:ext cx="7374194" cy="414798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02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pic>
        <p:nvPicPr>
          <p:cNvPr id="5" name="Picture 4" descr="A person in a suit and tie reading a book&#10;&#10;AI-generated content may be incorrect.">
            <a:extLst>
              <a:ext uri="{FF2B5EF4-FFF2-40B4-BE49-F238E27FC236}">
                <a16:creationId xmlns:a16="http://schemas.microsoft.com/office/drawing/2014/main" id="{66C9FA75-2D3C-0927-9403-D8A198892D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2000"/>
                    </a14:imgEffect>
                    <a14:imgEffect>
                      <a14:colorTemperature colorTemp="7131"/>
                    </a14:imgEffect>
                    <a14:imgEffect>
                      <a14:saturation sat="127000"/>
                    </a14:imgEffect>
                  </a14:imgLayer>
                </a14:imgProps>
              </a:ext>
            </a:extLst>
          </a:blip>
          <a:stretch>
            <a:fillRect/>
          </a:stretch>
        </p:blipFill>
        <p:spPr>
          <a:xfrm>
            <a:off x="3350956" y="2553930"/>
            <a:ext cx="5490087" cy="3660058"/>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684F761-0B95-E7DF-23FE-056813BAAEE1}"/>
              </a:ext>
            </a:extLst>
          </p:cNvPr>
          <p:cNvSpPr txBox="1"/>
          <p:nvPr/>
        </p:nvSpPr>
        <p:spPr>
          <a:xfrm>
            <a:off x="5130410" y="6460405"/>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5F80-54EC-82BD-798E-AAA139A08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A6545-7612-6F9B-7CE4-A04A112B6933}"/>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EBCC1296-F697-37F2-0315-CAAB50EF44F7}"/>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False-Positive Psychology</a:t>
            </a:r>
          </a:p>
          <a:p>
            <a:pPr algn="ctr"/>
            <a:r>
              <a:rPr lang="en-US" sz="1800" i="1" dirty="0"/>
              <a:t>Psychology as a scientific discipline is arguably still in a state of crisis</a:t>
            </a:r>
          </a:p>
          <a:p>
            <a:pPr marL="457200" indent="-457200">
              <a:buFont typeface="Arial" charset="0"/>
              <a:buChar char="•"/>
            </a:pPr>
            <a:r>
              <a:rPr lang="en-US" b="1" dirty="0"/>
              <a:t>Origin: </a:t>
            </a:r>
            <a:r>
              <a:rPr lang="en-US" dirty="0"/>
              <a:t>Term popularized by Simmons, Nelson, &amp; </a:t>
            </a:r>
            <a:r>
              <a:rPr lang="en-US" dirty="0" err="1"/>
              <a:t>Simonsohn</a:t>
            </a:r>
            <a:r>
              <a:rPr lang="en-US" dirty="0"/>
              <a:t> (</a:t>
            </a:r>
            <a:r>
              <a:rPr lang="en-US" dirty="0">
                <a:hlinkClick r:id="rId2"/>
              </a:rPr>
              <a:t>2011</a:t>
            </a:r>
            <a:r>
              <a:rPr lang="en-US" dirty="0"/>
              <a:t>).</a:t>
            </a:r>
          </a:p>
          <a:p>
            <a:pPr marL="914400" lvl="1" indent="-457200">
              <a:buFont typeface="Arial" charset="0"/>
              <a:buChar char="•"/>
            </a:pPr>
            <a:r>
              <a:rPr lang="en-US" dirty="0"/>
              <a:t>Demonstrated that common, seemingly innocuous research practices can dramatically increase the likelihood of false positives (e.g., Selective reporting, Multiple testing without correction).</a:t>
            </a:r>
          </a:p>
          <a:p>
            <a:pPr marL="457200" indent="-457200">
              <a:buFont typeface="Arial" charset="0"/>
              <a:buChar char="•"/>
            </a:pPr>
            <a:r>
              <a:rPr lang="en-US" b="1" dirty="0"/>
              <a:t>Consequences: </a:t>
            </a:r>
            <a:r>
              <a:rPr lang="en-US" dirty="0"/>
              <a:t>Non-replicable findings and undermines credibility.</a:t>
            </a:r>
          </a:p>
          <a:p>
            <a:pPr marL="457200" indent="-457200">
              <a:buFont typeface="Arial" charset="0"/>
              <a:buChar char="•"/>
            </a:pPr>
            <a:r>
              <a:rPr lang="en-US" b="1" dirty="0"/>
              <a:t>Core Idea: </a:t>
            </a:r>
            <a:r>
              <a:rPr lang="en-US" dirty="0"/>
              <a:t>Even honest researchers can produce false results when analytic freedom meets publication pressure.</a:t>
            </a:r>
          </a:p>
        </p:txBody>
      </p:sp>
      <p:sp>
        <p:nvSpPr>
          <p:cNvPr id="4" name="Rectangle 3">
            <a:extLst>
              <a:ext uri="{FF2B5EF4-FFF2-40B4-BE49-F238E27FC236}">
                <a16:creationId xmlns:a16="http://schemas.microsoft.com/office/drawing/2014/main" id="{931DBDE8-1959-8CB4-7458-C81F27ABAD89}"/>
              </a:ext>
            </a:extLst>
          </p:cNvPr>
          <p:cNvSpPr/>
          <p:nvPr/>
        </p:nvSpPr>
        <p:spPr>
          <a:xfrm>
            <a:off x="89176" y="5808133"/>
            <a:ext cx="12026900" cy="9051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False-Positive Psychology: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phenomenon where research methods and analytic flexibility lead scientists to report statistically significant results that are meaningless.</a:t>
            </a:r>
          </a:p>
        </p:txBody>
      </p:sp>
    </p:spTree>
    <p:extLst>
      <p:ext uri="{BB962C8B-B14F-4D97-AF65-F5344CB8AC3E}">
        <p14:creationId xmlns:p14="http://schemas.microsoft.com/office/powerpoint/2010/main" val="101560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B4E6-034A-B056-461F-14D4E7B0C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3072E-427D-6040-197E-75202E025A43}"/>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292A91A2-54E9-D88B-6436-350A323D800E}"/>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Do Dead Salmons Have Cognitive Empathy?</a:t>
            </a:r>
          </a:p>
          <a:p>
            <a:pPr algn="ctr"/>
            <a:r>
              <a:rPr lang="en-US" sz="1800" i="1" dirty="0"/>
              <a:t>Sometimes we have to be “silly” to prove a point…</a:t>
            </a:r>
          </a:p>
          <a:p>
            <a:pPr marL="457200" indent="-457200">
              <a:buFont typeface="Arial" charset="0"/>
              <a:buChar char="•"/>
            </a:pPr>
            <a:endParaRPr lang="en-US" sz="2800" dirty="0">
              <a:latin typeface="Garamond" charset="0"/>
              <a:ea typeface="Garamond" charset="0"/>
              <a:cs typeface="Garamond" charset="0"/>
            </a:endParaRPr>
          </a:p>
        </p:txBody>
      </p:sp>
      <p:sp>
        <p:nvSpPr>
          <p:cNvPr id="4" name="TextBox 3">
            <a:extLst>
              <a:ext uri="{FF2B5EF4-FFF2-40B4-BE49-F238E27FC236}">
                <a16:creationId xmlns:a16="http://schemas.microsoft.com/office/drawing/2014/main" id="{1C8DCCFA-7036-1F9F-5D8D-7C796B97BBAA}"/>
              </a:ext>
            </a:extLst>
          </p:cNvPr>
          <p:cNvSpPr txBox="1"/>
          <p:nvPr/>
        </p:nvSpPr>
        <p:spPr>
          <a:xfrm>
            <a:off x="2028007" y="6064646"/>
            <a:ext cx="1431802"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3"/>
              </a:rPr>
              <a:t>Link</a:t>
            </a:r>
            <a:r>
              <a:rPr lang="en-US" sz="2000" dirty="0">
                <a:latin typeface="Helvetica Neue" panose="02000503000000020004" pitchFamily="2" charset="0"/>
                <a:ea typeface="Helvetica Neue" panose="02000503000000020004" pitchFamily="2" charset="0"/>
                <a:cs typeface="Helvetica Neue" panose="02000503000000020004" pitchFamily="2" charset="0"/>
              </a:rPr>
              <a:t> +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Link</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078" name="Picture 6" descr="The salmon in the fMRI scanner - or why we should stop testing everything  for significance">
            <a:extLst>
              <a:ext uri="{FF2B5EF4-FFF2-40B4-BE49-F238E27FC236}">
                <a16:creationId xmlns:a16="http://schemas.microsoft.com/office/drawing/2014/main" id="{43DA0EC6-5FC4-339D-F2B5-FA6552B8CF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18" r="1447"/>
          <a:stretch>
            <a:fillRect/>
          </a:stretch>
        </p:blipFill>
        <p:spPr bwMode="auto">
          <a:xfrm>
            <a:off x="219985" y="2657647"/>
            <a:ext cx="5047847" cy="333894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70F38A-A01F-962B-0532-D23C7927DD4C}"/>
              </a:ext>
            </a:extLst>
          </p:cNvPr>
          <p:cNvPicPr>
            <a:picLocks noChangeAspect="1"/>
          </p:cNvPicPr>
          <p:nvPr/>
        </p:nvPicPr>
        <p:blipFill>
          <a:blip r:embed="rId6"/>
          <a:stretch>
            <a:fillRect/>
          </a:stretch>
        </p:blipFill>
        <p:spPr>
          <a:xfrm>
            <a:off x="5493026" y="2657647"/>
            <a:ext cx="2483846" cy="333894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AB45044-6FA0-C7EF-84C6-E15728D7B149}"/>
              </a:ext>
            </a:extLst>
          </p:cNvPr>
          <p:cNvSpPr txBox="1"/>
          <p:nvPr/>
        </p:nvSpPr>
        <p:spPr>
          <a:xfrm>
            <a:off x="5837203" y="6064646"/>
            <a:ext cx="1795492" cy="707886"/>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Original Work </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7"/>
              </a:rPr>
              <a:t>2009</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7" name="Picture 6">
            <a:extLst>
              <a:ext uri="{FF2B5EF4-FFF2-40B4-BE49-F238E27FC236}">
                <a16:creationId xmlns:a16="http://schemas.microsoft.com/office/drawing/2014/main" id="{FC095670-715D-6E39-B652-7525DD9C4F3D}"/>
              </a:ext>
            </a:extLst>
          </p:cNvPr>
          <p:cNvPicPr>
            <a:picLocks noChangeAspect="1"/>
          </p:cNvPicPr>
          <p:nvPr/>
        </p:nvPicPr>
        <p:blipFill>
          <a:blip r:embed="rId8"/>
          <a:stretch>
            <a:fillRect/>
          </a:stretch>
        </p:blipFill>
        <p:spPr>
          <a:xfrm>
            <a:off x="8202066" y="2663965"/>
            <a:ext cx="3735657" cy="3332622"/>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D348D01-CEC4-1558-EB10-8493C138F3BA}"/>
              </a:ext>
            </a:extLst>
          </p:cNvPr>
          <p:cNvSpPr txBox="1"/>
          <p:nvPr/>
        </p:nvSpPr>
        <p:spPr>
          <a:xfrm>
            <a:off x="9182473" y="6064646"/>
            <a:ext cx="1774846"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WIRED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9"/>
              </a:rPr>
              <a:t>2009</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79296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8E83-15A7-7008-6FD4-E4C24D565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3397F-ED35-2DAC-6345-2078254B9121}"/>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92A0E684-3E88-4266-B627-AC2A6CBAE942}"/>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Key Concepts</a:t>
            </a:r>
          </a:p>
          <a:p>
            <a:pPr algn="ctr"/>
            <a:r>
              <a:rPr lang="en-US" sz="1800" i="1" dirty="0"/>
              <a:t> </a:t>
            </a:r>
          </a:p>
          <a:p>
            <a:pPr marL="457200" indent="-457200">
              <a:buFont typeface="Arial" charset="0"/>
              <a:buChar char="•"/>
            </a:pPr>
            <a:endParaRPr lang="en-US" sz="2800" dirty="0">
              <a:latin typeface="Garamond" charset="0"/>
              <a:ea typeface="Garamond" charset="0"/>
              <a:cs typeface="Garamond" charset="0"/>
            </a:endParaRPr>
          </a:p>
        </p:txBody>
      </p:sp>
      <p:sp>
        <p:nvSpPr>
          <p:cNvPr id="4" name="Rectangle 3">
            <a:extLst>
              <a:ext uri="{FF2B5EF4-FFF2-40B4-BE49-F238E27FC236}">
                <a16:creationId xmlns:a16="http://schemas.microsoft.com/office/drawing/2014/main" id="{DBEAB54A-320F-8329-30A0-0F7C1D3E1678}"/>
              </a:ext>
            </a:extLst>
          </p:cNvPr>
          <p:cNvSpPr/>
          <p:nvPr/>
        </p:nvSpPr>
        <p:spPr>
          <a:xfrm>
            <a:off x="82550" y="4628949"/>
            <a:ext cx="12026900" cy="84233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Scientific Spin:</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deliberate practice where scientists make their work appear more informative or meaningful than it actually is</a:t>
            </a:r>
          </a:p>
        </p:txBody>
      </p:sp>
      <p:sp>
        <p:nvSpPr>
          <p:cNvPr id="6" name="Rectangle 5">
            <a:extLst>
              <a:ext uri="{FF2B5EF4-FFF2-40B4-BE49-F238E27FC236}">
                <a16:creationId xmlns:a16="http://schemas.microsoft.com/office/drawing/2014/main" id="{DF56EBEC-970B-D97A-896E-C90D604DCF7D}"/>
              </a:ext>
            </a:extLst>
          </p:cNvPr>
          <p:cNvSpPr/>
          <p:nvPr/>
        </p:nvSpPr>
        <p:spPr>
          <a:xfrm>
            <a:off x="75924" y="3382134"/>
            <a:ext cx="12026900" cy="1180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Questionable Research Practices: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set of research behaviors that fall short of outright fraud but distort scientific evidence, such as </a:t>
            </a:r>
            <a:r>
              <a:rPr lang="en-US" sz="2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HARKing</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p-hacking, and scientific spin.</a:t>
            </a:r>
          </a:p>
        </p:txBody>
      </p:sp>
      <p:sp>
        <p:nvSpPr>
          <p:cNvPr id="7" name="Rectangle 6">
            <a:extLst>
              <a:ext uri="{FF2B5EF4-FFF2-40B4-BE49-F238E27FC236}">
                <a16:creationId xmlns:a16="http://schemas.microsoft.com/office/drawing/2014/main" id="{6D745641-C1B8-A5C1-3B0A-0621A2F0C201}"/>
              </a:ext>
            </a:extLst>
          </p:cNvPr>
          <p:cNvSpPr/>
          <p:nvPr/>
        </p:nvSpPr>
        <p:spPr>
          <a:xfrm>
            <a:off x="75924" y="2166816"/>
            <a:ext cx="12026900" cy="11189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Replication Crisis: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concept referring to the widespread realization that many scientific findings cannot be reliably reproduced when studies are replicated, raising concerns about the credibility, transparency, and robustness of published research.</a:t>
            </a:r>
          </a:p>
        </p:txBody>
      </p:sp>
      <p:sp>
        <p:nvSpPr>
          <p:cNvPr id="8" name="Rectangle 7">
            <a:extLst>
              <a:ext uri="{FF2B5EF4-FFF2-40B4-BE49-F238E27FC236}">
                <a16:creationId xmlns:a16="http://schemas.microsoft.com/office/drawing/2014/main" id="{80F3F0C6-F399-3C7B-C1A8-2C2A4225D414}"/>
              </a:ext>
            </a:extLst>
          </p:cNvPr>
          <p:cNvSpPr/>
          <p:nvPr/>
        </p:nvSpPr>
        <p:spPr>
          <a:xfrm>
            <a:off x="89176" y="5548445"/>
            <a:ext cx="12026900" cy="9051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False-Positive Psychology: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phenomenon where research methods and analytic flexibility lead scientists to report statistically significant results that are meaningless.</a:t>
            </a:r>
          </a:p>
        </p:txBody>
      </p:sp>
    </p:spTree>
    <p:extLst>
      <p:ext uri="{BB962C8B-B14F-4D97-AF65-F5344CB8AC3E}">
        <p14:creationId xmlns:p14="http://schemas.microsoft.com/office/powerpoint/2010/main" val="2307090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2229-9EC2-80F6-7E58-419990D35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35603-E256-F609-11FF-A898F47B13E7}"/>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666D2FC2-58E6-A031-CFEE-BF99E7EDB68E}"/>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How to Combat QRPs and Scientific Spin</a:t>
            </a:r>
          </a:p>
          <a:p>
            <a:pPr marL="457200" indent="-457200">
              <a:buFont typeface="Arial" charset="0"/>
              <a:buChar char="•"/>
            </a:pPr>
            <a:endParaRPr lang="en-US" sz="2800" dirty="0">
              <a:latin typeface="Garamond" charset="0"/>
              <a:ea typeface="Garamond" charset="0"/>
              <a:cs typeface="Garamond" charset="0"/>
            </a:endParaRPr>
          </a:p>
        </p:txBody>
      </p:sp>
      <p:grpSp>
        <p:nvGrpSpPr>
          <p:cNvPr id="10" name="Group 9">
            <a:extLst>
              <a:ext uri="{FF2B5EF4-FFF2-40B4-BE49-F238E27FC236}">
                <a16:creationId xmlns:a16="http://schemas.microsoft.com/office/drawing/2014/main" id="{C74E6AAE-D617-1A3D-F537-7B2C4D1084AE}"/>
              </a:ext>
            </a:extLst>
          </p:cNvPr>
          <p:cNvGrpSpPr/>
          <p:nvPr/>
        </p:nvGrpSpPr>
        <p:grpSpPr>
          <a:xfrm>
            <a:off x="89176" y="2367587"/>
            <a:ext cx="3625574" cy="3901387"/>
            <a:chOff x="89176" y="2367587"/>
            <a:chExt cx="3625574" cy="3901387"/>
          </a:xfrm>
        </p:grpSpPr>
        <p:sp>
          <p:nvSpPr>
            <p:cNvPr id="4" name="Rectangle 3">
              <a:extLst>
                <a:ext uri="{FF2B5EF4-FFF2-40B4-BE49-F238E27FC236}">
                  <a16:creationId xmlns:a16="http://schemas.microsoft.com/office/drawing/2014/main" id="{08F62401-46F9-0E88-5EC8-6E7E900166A8}"/>
                </a:ext>
              </a:extLst>
            </p:cNvPr>
            <p:cNvSpPr/>
            <p:nvPr/>
          </p:nvSpPr>
          <p:spPr>
            <a:xfrm>
              <a:off x="89177"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Removing the Incentive</a:t>
              </a:r>
            </a:p>
          </p:txBody>
        </p:sp>
        <p:sp>
          <p:nvSpPr>
            <p:cNvPr id="5" name="Rectangle 4">
              <a:extLst>
                <a:ext uri="{FF2B5EF4-FFF2-40B4-BE49-F238E27FC236}">
                  <a16:creationId xmlns:a16="http://schemas.microsoft.com/office/drawing/2014/main" id="{EA1F8A5A-44CB-9681-185E-CCFC304AE442}"/>
                </a:ext>
              </a:extLst>
            </p:cNvPr>
            <p:cNvSpPr/>
            <p:nvPr/>
          </p:nvSpPr>
          <p:spPr>
            <a:xfrm>
              <a:off x="89176"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gency FB" panose="020B0503020202020204" pitchFamily="34" charset="77"/>
                </a:rPr>
                <a:t>There is broad agreement that QRPs exist because of how we have set up a “publish-or-perish” system. But this system is not set in stone, and we could change it. For example, by journals embracing </a:t>
              </a:r>
              <a:r>
                <a:rPr lang="en-US" sz="2400" dirty="0">
                  <a:latin typeface="Agency FB" panose="020B0503020202020204" pitchFamily="34" charset="77"/>
                  <a:hlinkClick r:id="rId2"/>
                </a:rPr>
                <a:t>registered reports</a:t>
              </a:r>
              <a:r>
                <a:rPr lang="en-US" sz="2400" dirty="0">
                  <a:latin typeface="Agency FB" panose="020B0503020202020204" pitchFamily="34" charset="77"/>
                </a:rPr>
                <a:t> and encouraging null-results publications, </a:t>
              </a:r>
              <a:endParaRPr lang="en-US" sz="2800" dirty="0">
                <a:latin typeface="Agency FB" panose="020B0503020202020204" pitchFamily="34" charset="77"/>
              </a:endParaRPr>
            </a:p>
          </p:txBody>
        </p:sp>
      </p:grpSp>
      <p:grpSp>
        <p:nvGrpSpPr>
          <p:cNvPr id="11" name="Group 10">
            <a:extLst>
              <a:ext uri="{FF2B5EF4-FFF2-40B4-BE49-F238E27FC236}">
                <a16:creationId xmlns:a16="http://schemas.microsoft.com/office/drawing/2014/main" id="{04398C33-F324-BA13-154A-C5CF5D570FE6}"/>
              </a:ext>
            </a:extLst>
          </p:cNvPr>
          <p:cNvGrpSpPr/>
          <p:nvPr/>
        </p:nvGrpSpPr>
        <p:grpSpPr>
          <a:xfrm>
            <a:off x="4279900" y="2367587"/>
            <a:ext cx="3625574" cy="3901387"/>
            <a:chOff x="4279900" y="2367587"/>
            <a:chExt cx="3625574" cy="3901387"/>
          </a:xfrm>
        </p:grpSpPr>
        <p:sp>
          <p:nvSpPr>
            <p:cNvPr id="6" name="Rectangle 5">
              <a:extLst>
                <a:ext uri="{FF2B5EF4-FFF2-40B4-BE49-F238E27FC236}">
                  <a16:creationId xmlns:a16="http://schemas.microsoft.com/office/drawing/2014/main" id="{C3C2A9FA-1369-8C8E-3133-80A7FBA45041}"/>
                </a:ext>
              </a:extLst>
            </p:cNvPr>
            <p:cNvSpPr/>
            <p:nvPr/>
          </p:nvSpPr>
          <p:spPr>
            <a:xfrm>
              <a:off x="4279901"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Increase Transparency</a:t>
              </a:r>
            </a:p>
          </p:txBody>
        </p:sp>
        <p:sp>
          <p:nvSpPr>
            <p:cNvPr id="7" name="Rectangle 6">
              <a:extLst>
                <a:ext uri="{FF2B5EF4-FFF2-40B4-BE49-F238E27FC236}">
                  <a16:creationId xmlns:a16="http://schemas.microsoft.com/office/drawing/2014/main" id="{6B7FD347-0397-45A2-C2F9-2D7296B22507}"/>
                </a:ext>
              </a:extLst>
            </p:cNvPr>
            <p:cNvSpPr/>
            <p:nvPr/>
          </p:nvSpPr>
          <p:spPr>
            <a:xfrm>
              <a:off x="4279900"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gency FB" panose="020B0503020202020204" pitchFamily="34" charset="77"/>
                </a:rPr>
                <a:t>Some researchers have argued that the main reason why QRPs are omnipresent is that scientific work lacks transparency. Thus, if we increase transparency, we also reduce the opportunity for engaging in QRPs (e.g., see </a:t>
              </a:r>
              <a:r>
                <a:rPr lang="en-US" sz="2400" dirty="0">
                  <a:latin typeface="Agency FB" panose="020B0503020202020204" pitchFamily="34" charset="77"/>
                  <a:hlinkClick r:id="rId3"/>
                </a:rPr>
                <a:t>Open Science Framework</a:t>
              </a:r>
              <a:r>
                <a:rPr lang="en-US" sz="2400" dirty="0">
                  <a:latin typeface="Agency FB" panose="020B0503020202020204" pitchFamily="34" charset="77"/>
                </a:rPr>
                <a:t>). </a:t>
              </a:r>
              <a:endParaRPr lang="en-US" sz="2800" dirty="0">
                <a:latin typeface="Agency FB" panose="020B0503020202020204" pitchFamily="34" charset="77"/>
              </a:endParaRPr>
            </a:p>
          </p:txBody>
        </p:sp>
      </p:grpSp>
      <p:grpSp>
        <p:nvGrpSpPr>
          <p:cNvPr id="12" name="Group 11">
            <a:extLst>
              <a:ext uri="{FF2B5EF4-FFF2-40B4-BE49-F238E27FC236}">
                <a16:creationId xmlns:a16="http://schemas.microsoft.com/office/drawing/2014/main" id="{E086A4AA-4982-52B3-4122-7575ADF21371}"/>
              </a:ext>
            </a:extLst>
          </p:cNvPr>
          <p:cNvGrpSpPr/>
          <p:nvPr/>
        </p:nvGrpSpPr>
        <p:grpSpPr>
          <a:xfrm>
            <a:off x="8470623" y="2367587"/>
            <a:ext cx="3625574" cy="3901387"/>
            <a:chOff x="8470623" y="2367587"/>
            <a:chExt cx="3625574" cy="3901387"/>
          </a:xfrm>
        </p:grpSpPr>
        <p:sp>
          <p:nvSpPr>
            <p:cNvPr id="8" name="Rectangle 7">
              <a:extLst>
                <a:ext uri="{FF2B5EF4-FFF2-40B4-BE49-F238E27FC236}">
                  <a16:creationId xmlns:a16="http://schemas.microsoft.com/office/drawing/2014/main" id="{27BF0D5A-B5D3-9927-E743-F6B2969C5C15}"/>
                </a:ext>
              </a:extLst>
            </p:cNvPr>
            <p:cNvSpPr/>
            <p:nvPr/>
          </p:nvSpPr>
          <p:spPr>
            <a:xfrm>
              <a:off x="8470624"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Methodological Rigor</a:t>
              </a:r>
            </a:p>
          </p:txBody>
        </p:sp>
        <p:sp>
          <p:nvSpPr>
            <p:cNvPr id="9" name="Rectangle 8">
              <a:extLst>
                <a:ext uri="{FF2B5EF4-FFF2-40B4-BE49-F238E27FC236}">
                  <a16:creationId xmlns:a16="http://schemas.microsoft.com/office/drawing/2014/main" id="{91E43C0A-5ACD-0309-2679-32B94BF32F7F}"/>
                </a:ext>
              </a:extLst>
            </p:cNvPr>
            <p:cNvSpPr/>
            <p:nvPr/>
          </p:nvSpPr>
          <p:spPr>
            <a:xfrm>
              <a:off x="8470623"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gency FB" panose="020B0503020202020204" pitchFamily="34" charset="77"/>
                </a:rPr>
                <a:t>To combat the presence of QRPs, future scientists must embrace a culture where researchers and reviewers expect/demand more rigorous methods in research programs. </a:t>
              </a:r>
              <a:endParaRPr lang="en-US" sz="2800" dirty="0">
                <a:latin typeface="Agency FB" panose="020B0503020202020204" pitchFamily="34" charset="77"/>
              </a:endParaRPr>
            </a:p>
          </p:txBody>
        </p:sp>
      </p:grpSp>
    </p:spTree>
    <p:extLst>
      <p:ext uri="{BB962C8B-B14F-4D97-AF65-F5344CB8AC3E}">
        <p14:creationId xmlns:p14="http://schemas.microsoft.com/office/powerpoint/2010/main" val="96895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96C91-0734-5595-FC96-38C422DDC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C77C1-A8BD-3767-672A-6BB92A983765}"/>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A2514623-6595-2238-276E-80B1E2C3BE0F}"/>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Notable Publications</a:t>
            </a:r>
          </a:p>
          <a:p>
            <a:pPr algn="ctr"/>
            <a:r>
              <a:rPr lang="en-US" sz="1800" i="1" dirty="0"/>
              <a:t>On false-positive psychology and the replication crisis</a:t>
            </a:r>
          </a:p>
          <a:p>
            <a:pPr marL="457200" indent="-457200">
              <a:buFont typeface="Arial" charset="0"/>
              <a:buChar char="•"/>
            </a:pPr>
            <a:endParaRPr lang="en-US" sz="2800" dirty="0">
              <a:latin typeface="Garamond" charset="0"/>
              <a:ea typeface="Garamond" charset="0"/>
              <a:cs typeface="Garamond" charset="0"/>
            </a:endParaRPr>
          </a:p>
        </p:txBody>
      </p:sp>
      <p:pic>
        <p:nvPicPr>
          <p:cNvPr id="1026" name="Picture 2" descr="The Seven Deadly Sins of Psychology: A Manifesto for Reforming the Culture  of Scientific Practice : Chambers, Chris: Amazon.com.au: Books">
            <a:extLst>
              <a:ext uri="{FF2B5EF4-FFF2-40B4-BE49-F238E27FC236}">
                <a16:creationId xmlns:a16="http://schemas.microsoft.com/office/drawing/2014/main" id="{7DB4281C-F048-D7C3-630F-E2394576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912" y="2680158"/>
            <a:ext cx="2391026" cy="363321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cience Fictions: How Fraud, Bias, Negligence, and Hype Undermine the  Search for Truth eBook : Ritchie, Stuart: Amazon.ca: Kindle Store">
            <a:extLst>
              <a:ext uri="{FF2B5EF4-FFF2-40B4-BE49-F238E27FC236}">
                <a16:creationId xmlns:a16="http://schemas.microsoft.com/office/drawing/2014/main" id="{12796DE3-1E81-257E-63B4-14CE46AD4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170" y="2680158"/>
            <a:ext cx="2369159" cy="363321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Open Science Framework | CMU Libraries">
            <a:extLst>
              <a:ext uri="{FF2B5EF4-FFF2-40B4-BE49-F238E27FC236}">
                <a16:creationId xmlns:a16="http://schemas.microsoft.com/office/drawing/2014/main" id="{C305149D-2588-2238-A3E5-1299B32EA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164" y="2645664"/>
            <a:ext cx="2135414" cy="213541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088DA5-9A0B-09AA-912D-297764A09749}"/>
              </a:ext>
            </a:extLst>
          </p:cNvPr>
          <p:cNvSpPr txBox="1"/>
          <p:nvPr/>
        </p:nvSpPr>
        <p:spPr>
          <a:xfrm>
            <a:off x="7159107" y="6313374"/>
            <a:ext cx="2315057"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Nosek et al.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2015</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5" name="Picture 4">
            <a:extLst>
              <a:ext uri="{FF2B5EF4-FFF2-40B4-BE49-F238E27FC236}">
                <a16:creationId xmlns:a16="http://schemas.microsoft.com/office/drawing/2014/main" id="{3D68A66C-6DCD-DE33-B664-1E5FF0197839}"/>
              </a:ext>
            </a:extLst>
          </p:cNvPr>
          <p:cNvPicPr>
            <a:picLocks noChangeAspect="1"/>
          </p:cNvPicPr>
          <p:nvPr/>
        </p:nvPicPr>
        <p:blipFill>
          <a:blip r:embed="rId6"/>
          <a:stretch>
            <a:fillRect/>
          </a:stretch>
        </p:blipFill>
        <p:spPr>
          <a:xfrm>
            <a:off x="6865561" y="2645664"/>
            <a:ext cx="2815867" cy="3633216"/>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29D4AF0-D497-6D30-66C2-A46E2A9B7CDD}"/>
              </a:ext>
            </a:extLst>
          </p:cNvPr>
          <p:cNvSpPr txBox="1"/>
          <p:nvPr/>
        </p:nvSpPr>
        <p:spPr>
          <a:xfrm>
            <a:off x="10194660" y="4781078"/>
            <a:ext cx="694421"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7"/>
              </a:rPr>
              <a:t>OSF</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8B33A729-A354-03D4-1749-E2A940A9F7F6}"/>
              </a:ext>
            </a:extLst>
          </p:cNvPr>
          <p:cNvSpPr txBox="1"/>
          <p:nvPr/>
        </p:nvSpPr>
        <p:spPr>
          <a:xfrm>
            <a:off x="4551770" y="6313374"/>
            <a:ext cx="1667444"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Richie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8"/>
              </a:rPr>
              <a:t>2020</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9" name="TextBox 8">
            <a:extLst>
              <a:ext uri="{FF2B5EF4-FFF2-40B4-BE49-F238E27FC236}">
                <a16:creationId xmlns:a16="http://schemas.microsoft.com/office/drawing/2014/main" id="{C50BE914-78B4-FF39-C920-22FBB130454A}"/>
              </a:ext>
            </a:extLst>
          </p:cNvPr>
          <p:cNvSpPr txBox="1"/>
          <p:nvPr/>
        </p:nvSpPr>
        <p:spPr>
          <a:xfrm>
            <a:off x="1201856" y="6313374"/>
            <a:ext cx="2145139"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Chambers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9"/>
              </a:rPr>
              <a:t>2017</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342989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F85F-2CC8-A33D-492A-3F38C4A0C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8F254-EB21-920A-8127-86A455BE769B}"/>
              </a:ext>
            </a:extLst>
          </p:cNvPr>
          <p:cNvSpPr>
            <a:spLocks noGrp="1"/>
          </p:cNvSpPr>
          <p:nvPr>
            <p:ph type="title"/>
          </p:nvPr>
        </p:nvSpPr>
        <p:spPr/>
        <p:txBody>
          <a:bodyPr/>
          <a:lstStyle/>
          <a:p>
            <a:r>
              <a:rPr lang="en-US" dirty="0"/>
              <a:t>Scientific Spin and QRPs:</a:t>
            </a:r>
          </a:p>
        </p:txBody>
      </p:sp>
      <p:sp>
        <p:nvSpPr>
          <p:cNvPr id="3" name="Content Placeholder 2">
            <a:extLst>
              <a:ext uri="{FF2B5EF4-FFF2-40B4-BE49-F238E27FC236}">
                <a16:creationId xmlns:a16="http://schemas.microsoft.com/office/drawing/2014/main" id="{F2853ED4-F740-7753-E096-43D7F061D012}"/>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Key Publications on QRPs</a:t>
            </a:r>
          </a:p>
          <a:p>
            <a:pPr algn="ctr"/>
            <a:r>
              <a:rPr lang="en-US" sz="1800" i="1" dirty="0"/>
              <a:t> </a:t>
            </a:r>
          </a:p>
          <a:p>
            <a:pPr marL="457200" indent="-457200">
              <a:buFont typeface="Arial" charset="0"/>
              <a:buChar char="•"/>
            </a:pPr>
            <a:endParaRPr lang="en-US" sz="2800" dirty="0">
              <a:latin typeface="Garamond" charset="0"/>
              <a:ea typeface="Garamond" charset="0"/>
              <a:cs typeface="Garamond" charset="0"/>
            </a:endParaRPr>
          </a:p>
        </p:txBody>
      </p:sp>
      <p:pic>
        <p:nvPicPr>
          <p:cNvPr id="4" name="Picture 3">
            <a:extLst>
              <a:ext uri="{FF2B5EF4-FFF2-40B4-BE49-F238E27FC236}">
                <a16:creationId xmlns:a16="http://schemas.microsoft.com/office/drawing/2014/main" id="{67CAEB88-8F82-5F85-AF55-C36D66D127FA}"/>
              </a:ext>
            </a:extLst>
          </p:cNvPr>
          <p:cNvPicPr>
            <a:picLocks noChangeAspect="1"/>
          </p:cNvPicPr>
          <p:nvPr/>
        </p:nvPicPr>
        <p:blipFill>
          <a:blip r:embed="rId2"/>
          <a:stretch>
            <a:fillRect/>
          </a:stretch>
        </p:blipFill>
        <p:spPr>
          <a:xfrm>
            <a:off x="8318447" y="2371068"/>
            <a:ext cx="2725289" cy="3904273"/>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081C5F3-90E7-0816-A187-AFE797722465}"/>
              </a:ext>
            </a:extLst>
          </p:cNvPr>
          <p:cNvSpPr txBox="1"/>
          <p:nvPr/>
        </p:nvSpPr>
        <p:spPr>
          <a:xfrm>
            <a:off x="8164970" y="6339245"/>
            <a:ext cx="3032240"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Stefan &amp; Schönbrodt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3"/>
              </a:rPr>
              <a:t>2023</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 name="Picture 5">
            <a:extLst>
              <a:ext uri="{FF2B5EF4-FFF2-40B4-BE49-F238E27FC236}">
                <a16:creationId xmlns:a16="http://schemas.microsoft.com/office/drawing/2014/main" id="{352E5B5F-1AF4-4AEE-142A-3AB45798BB74}"/>
              </a:ext>
            </a:extLst>
          </p:cNvPr>
          <p:cNvPicPr>
            <a:picLocks noChangeAspect="1"/>
          </p:cNvPicPr>
          <p:nvPr/>
        </p:nvPicPr>
        <p:blipFill>
          <a:blip r:embed="rId4"/>
          <a:stretch>
            <a:fillRect/>
          </a:stretch>
        </p:blipFill>
        <p:spPr>
          <a:xfrm>
            <a:off x="4525011" y="2371068"/>
            <a:ext cx="2988502" cy="396817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7B87ABB-4680-9C33-D428-C35E29719E69}"/>
              </a:ext>
            </a:extLst>
          </p:cNvPr>
          <p:cNvSpPr txBox="1"/>
          <p:nvPr/>
        </p:nvSpPr>
        <p:spPr>
          <a:xfrm>
            <a:off x="4844108" y="6328497"/>
            <a:ext cx="2350323"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Simmons et al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5"/>
              </a:rPr>
              <a:t>2011</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9" name="TextBox 8">
            <a:extLst>
              <a:ext uri="{FF2B5EF4-FFF2-40B4-BE49-F238E27FC236}">
                <a16:creationId xmlns:a16="http://schemas.microsoft.com/office/drawing/2014/main" id="{CF05063B-DD5E-5074-2CB0-C09FC2409CE2}"/>
              </a:ext>
            </a:extLst>
          </p:cNvPr>
          <p:cNvSpPr txBox="1"/>
          <p:nvPr/>
        </p:nvSpPr>
        <p:spPr>
          <a:xfrm>
            <a:off x="1438849" y="6343666"/>
            <a:ext cx="1952779"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John et al.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2012</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0" name="Picture 9">
            <a:extLst>
              <a:ext uri="{FF2B5EF4-FFF2-40B4-BE49-F238E27FC236}">
                <a16:creationId xmlns:a16="http://schemas.microsoft.com/office/drawing/2014/main" id="{590F0892-E8EE-463E-FA86-99A3B13D71B7}"/>
              </a:ext>
            </a:extLst>
          </p:cNvPr>
          <p:cNvPicPr>
            <a:picLocks noChangeAspect="1"/>
          </p:cNvPicPr>
          <p:nvPr/>
        </p:nvPicPr>
        <p:blipFill>
          <a:blip r:embed="rId7"/>
          <a:stretch>
            <a:fillRect/>
          </a:stretch>
        </p:blipFill>
        <p:spPr>
          <a:xfrm>
            <a:off x="978587" y="2371068"/>
            <a:ext cx="2894967" cy="395742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3688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52A5D47-5041-C31F-9B55-0975F88E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EB03F-FAB8-BFCB-4B29-9ED8D1D84C67}"/>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Spin and QRPs in  Psychopathy Research</a:t>
            </a:r>
          </a:p>
        </p:txBody>
      </p:sp>
      <p:sp>
        <p:nvSpPr>
          <p:cNvPr id="7" name="Rectangle 6">
            <a:extLst>
              <a:ext uri="{FF2B5EF4-FFF2-40B4-BE49-F238E27FC236}">
                <a16:creationId xmlns:a16="http://schemas.microsoft.com/office/drawing/2014/main" id="{F4326AB2-DF41-DBEB-479F-02DEFB71DD6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C10214-774A-8E89-C55A-B6E56704D83B}"/>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63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0EE28-46B0-9997-3811-755B4B8C9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DF12A-9EFA-17B1-B6D4-2F1029674CCE}"/>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9AC09914-8774-094D-D5B1-0B527E68D1C7}"/>
              </a:ext>
            </a:extLst>
          </p:cNvPr>
          <p:cNvSpPr>
            <a:spLocks noGrp="1"/>
          </p:cNvSpPr>
          <p:nvPr>
            <p:ph idx="1"/>
          </p:nvPr>
        </p:nvSpPr>
        <p:spPr>
          <a:xfrm>
            <a:off x="82550" y="1054719"/>
            <a:ext cx="12020274" cy="5617014"/>
          </a:xfrm>
        </p:spPr>
        <p:txBody>
          <a:bodyPr>
            <a:normAutofit lnSpcReduction="10000"/>
          </a:bodyPr>
          <a:lstStyle/>
          <a:p>
            <a:endParaRPr lang="en-US" dirty="0"/>
          </a:p>
          <a:p>
            <a:pPr algn="ctr"/>
            <a:r>
              <a:rPr lang="en-US" sz="3200" b="1" dirty="0"/>
              <a:t>A Field Rife with Spin and QRPs</a:t>
            </a:r>
          </a:p>
          <a:p>
            <a:pPr algn="ctr"/>
            <a:r>
              <a:rPr lang="en-US" sz="1800" i="1" dirty="0"/>
              <a:t>It should be </a:t>
            </a:r>
            <a:r>
              <a:rPr lang="en-US" sz="1800" i="1" dirty="0">
                <a:solidFill>
                  <a:srgbClr val="FF0000"/>
                </a:solidFill>
              </a:rPr>
              <a:t>uncontroversial</a:t>
            </a:r>
            <a:r>
              <a:rPr lang="en-US" sz="1800" i="1" dirty="0"/>
              <a:t> to state that psychopathy research has a problem with spin and QPRs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Documentation:</a:t>
            </a:r>
            <a:r>
              <a:rPr lang="en-US" dirty="0"/>
              <a:t> </a:t>
            </a:r>
            <a:r>
              <a:rPr lang="en-US" i="1" dirty="0"/>
              <a:t>Psychopathy Unmasked </a:t>
            </a:r>
            <a:r>
              <a:rPr lang="en-US" dirty="0"/>
              <a:t>(</a:t>
            </a:r>
            <a:r>
              <a:rPr lang="en-US" dirty="0">
                <a:hlinkClick r:id="rId3"/>
              </a:rPr>
              <a:t>2025</a:t>
            </a:r>
            <a:r>
              <a:rPr lang="en-US" dirty="0"/>
              <a:t>) demonstrates numerous clear and </a:t>
            </a:r>
            <a:r>
              <a:rPr lang="en-US" dirty="0">
                <a:solidFill>
                  <a:srgbClr val="FF0000"/>
                </a:solidFill>
              </a:rPr>
              <a:t>undisputed examples</a:t>
            </a:r>
            <a:r>
              <a:rPr lang="en-US" dirty="0"/>
              <a:t> of scientific spin and QRPs</a:t>
            </a:r>
            <a:endParaRPr lang="en-US" b="1" dirty="0"/>
          </a:p>
          <a:p>
            <a:pPr marL="342900" indent="-342900">
              <a:buFont typeface="Arial" panose="020B0604020202020204" pitchFamily="34" charset="0"/>
              <a:buChar char="•"/>
            </a:pPr>
            <a:r>
              <a:rPr lang="en-US" b="1" dirty="0"/>
              <a:t>Recall: </a:t>
            </a:r>
            <a:r>
              <a:rPr lang="en-US" dirty="0"/>
              <a:t>Psychopathy research </a:t>
            </a:r>
            <a:r>
              <a:rPr lang="en-US" dirty="0">
                <a:solidFill>
                  <a:srgbClr val="FF0000"/>
                </a:solidFill>
              </a:rPr>
              <a:t>rose to prominence</a:t>
            </a:r>
            <a:r>
              <a:rPr lang="en-US" dirty="0"/>
              <a:t> in an era where spin and QRPs was “standard” practice (i.e., in the 1990s and 2000s).</a:t>
            </a:r>
          </a:p>
          <a:p>
            <a:pPr marL="342900" indent="-342900">
              <a:buFont typeface="Arial" panose="020B0604020202020204" pitchFamily="34" charset="0"/>
              <a:buChar char="•"/>
            </a:pPr>
            <a:r>
              <a:rPr lang="en-US" dirty="0"/>
              <a:t>The use of spin and QRPs may have been driven by simple </a:t>
            </a:r>
            <a:r>
              <a:rPr lang="en-US" dirty="0">
                <a:solidFill>
                  <a:srgbClr val="FF0000"/>
                </a:solidFill>
              </a:rPr>
              <a:t>careerism</a:t>
            </a:r>
            <a:r>
              <a:rPr lang="en-US" dirty="0"/>
              <a:t> (e.g., selling books, securing grants).</a:t>
            </a:r>
          </a:p>
          <a:p>
            <a:pPr marL="800100" lvl="1" indent="-342900">
              <a:buFont typeface="Arial" panose="020B0604020202020204" pitchFamily="34" charset="0"/>
              <a:buChar char="•"/>
            </a:pPr>
            <a:r>
              <a:rPr lang="en-US" dirty="0"/>
              <a:t>Hare’s </a:t>
            </a:r>
            <a:r>
              <a:rPr lang="en-US" i="1" dirty="0"/>
              <a:t>Without Conscience</a:t>
            </a:r>
            <a:r>
              <a:rPr lang="en-US" dirty="0"/>
              <a:t> (</a:t>
            </a:r>
            <a:r>
              <a:rPr lang="en-US" dirty="0">
                <a:hlinkClick r:id="rId4"/>
              </a:rPr>
              <a:t>1993</a:t>
            </a:r>
            <a:r>
              <a:rPr lang="en-US" dirty="0"/>
              <a:t>) begins with an intriguing story about psychopaths having </a:t>
            </a:r>
            <a:r>
              <a:rPr lang="en-US" i="1" dirty="0">
                <a:solidFill>
                  <a:srgbClr val="FF0000"/>
                </a:solidFill>
              </a:rPr>
              <a:t>non-human-like brains</a:t>
            </a:r>
            <a:r>
              <a:rPr lang="en-US" dirty="0"/>
              <a:t>.</a:t>
            </a:r>
          </a:p>
          <a:p>
            <a:pPr marL="800100" lvl="1" indent="-342900">
              <a:buFont typeface="Arial" panose="020B0604020202020204" pitchFamily="34" charset="0"/>
              <a:buChar char="•"/>
            </a:pPr>
            <a:r>
              <a:rPr lang="en-US" dirty="0"/>
              <a:t>Fallon’s </a:t>
            </a:r>
            <a:r>
              <a:rPr lang="en-US" i="1" dirty="0"/>
              <a:t>The Psychopath Inside </a:t>
            </a:r>
            <a:r>
              <a:rPr lang="en-US" dirty="0"/>
              <a:t>(</a:t>
            </a:r>
            <a:r>
              <a:rPr lang="en-US" dirty="0">
                <a:hlinkClick r:id="rId5"/>
              </a:rPr>
              <a:t>2013</a:t>
            </a:r>
            <a:r>
              <a:rPr lang="en-US" dirty="0"/>
              <a:t>) is based on a neuroscientist “discovering” that they are a psychopath by studying their own MRI images. </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844363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9561-8145-D22B-596E-9F047BD15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FADA0-CCA4-3F51-3DAE-07795D3A7F5C}"/>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B2C62CDC-9BE1-BCBF-612C-9539CD18129F}"/>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 </a:t>
            </a: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457F238-A7C9-5871-E300-3550166E614E}"/>
              </a:ext>
            </a:extLst>
          </p:cNvPr>
          <p:cNvPicPr>
            <a:picLocks noChangeAspect="1"/>
          </p:cNvPicPr>
          <p:nvPr/>
        </p:nvPicPr>
        <p:blipFill>
          <a:blip r:embed="rId3"/>
          <a:stretch>
            <a:fillRect/>
          </a:stretch>
        </p:blipFill>
        <p:spPr>
          <a:xfrm>
            <a:off x="5681132" y="1476291"/>
            <a:ext cx="5330517" cy="487814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B88029C-7CA9-92ED-836E-533E2A102C8E}"/>
              </a:ext>
            </a:extLst>
          </p:cNvPr>
          <p:cNvSpPr txBox="1"/>
          <p:nvPr/>
        </p:nvSpPr>
        <p:spPr>
          <a:xfrm>
            <a:off x="6368925" y="6443331"/>
            <a:ext cx="3954929" cy="307777"/>
          </a:xfrm>
          <a:prstGeom prst="rect">
            <a:avLst/>
          </a:prstGeom>
          <a:noFill/>
        </p:spPr>
        <p:txBody>
          <a:bodyPr wrap="none" rtlCol="0">
            <a:spAutoFit/>
          </a:bodyPr>
          <a:lstStyle/>
          <a:p>
            <a:pPr algn="ctr"/>
            <a:r>
              <a:rPr lang="en-US" sz="1400" dirty="0">
                <a:latin typeface="Helvetica" pitchFamily="2" charset="0"/>
                <a:ea typeface="Garamond" charset="0"/>
                <a:cs typeface="Garamond" charset="0"/>
              </a:rPr>
              <a:t>Robert Hare in </a:t>
            </a:r>
            <a:r>
              <a:rPr lang="en-US" sz="1400" i="1" dirty="0">
                <a:latin typeface="Helvetica" pitchFamily="2" charset="0"/>
                <a:ea typeface="Garamond" charset="0"/>
                <a:cs typeface="Garamond" charset="0"/>
                <a:hlinkClick r:id="rId4"/>
              </a:rPr>
              <a:t>Without Conscience </a:t>
            </a:r>
            <a:r>
              <a:rPr lang="en-US" sz="1400" dirty="0">
                <a:latin typeface="Helvetica" pitchFamily="2" charset="0"/>
                <a:ea typeface="Garamond" charset="0"/>
                <a:cs typeface="Garamond" charset="0"/>
                <a:hlinkClick r:id="rId4"/>
              </a:rPr>
              <a:t>(1993, p. 1)</a:t>
            </a:r>
            <a:endParaRPr lang="en-US" sz="1400" dirty="0">
              <a:latin typeface="Helvetica" pitchFamily="2" charset="0"/>
              <a:ea typeface="Garamond" charset="0"/>
              <a:cs typeface="Garamond" charset="0"/>
            </a:endParaRPr>
          </a:p>
        </p:txBody>
      </p:sp>
      <p:pic>
        <p:nvPicPr>
          <p:cNvPr id="6" name="Picture 5">
            <a:extLst>
              <a:ext uri="{FF2B5EF4-FFF2-40B4-BE49-F238E27FC236}">
                <a16:creationId xmlns:a16="http://schemas.microsoft.com/office/drawing/2014/main" id="{94B5838F-9D8D-0A06-198A-678ADEAB2680}"/>
              </a:ext>
            </a:extLst>
          </p:cNvPr>
          <p:cNvPicPr>
            <a:picLocks noChangeAspect="1"/>
          </p:cNvPicPr>
          <p:nvPr/>
        </p:nvPicPr>
        <p:blipFill>
          <a:blip r:embed="rId5"/>
          <a:stretch>
            <a:fillRect/>
          </a:stretch>
        </p:blipFill>
        <p:spPr>
          <a:xfrm>
            <a:off x="1100728" y="1896534"/>
            <a:ext cx="3352741" cy="4517166"/>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FB40F0E-977A-E887-B824-C7FE4E192B50}"/>
              </a:ext>
            </a:extLst>
          </p:cNvPr>
          <p:cNvPicPr>
            <a:picLocks noChangeAspect="1"/>
          </p:cNvPicPr>
          <p:nvPr/>
        </p:nvPicPr>
        <p:blipFill>
          <a:blip r:embed="rId6"/>
          <a:stretch>
            <a:fillRect/>
          </a:stretch>
        </p:blipFill>
        <p:spPr>
          <a:xfrm>
            <a:off x="458903" y="1243146"/>
            <a:ext cx="1411493" cy="2185854"/>
          </a:xfrm>
          <a:prstGeom prst="rect">
            <a:avLst/>
          </a:prstGeom>
          <a:ln>
            <a:solidFill>
              <a:schemeClr val="tx1"/>
            </a:solidFill>
          </a:ln>
          <a:effectLst>
            <a:outerShdw blurRad="50800" dist="38100" dir="2700000" algn="tl" rotWithShape="0">
              <a:prstClr val="black">
                <a:alpha val="40000"/>
              </a:prstClr>
            </a:outerShdw>
          </a:effectLst>
        </p:spPr>
      </p:pic>
      <p:pic>
        <p:nvPicPr>
          <p:cNvPr id="8" name="Graphic 7" descr="Arrow: Clockwise curve outline">
            <a:extLst>
              <a:ext uri="{FF2B5EF4-FFF2-40B4-BE49-F238E27FC236}">
                <a16:creationId xmlns:a16="http://schemas.microsoft.com/office/drawing/2014/main" id="{701D875B-09FF-9481-FD71-E8191B03FA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3508403" y="2574741"/>
            <a:ext cx="2322241" cy="2322241"/>
          </a:xfrm>
          <a:prstGeom prst="rect">
            <a:avLst/>
          </a:prstGeom>
        </p:spPr>
      </p:pic>
      <p:sp>
        <p:nvSpPr>
          <p:cNvPr id="9" name="TextBox 8">
            <a:extLst>
              <a:ext uri="{FF2B5EF4-FFF2-40B4-BE49-F238E27FC236}">
                <a16:creationId xmlns:a16="http://schemas.microsoft.com/office/drawing/2014/main" id="{8373B175-455F-38FE-9ED7-BEC9F433E5BC}"/>
              </a:ext>
            </a:extLst>
          </p:cNvPr>
          <p:cNvSpPr txBox="1"/>
          <p:nvPr/>
        </p:nvSpPr>
        <p:spPr>
          <a:xfrm>
            <a:off x="1001612" y="6413697"/>
            <a:ext cx="3550972" cy="307777"/>
          </a:xfrm>
          <a:prstGeom prst="rect">
            <a:avLst/>
          </a:prstGeom>
          <a:noFill/>
        </p:spPr>
        <p:txBody>
          <a:bodyPr wrap="none" rtlCol="0">
            <a:spAutoFit/>
          </a:bodyPr>
          <a:lstStyle/>
          <a:p>
            <a:pPr algn="ct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The </a:t>
            </a:r>
            <a:r>
              <a:rPr lang="en-US" sz="1400" u="sng"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first page</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of </a:t>
            </a:r>
            <a:r>
              <a:rPr lang="en-US" sz="1400"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Without Conscience</a:t>
            </a:r>
            <a:endPar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9432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8CB01-8A19-2566-9270-9D301C890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93FE4-8FC9-A600-6A0F-E8375FE76B46}"/>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D516420E-BD26-19D3-807A-BD59FF5F0CA2}"/>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 </a:t>
            </a:r>
            <a:endParaRPr lang="en-US" dirty="0"/>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1A307B79-BE0F-8C14-9082-3A97ABBEBF60}"/>
              </a:ext>
            </a:extLst>
          </p:cNvPr>
          <p:cNvPicPr>
            <a:picLocks noChangeAspect="1"/>
          </p:cNvPicPr>
          <p:nvPr/>
        </p:nvPicPr>
        <p:blipFill>
          <a:blip r:embed="rId3"/>
          <a:stretch>
            <a:fillRect/>
          </a:stretch>
        </p:blipFill>
        <p:spPr>
          <a:xfrm>
            <a:off x="970181" y="1866422"/>
            <a:ext cx="2657500" cy="4115435"/>
          </a:xfrm>
          <a:prstGeom prst="rect">
            <a:avLst/>
          </a:prstGeom>
          <a:ln>
            <a:solidFill>
              <a:schemeClr val="tx1"/>
            </a:solidFill>
          </a:ln>
          <a:effectLst>
            <a:outerShdw blurRad="50800" dist="38100" dir="2700000" algn="tl" rotWithShape="0">
              <a:prstClr val="black">
                <a:alpha val="40000"/>
              </a:prstClr>
            </a:outerShdw>
          </a:effectLst>
        </p:spPr>
      </p:pic>
      <p:pic>
        <p:nvPicPr>
          <p:cNvPr id="4098" name="Picture 2" descr="The Psychopath Inside: A Neuroscientist's Personal Journey into the Dark  Side of the Brain eBook : Fallon, James H.: Amazon.ca: Kindle Store">
            <a:extLst>
              <a:ext uri="{FF2B5EF4-FFF2-40B4-BE49-F238E27FC236}">
                <a16:creationId xmlns:a16="http://schemas.microsoft.com/office/drawing/2014/main" id="{1DDEF253-A07B-AAB6-3D3C-436710BCE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548" y="1866419"/>
            <a:ext cx="2683607" cy="411543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The Psychopath Whisperer by Kent A. Kiehl">
            <a:extLst>
              <a:ext uri="{FF2B5EF4-FFF2-40B4-BE49-F238E27FC236}">
                <a16:creationId xmlns:a16="http://schemas.microsoft.com/office/drawing/2014/main" id="{72FD2C9E-824B-6E83-5D00-3D181758B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3648" y="1866418"/>
            <a:ext cx="2668365" cy="411543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3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rgbClr val="61A2A7"/>
          </a:solidFill>
          <a:ln>
            <a:solidFill>
              <a:schemeClr val="tx2"/>
            </a:solidFill>
          </a:ln>
        </p:spPr>
        <p:txBody>
          <a:bodyPr wrap="square" rtlCol="0">
            <a:spAutoFit/>
          </a:bodyPr>
          <a:lstStyle/>
          <a:p>
            <a:pPr algn="ctr"/>
            <a:r>
              <a:rPr lang="en-US" sz="2200" dirty="0">
                <a:latin typeface="Agency FB" panose="020B0503020202020204" pitchFamily="34" charset="77"/>
              </a:rPr>
              <a:t>Module 8</a:t>
            </a:r>
          </a:p>
          <a:p>
            <a:pPr algn="ctr"/>
            <a:r>
              <a:rPr lang="en-US" sz="2200" b="1" dirty="0">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6</a:t>
            </a:r>
          </a:p>
          <a:p>
            <a:pPr algn="ctr"/>
            <a:r>
              <a:rPr lang="en-US" sz="2200" b="1" dirty="0">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dirty="0">
                <a:latin typeface="Agency FB" panose="020B0503020202020204" pitchFamily="34" charset="77"/>
              </a:rPr>
              <a:t>Module 7</a:t>
            </a:r>
          </a:p>
          <a:p>
            <a:pPr algn="ctr"/>
            <a:r>
              <a:rPr lang="en-US" sz="2200" b="1" dirty="0">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56DA6-4FDE-8CED-2DEF-E30DBC558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57D7A-FA23-2135-84C7-4D27EE37FC8E}"/>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F34AB17D-43A9-35D4-5C64-AD486AFF7085}"/>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 </a:t>
            </a:r>
            <a:endParaRPr lang="en-US" dirty="0"/>
          </a:p>
          <a:p>
            <a:pPr marL="342900" indent="-342900">
              <a:buFont typeface="Arial" panose="020B0604020202020204" pitchFamily="34" charset="0"/>
              <a:buChar char="•"/>
            </a:pPr>
            <a:endParaRPr lang="en-US" dirty="0"/>
          </a:p>
        </p:txBody>
      </p:sp>
      <p:pic>
        <p:nvPicPr>
          <p:cNvPr id="4100" name="Picture 4" descr="The Psychopath Whisperer by Kent A. Kiehl">
            <a:extLst>
              <a:ext uri="{FF2B5EF4-FFF2-40B4-BE49-F238E27FC236}">
                <a16:creationId xmlns:a16="http://schemas.microsoft.com/office/drawing/2014/main" id="{3392589A-3533-7F50-EF11-C01DD5B3C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248" y="1866418"/>
            <a:ext cx="2853651" cy="44012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C7D189-2410-BC3A-477D-74FE5918BD88}"/>
              </a:ext>
            </a:extLst>
          </p:cNvPr>
          <p:cNvSpPr txBox="1"/>
          <p:nvPr/>
        </p:nvSpPr>
        <p:spPr>
          <a:xfrm>
            <a:off x="89175" y="1866418"/>
            <a:ext cx="8902861" cy="440120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 density measures from Brian’s paralimbic system were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strikingly consistent with our findings from other psychopaths</a:t>
            </a:r>
            <a:r>
              <a:rPr lang="en-US" sz="2000" dirty="0">
                <a:latin typeface="Helvetica Neue" panose="02000503000000020004" pitchFamily="2" charset="0"/>
                <a:ea typeface="Helvetica Neue" panose="02000503000000020004" pitchFamily="2" charset="0"/>
                <a:cs typeface="Helvetica Neue" panose="02000503000000020004" pitchFamily="2" charset="0"/>
              </a:rPr>
              <a:t>. In every region of the paralimbic system, Brian showed the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same pattern of atrophy</a:t>
            </a:r>
            <a:r>
              <a:rPr lang="en-US" sz="2000" dirty="0">
                <a:latin typeface="Helvetica Neue" panose="02000503000000020004" pitchFamily="2" charset="0"/>
                <a:ea typeface="Helvetica Neue" panose="02000503000000020004" pitchFamily="2" charset="0"/>
                <a:cs typeface="Helvetica Neue" panose="02000503000000020004" pitchFamily="2" charset="0"/>
              </a:rPr>
              <a:t> we have seen in other severe psychopaths. Brian has scored in the 99th percentile of the Psychopathy Checklist, and his brain data fit within that percentile on grey matter density. Brian’s paralimbic grey matter values were even more atrophied than most psychopaths.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I downed the rest of my quad espresso and sat back in my chair as I processed the results. I had looked at hundreds of psychopaths’ brains in my career, but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the consistency of their brain abnormalities never ceased to amaze me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 Kent Kiehl, </a:t>
            </a:r>
            <a:r>
              <a:rPr lang="en-US" sz="2000" i="1" dirty="0">
                <a:latin typeface="Helvetica Neue" panose="02000503000000020004" pitchFamily="2" charset="0"/>
                <a:ea typeface="Helvetica Neue" panose="02000503000000020004" pitchFamily="2" charset="0"/>
                <a:cs typeface="Helvetica Neue" panose="02000503000000020004" pitchFamily="2" charset="0"/>
              </a:rPr>
              <a:t>The Psychopath Whisperer</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2014</a:t>
            </a:r>
            <a:r>
              <a:rPr lang="en-US" sz="2000" dirty="0">
                <a:latin typeface="Helvetica Neue" panose="02000503000000020004" pitchFamily="2" charset="0"/>
                <a:ea typeface="Helvetica Neue" panose="02000503000000020004" pitchFamily="2" charset="0"/>
                <a:cs typeface="Helvetica Neue" panose="02000503000000020004" pitchFamily="2" charset="0"/>
              </a:rPr>
              <a:t>, p. 262)</a:t>
            </a:r>
          </a:p>
        </p:txBody>
      </p:sp>
    </p:spTree>
    <p:extLst>
      <p:ext uri="{BB962C8B-B14F-4D97-AF65-F5344CB8AC3E}">
        <p14:creationId xmlns:p14="http://schemas.microsoft.com/office/powerpoint/2010/main" val="180429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7E0E-5EE2-3F94-4BD7-3C9F00173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274AB-5390-2EC1-641E-21FF77AD92C2}"/>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4933B39A-8847-6185-2603-D8D756445F94}"/>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Four of the most cited studies in psychopathy research; they are </a:t>
            </a:r>
            <a:r>
              <a:rPr lang="en-US" sz="1800" i="1" dirty="0">
                <a:solidFill>
                  <a:srgbClr val="FF0000"/>
                </a:solidFill>
              </a:rPr>
              <a:t>full of well-known “spin” tactics</a:t>
            </a:r>
            <a:r>
              <a:rPr lang="en-US" sz="1800" i="1"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B83FEF01-430A-9514-6992-B59BF9A06702}"/>
              </a:ext>
            </a:extLst>
          </p:cNvPr>
          <p:cNvPicPr>
            <a:picLocks noChangeAspect="1"/>
          </p:cNvPicPr>
          <p:nvPr/>
        </p:nvPicPr>
        <p:blipFill>
          <a:blip r:embed="rId3"/>
          <a:stretch>
            <a:fillRect/>
          </a:stretch>
        </p:blipFill>
        <p:spPr>
          <a:xfrm>
            <a:off x="1871975" y="2607235"/>
            <a:ext cx="2807633" cy="37377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F31AD72-874E-31F7-DC66-3F769E06E970}"/>
              </a:ext>
            </a:extLst>
          </p:cNvPr>
          <p:cNvSpPr txBox="1"/>
          <p:nvPr/>
        </p:nvSpPr>
        <p:spPr>
          <a:xfrm>
            <a:off x="2303409" y="6421124"/>
            <a:ext cx="194476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9827CC21-ECED-0030-EAD2-113E65BCC6DA}"/>
              </a:ext>
            </a:extLst>
          </p:cNvPr>
          <p:cNvSpPr txBox="1"/>
          <p:nvPr/>
        </p:nvSpPr>
        <p:spPr>
          <a:xfrm>
            <a:off x="5366577" y="6421124"/>
            <a:ext cx="1713932"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1992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8" name="Picture 7">
            <a:extLst>
              <a:ext uri="{FF2B5EF4-FFF2-40B4-BE49-F238E27FC236}">
                <a16:creationId xmlns:a16="http://schemas.microsoft.com/office/drawing/2014/main" id="{F067C1BC-51A3-3266-5A8E-845D33C408F2}"/>
              </a:ext>
            </a:extLst>
          </p:cNvPr>
          <p:cNvPicPr>
            <a:picLocks noChangeAspect="1"/>
          </p:cNvPicPr>
          <p:nvPr/>
        </p:nvPicPr>
        <p:blipFill>
          <a:blip r:embed="rId6"/>
          <a:stretch>
            <a:fillRect/>
          </a:stretch>
        </p:blipFill>
        <p:spPr>
          <a:xfrm>
            <a:off x="7766318" y="2607235"/>
            <a:ext cx="2583087" cy="37377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13AD31D-F807-CD5D-BD8B-E8CF7132721C}"/>
              </a:ext>
            </a:extLst>
          </p:cNvPr>
          <p:cNvSpPr txBox="1"/>
          <p:nvPr/>
        </p:nvSpPr>
        <p:spPr>
          <a:xfrm>
            <a:off x="8450963" y="6421124"/>
            <a:ext cx="121379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Blair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99A94837-6CD9-1B45-6812-B128FC06C7CD}"/>
              </a:ext>
            </a:extLst>
          </p:cNvPr>
          <p:cNvPicPr>
            <a:picLocks noChangeAspect="1"/>
          </p:cNvPicPr>
          <p:nvPr/>
        </p:nvPicPr>
        <p:blipFill>
          <a:blip r:embed="rId8"/>
          <a:stretch>
            <a:fillRect/>
          </a:stretch>
        </p:blipFill>
        <p:spPr>
          <a:xfrm>
            <a:off x="4875487" y="2607235"/>
            <a:ext cx="2694952" cy="3737704"/>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A825B19-48AE-1532-6FAF-C5A0F165E52E}"/>
              </a:ext>
            </a:extLst>
          </p:cNvPr>
          <p:cNvSpPr txBox="1"/>
          <p:nvPr/>
        </p:nvSpPr>
        <p:spPr>
          <a:xfrm>
            <a:off x="1868280" y="5631173"/>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1,333</a:t>
            </a:r>
          </a:p>
        </p:txBody>
      </p:sp>
      <p:sp>
        <p:nvSpPr>
          <p:cNvPr id="14" name="TextBox 13">
            <a:extLst>
              <a:ext uri="{FF2B5EF4-FFF2-40B4-BE49-F238E27FC236}">
                <a16:creationId xmlns:a16="http://schemas.microsoft.com/office/drawing/2014/main" id="{832B5042-5B0B-CD27-8908-44C3E31F04DB}"/>
              </a:ext>
            </a:extLst>
          </p:cNvPr>
          <p:cNvSpPr txBox="1"/>
          <p:nvPr/>
        </p:nvSpPr>
        <p:spPr>
          <a:xfrm>
            <a:off x="4862235" y="5631172"/>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1,039</a:t>
            </a:r>
          </a:p>
        </p:txBody>
      </p:sp>
      <p:sp>
        <p:nvSpPr>
          <p:cNvPr id="15" name="TextBox 14">
            <a:extLst>
              <a:ext uri="{FF2B5EF4-FFF2-40B4-BE49-F238E27FC236}">
                <a16:creationId xmlns:a16="http://schemas.microsoft.com/office/drawing/2014/main" id="{B46C3FE3-66A7-ED65-E0BC-9F6412EE0BC3}"/>
              </a:ext>
            </a:extLst>
          </p:cNvPr>
          <p:cNvSpPr txBox="1"/>
          <p:nvPr/>
        </p:nvSpPr>
        <p:spPr>
          <a:xfrm>
            <a:off x="7753066" y="5631171"/>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2,407</a:t>
            </a:r>
          </a:p>
        </p:txBody>
      </p:sp>
    </p:spTree>
    <p:extLst>
      <p:ext uri="{BB962C8B-B14F-4D97-AF65-F5344CB8AC3E}">
        <p14:creationId xmlns:p14="http://schemas.microsoft.com/office/powerpoint/2010/main" val="146393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1D89-5207-3009-2A27-D3867CA80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614B2-FE37-9DF5-2FEB-829A3CD6ACA7}"/>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C3DE3F74-BD53-58EB-0CBE-EF0CB31A91CD}"/>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Four of the most cited studies in psychopathy research; they are full of well-known “spin” tactics…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38638B48-9853-D595-7CBE-D6F23421941D}"/>
              </a:ext>
            </a:extLst>
          </p:cNvPr>
          <p:cNvPicPr>
            <a:picLocks noChangeAspect="1"/>
          </p:cNvPicPr>
          <p:nvPr/>
        </p:nvPicPr>
        <p:blipFill>
          <a:blip r:embed="rId3"/>
          <a:stretch>
            <a:fillRect/>
          </a:stretch>
        </p:blipFill>
        <p:spPr>
          <a:xfrm>
            <a:off x="307836" y="1298365"/>
            <a:ext cx="11569701" cy="15402339"/>
          </a:xfrm>
          <a:prstGeom prst="rect">
            <a:avLst/>
          </a:prstGeom>
          <a:ln>
            <a:solidFill>
              <a:schemeClr val="tx1"/>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D10A6F54-4DEE-A380-F2E7-87DC05C61890}"/>
              </a:ext>
            </a:extLst>
          </p:cNvPr>
          <p:cNvSpPr/>
          <p:nvPr/>
        </p:nvSpPr>
        <p:spPr>
          <a:xfrm>
            <a:off x="89176" y="1342332"/>
            <a:ext cx="4685071" cy="914400"/>
          </a:xfrm>
          <a:prstGeom prst="rect">
            <a:avLst/>
          </a:prstGeom>
          <a:solidFill>
            <a:schemeClr val="tx1">
              <a:alpha val="8016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Challenge:</a:t>
            </a:r>
          </a:p>
          <a:p>
            <a:pPr algn="ctr"/>
            <a:r>
              <a:rPr lang="en-US" sz="2400" b="1" dirty="0">
                <a:latin typeface="Helvetica" pitchFamily="2" charset="0"/>
              </a:rPr>
              <a:t>Can you spot the spin…?</a:t>
            </a:r>
          </a:p>
        </p:txBody>
      </p:sp>
      <p:grpSp>
        <p:nvGrpSpPr>
          <p:cNvPr id="21" name="Group 20">
            <a:extLst>
              <a:ext uri="{FF2B5EF4-FFF2-40B4-BE49-F238E27FC236}">
                <a16:creationId xmlns:a16="http://schemas.microsoft.com/office/drawing/2014/main" id="{BE050F89-DA05-EB85-1F5E-8F602AB8EAC0}"/>
              </a:ext>
            </a:extLst>
          </p:cNvPr>
          <p:cNvGrpSpPr/>
          <p:nvPr/>
        </p:nvGrpSpPr>
        <p:grpSpPr>
          <a:xfrm>
            <a:off x="5466734" y="5444105"/>
            <a:ext cx="6312311" cy="1503986"/>
            <a:chOff x="5466734" y="5444105"/>
            <a:chExt cx="6312311" cy="1503986"/>
          </a:xfrm>
        </p:grpSpPr>
        <p:sp>
          <p:nvSpPr>
            <p:cNvPr id="6" name="Rectangle 5">
              <a:extLst>
                <a:ext uri="{FF2B5EF4-FFF2-40B4-BE49-F238E27FC236}">
                  <a16:creationId xmlns:a16="http://schemas.microsoft.com/office/drawing/2014/main" id="{E9EA3A3A-AADE-8320-04D0-55A4633D9CD4}"/>
                </a:ext>
              </a:extLst>
            </p:cNvPr>
            <p:cNvSpPr/>
            <p:nvPr/>
          </p:nvSpPr>
          <p:spPr>
            <a:xfrm>
              <a:off x="5466734" y="5444105"/>
              <a:ext cx="1179873"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24CAE57-1AC8-8F52-7ED5-61B2C082E132}"/>
                </a:ext>
              </a:extLst>
            </p:cNvPr>
            <p:cNvSpPr txBox="1"/>
            <p:nvPr/>
          </p:nvSpPr>
          <p:spPr>
            <a:xfrm>
              <a:off x="6341806" y="5932428"/>
              <a:ext cx="5437239" cy="1015663"/>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Startle-reflex differences are common across all human sub-groups (NB: There are formidable limitations to Patrick et al.’s study).</a:t>
              </a:r>
            </a:p>
          </p:txBody>
        </p:sp>
        <p:cxnSp>
          <p:nvCxnSpPr>
            <p:cNvPr id="20" name="Elbow Connector 19">
              <a:extLst>
                <a:ext uri="{FF2B5EF4-FFF2-40B4-BE49-F238E27FC236}">
                  <a16:creationId xmlns:a16="http://schemas.microsoft.com/office/drawing/2014/main" id="{01F2B09A-225F-9654-CA71-C849674396DC}"/>
                </a:ext>
              </a:extLst>
            </p:cNvPr>
            <p:cNvCxnSpPr>
              <a:stCxn id="6" idx="2"/>
              <a:endCxn id="18" idx="1"/>
            </p:cNvCxnSpPr>
            <p:nvPr/>
          </p:nvCxnSpPr>
          <p:spPr>
            <a:xfrm rot="16200000" flipH="1">
              <a:off x="5810799" y="5909252"/>
              <a:ext cx="776879" cy="28513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B738B27-3556-3A00-2B3C-720B00BF0118}"/>
              </a:ext>
            </a:extLst>
          </p:cNvPr>
          <p:cNvGrpSpPr/>
          <p:nvPr/>
        </p:nvGrpSpPr>
        <p:grpSpPr>
          <a:xfrm>
            <a:off x="2315237" y="3288588"/>
            <a:ext cx="8569073" cy="1066006"/>
            <a:chOff x="2104102" y="6547981"/>
            <a:chExt cx="8569073" cy="1066006"/>
          </a:xfrm>
        </p:grpSpPr>
        <p:sp>
          <p:nvSpPr>
            <p:cNvPr id="23" name="Rectangle 22">
              <a:extLst>
                <a:ext uri="{FF2B5EF4-FFF2-40B4-BE49-F238E27FC236}">
                  <a16:creationId xmlns:a16="http://schemas.microsoft.com/office/drawing/2014/main" id="{F5C65E49-5A6C-9F4A-03D3-375FC27F9429}"/>
                </a:ext>
              </a:extLst>
            </p:cNvPr>
            <p:cNvSpPr/>
            <p:nvPr/>
          </p:nvSpPr>
          <p:spPr>
            <a:xfrm>
              <a:off x="2104102" y="7394711"/>
              <a:ext cx="4950802"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88D91AC-BB1A-3DEB-65A1-C97C9D693AB8}"/>
                </a:ext>
              </a:extLst>
            </p:cNvPr>
            <p:cNvSpPr txBox="1"/>
            <p:nvPr/>
          </p:nvSpPr>
          <p:spPr>
            <a:xfrm>
              <a:off x="6341806" y="6547981"/>
              <a:ext cx="4331369" cy="400110"/>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QRP described as part of method…</a:t>
              </a:r>
            </a:p>
          </p:txBody>
        </p:sp>
        <p:cxnSp>
          <p:nvCxnSpPr>
            <p:cNvPr id="25" name="Elbow Connector 24">
              <a:extLst>
                <a:ext uri="{FF2B5EF4-FFF2-40B4-BE49-F238E27FC236}">
                  <a16:creationId xmlns:a16="http://schemas.microsoft.com/office/drawing/2014/main" id="{B91B135E-42BC-51B3-A721-4AEA7962BFDC}"/>
                </a:ext>
              </a:extLst>
            </p:cNvPr>
            <p:cNvCxnSpPr>
              <a:cxnSpLocks/>
              <a:stCxn id="23" idx="0"/>
              <a:endCxn id="24" idx="1"/>
            </p:cNvCxnSpPr>
            <p:nvPr/>
          </p:nvCxnSpPr>
          <p:spPr>
            <a:xfrm rot="5400000" flipH="1" flipV="1">
              <a:off x="5137317" y="6190223"/>
              <a:ext cx="646675" cy="17623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231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72B2-5EE7-6A74-369B-2E8D409E4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CEEE6-2E7C-3026-FA1B-59F703BBEC02}"/>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EABBE5EA-DBCA-81AD-79B5-ABC66BC12F69}"/>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Patrick et al. (1993)</a:t>
            </a:r>
          </a:p>
          <a:p>
            <a:pPr algn="ctr"/>
            <a:r>
              <a:rPr lang="en-US" sz="1800" i="1"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1E1E044-8701-A2A0-8D78-69C51F7E2371}"/>
              </a:ext>
            </a:extLst>
          </p:cNvPr>
          <p:cNvPicPr>
            <a:picLocks noChangeAspect="1"/>
          </p:cNvPicPr>
          <p:nvPr/>
        </p:nvPicPr>
        <p:blipFill>
          <a:blip r:embed="rId3"/>
          <a:stretch>
            <a:fillRect/>
          </a:stretch>
        </p:blipFill>
        <p:spPr>
          <a:xfrm>
            <a:off x="295654" y="2306009"/>
            <a:ext cx="3221990" cy="4289323"/>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881777-DC2A-F12C-2F24-3D95F267C2FE}"/>
              </a:ext>
            </a:extLst>
          </p:cNvPr>
          <p:cNvPicPr>
            <a:picLocks noChangeAspect="1"/>
          </p:cNvPicPr>
          <p:nvPr/>
        </p:nvPicPr>
        <p:blipFill>
          <a:blip r:embed="rId4"/>
          <a:stretch>
            <a:fillRect/>
          </a:stretch>
        </p:blipFill>
        <p:spPr>
          <a:xfrm>
            <a:off x="2388496" y="3653039"/>
            <a:ext cx="1452558" cy="1903228"/>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858F9A5-200A-28CE-9EA9-A15C843642B5}"/>
              </a:ext>
            </a:extLst>
          </p:cNvPr>
          <p:cNvPicPr>
            <a:picLocks noChangeAspect="1"/>
          </p:cNvPicPr>
          <p:nvPr/>
        </p:nvPicPr>
        <p:blipFill>
          <a:blip r:embed="rId5"/>
          <a:stretch>
            <a:fillRect/>
          </a:stretch>
        </p:blipFill>
        <p:spPr>
          <a:xfrm>
            <a:off x="3576968" y="4601432"/>
            <a:ext cx="3243562" cy="1574461"/>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44EC442-EE77-5DA0-6EEB-2245170EFDA8}"/>
              </a:ext>
            </a:extLst>
          </p:cNvPr>
          <p:cNvPicPr>
            <a:picLocks noChangeAspect="1"/>
          </p:cNvPicPr>
          <p:nvPr/>
        </p:nvPicPr>
        <p:blipFill>
          <a:blip r:embed="rId6"/>
          <a:stretch>
            <a:fillRect/>
          </a:stretch>
        </p:blipFill>
        <p:spPr>
          <a:xfrm>
            <a:off x="4036290" y="2269421"/>
            <a:ext cx="2685096" cy="2389047"/>
          </a:xfrm>
          <a:prstGeom prst="rect">
            <a:avLst/>
          </a:prstGeom>
          <a:ln>
            <a:solidFill>
              <a:schemeClr val="tx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84A45518-C722-9D18-54AD-3ED87FBBCC58}"/>
              </a:ext>
            </a:extLst>
          </p:cNvPr>
          <p:cNvGrpSpPr/>
          <p:nvPr/>
        </p:nvGrpSpPr>
        <p:grpSpPr>
          <a:xfrm>
            <a:off x="6820530" y="5247145"/>
            <a:ext cx="5023724" cy="1195076"/>
            <a:chOff x="5565878" y="7118446"/>
            <a:chExt cx="5023724" cy="1195076"/>
          </a:xfrm>
        </p:grpSpPr>
        <p:sp>
          <p:nvSpPr>
            <p:cNvPr id="12" name="TextBox 11">
              <a:extLst>
                <a:ext uri="{FF2B5EF4-FFF2-40B4-BE49-F238E27FC236}">
                  <a16:creationId xmlns:a16="http://schemas.microsoft.com/office/drawing/2014/main" id="{66F015E1-4189-5077-420D-44635DD9E093}"/>
                </a:ext>
              </a:extLst>
            </p:cNvPr>
            <p:cNvSpPr txBox="1"/>
            <p:nvPr/>
          </p:nvSpPr>
          <p:spPr>
            <a:xfrm>
              <a:off x="5824447" y="7605636"/>
              <a:ext cx="4765155" cy="707886"/>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Important research limitations are “buried” in the footnotes of the article</a:t>
              </a:r>
            </a:p>
          </p:txBody>
        </p:sp>
        <p:cxnSp>
          <p:nvCxnSpPr>
            <p:cNvPr id="13" name="Elbow Connector 12">
              <a:extLst>
                <a:ext uri="{FF2B5EF4-FFF2-40B4-BE49-F238E27FC236}">
                  <a16:creationId xmlns:a16="http://schemas.microsoft.com/office/drawing/2014/main" id="{0EC95763-312A-9DC0-E69D-25B6314A4621}"/>
                </a:ext>
              </a:extLst>
            </p:cNvPr>
            <p:cNvCxnSpPr>
              <a:cxnSpLocks/>
              <a:stCxn id="8" idx="3"/>
              <a:endCxn id="12" idx="1"/>
            </p:cNvCxnSpPr>
            <p:nvPr/>
          </p:nvCxnSpPr>
          <p:spPr>
            <a:xfrm>
              <a:off x="5565878" y="7118446"/>
              <a:ext cx="258569" cy="84113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3BE76354-2091-4A79-BF33-88CBD2240C58}"/>
              </a:ext>
            </a:extLst>
          </p:cNvPr>
          <p:cNvPicPr>
            <a:picLocks noChangeAspect="1"/>
          </p:cNvPicPr>
          <p:nvPr/>
        </p:nvPicPr>
        <p:blipFill>
          <a:blip r:embed="rId7"/>
          <a:srcRect b="37556"/>
          <a:stretch>
            <a:fillRect/>
          </a:stretch>
        </p:blipFill>
        <p:spPr>
          <a:xfrm>
            <a:off x="7079099" y="2264613"/>
            <a:ext cx="6032462" cy="3324533"/>
          </a:xfrm>
          <a:prstGeom prst="rect">
            <a:avLst/>
          </a:prstGeom>
          <a:ln>
            <a:solidFill>
              <a:schemeClr val="tx1"/>
            </a:solidFill>
          </a:ln>
          <a:effectLst>
            <a:outerShdw blurRad="50800" dist="38100" dir="2700000" algn="tl" rotWithShape="0">
              <a:prstClr val="black">
                <a:alpha val="40000"/>
              </a:prstClr>
            </a:outerShdw>
          </a:effectLst>
        </p:spPr>
      </p:pic>
      <p:grpSp>
        <p:nvGrpSpPr>
          <p:cNvPr id="27" name="Group 26">
            <a:extLst>
              <a:ext uri="{FF2B5EF4-FFF2-40B4-BE49-F238E27FC236}">
                <a16:creationId xmlns:a16="http://schemas.microsoft.com/office/drawing/2014/main" id="{14B352C1-0313-0D40-ECF5-7BADF995E4E6}"/>
              </a:ext>
            </a:extLst>
          </p:cNvPr>
          <p:cNvGrpSpPr/>
          <p:nvPr/>
        </p:nvGrpSpPr>
        <p:grpSpPr>
          <a:xfrm>
            <a:off x="7416127" y="2637376"/>
            <a:ext cx="4699950" cy="1256084"/>
            <a:chOff x="7416127" y="2887754"/>
            <a:chExt cx="4699950" cy="1256084"/>
          </a:xfrm>
        </p:grpSpPr>
        <p:sp>
          <p:nvSpPr>
            <p:cNvPr id="24" name="TextBox 23">
              <a:extLst>
                <a:ext uri="{FF2B5EF4-FFF2-40B4-BE49-F238E27FC236}">
                  <a16:creationId xmlns:a16="http://schemas.microsoft.com/office/drawing/2014/main" id="{104170BA-E457-E6DB-E2B8-A466BCE95408}"/>
                </a:ext>
              </a:extLst>
            </p:cNvPr>
            <p:cNvSpPr txBox="1"/>
            <p:nvPr/>
          </p:nvSpPr>
          <p:spPr>
            <a:xfrm>
              <a:off x="7695383" y="2887754"/>
              <a:ext cx="4420694" cy="1015663"/>
            </a:xfrm>
            <a:prstGeom prst="rect">
              <a:avLst/>
            </a:prstGeom>
            <a:solidFill>
              <a:srgbClr val="FFCAAE">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Strong caveats are expressed only on the final page, contradicting the strong conclusion in the abstract.</a:t>
              </a:r>
            </a:p>
          </p:txBody>
        </p:sp>
        <p:cxnSp>
          <p:nvCxnSpPr>
            <p:cNvPr id="25" name="Elbow Connector 24">
              <a:extLst>
                <a:ext uri="{FF2B5EF4-FFF2-40B4-BE49-F238E27FC236}">
                  <a16:creationId xmlns:a16="http://schemas.microsoft.com/office/drawing/2014/main" id="{0362A9C4-6279-CA78-DF51-431FFD17C7EA}"/>
                </a:ext>
              </a:extLst>
            </p:cNvPr>
            <p:cNvCxnSpPr>
              <a:cxnSpLocks/>
              <a:stCxn id="24" idx="1"/>
            </p:cNvCxnSpPr>
            <p:nvPr/>
          </p:nvCxnSpPr>
          <p:spPr>
            <a:xfrm rot="10800000" flipV="1">
              <a:off x="7416127" y="3395585"/>
              <a:ext cx="279257" cy="74825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57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DCFA-5858-63E8-EE5D-B9AF5E979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EE5C0-2F8D-3043-7106-87DA8D0FE343}"/>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97D8BA97-B4CF-3269-798B-149C6007EA9A}"/>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Three of the most cited studies in psychopathy research; they are full of well-known “spin” tactics…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B8F5CAF-B6B4-9BF5-40C2-2FAC1771AA91}"/>
              </a:ext>
            </a:extLst>
          </p:cNvPr>
          <p:cNvPicPr>
            <a:picLocks noChangeAspect="1"/>
          </p:cNvPicPr>
          <p:nvPr/>
        </p:nvPicPr>
        <p:blipFill>
          <a:blip r:embed="rId3"/>
          <a:stretch>
            <a:fillRect/>
          </a:stretch>
        </p:blipFill>
        <p:spPr>
          <a:xfrm>
            <a:off x="1806661" y="2688567"/>
            <a:ext cx="2807633" cy="37377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857E81C-F456-5279-CC40-085D8C22CB71}"/>
              </a:ext>
            </a:extLst>
          </p:cNvPr>
          <p:cNvSpPr txBox="1"/>
          <p:nvPr/>
        </p:nvSpPr>
        <p:spPr>
          <a:xfrm>
            <a:off x="2238095" y="6502456"/>
            <a:ext cx="194476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5F6B42DA-AD66-C2C0-2A23-A3B7ECC4E686}"/>
              </a:ext>
            </a:extLst>
          </p:cNvPr>
          <p:cNvSpPr txBox="1"/>
          <p:nvPr/>
        </p:nvSpPr>
        <p:spPr>
          <a:xfrm>
            <a:off x="5301263" y="6502456"/>
            <a:ext cx="1713932"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1992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8" name="Picture 7">
            <a:extLst>
              <a:ext uri="{FF2B5EF4-FFF2-40B4-BE49-F238E27FC236}">
                <a16:creationId xmlns:a16="http://schemas.microsoft.com/office/drawing/2014/main" id="{CB8C0AC6-02C9-E357-A124-932829EE22B8}"/>
              </a:ext>
            </a:extLst>
          </p:cNvPr>
          <p:cNvPicPr>
            <a:picLocks noChangeAspect="1"/>
          </p:cNvPicPr>
          <p:nvPr/>
        </p:nvPicPr>
        <p:blipFill>
          <a:blip r:embed="rId6"/>
          <a:stretch>
            <a:fillRect/>
          </a:stretch>
        </p:blipFill>
        <p:spPr>
          <a:xfrm>
            <a:off x="7701004" y="2688567"/>
            <a:ext cx="2583087" cy="37377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4258990-BBCB-51EF-55C6-D4E9EA712653}"/>
              </a:ext>
            </a:extLst>
          </p:cNvPr>
          <p:cNvSpPr txBox="1"/>
          <p:nvPr/>
        </p:nvSpPr>
        <p:spPr>
          <a:xfrm>
            <a:off x="8385649" y="6502456"/>
            <a:ext cx="121379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Blair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DBB76FE2-7B85-6474-C2C7-3345908FFB2E}"/>
              </a:ext>
            </a:extLst>
          </p:cNvPr>
          <p:cNvPicPr>
            <a:picLocks noChangeAspect="1"/>
          </p:cNvPicPr>
          <p:nvPr/>
        </p:nvPicPr>
        <p:blipFill>
          <a:blip r:embed="rId8"/>
          <a:stretch>
            <a:fillRect/>
          </a:stretch>
        </p:blipFill>
        <p:spPr>
          <a:xfrm>
            <a:off x="4810173" y="2688567"/>
            <a:ext cx="2694952" cy="3737704"/>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EA87542-0DB3-CE1A-FE87-0ECF00C7A3A2}"/>
              </a:ext>
            </a:extLst>
          </p:cNvPr>
          <p:cNvSpPr txBox="1"/>
          <p:nvPr/>
        </p:nvSpPr>
        <p:spPr>
          <a:xfrm>
            <a:off x="1802966" y="5712505"/>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1,333</a:t>
            </a:r>
          </a:p>
        </p:txBody>
      </p:sp>
      <p:sp>
        <p:nvSpPr>
          <p:cNvPr id="14" name="TextBox 13">
            <a:extLst>
              <a:ext uri="{FF2B5EF4-FFF2-40B4-BE49-F238E27FC236}">
                <a16:creationId xmlns:a16="http://schemas.microsoft.com/office/drawing/2014/main" id="{0D3C5C14-664B-CA52-C4DE-B575DB844266}"/>
              </a:ext>
            </a:extLst>
          </p:cNvPr>
          <p:cNvSpPr txBox="1"/>
          <p:nvPr/>
        </p:nvSpPr>
        <p:spPr>
          <a:xfrm>
            <a:off x="4796921" y="5712504"/>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1,039</a:t>
            </a:r>
          </a:p>
        </p:txBody>
      </p:sp>
      <p:sp>
        <p:nvSpPr>
          <p:cNvPr id="15" name="TextBox 14">
            <a:extLst>
              <a:ext uri="{FF2B5EF4-FFF2-40B4-BE49-F238E27FC236}">
                <a16:creationId xmlns:a16="http://schemas.microsoft.com/office/drawing/2014/main" id="{08ABD715-4510-9C0F-6A04-F2C154DFBF66}"/>
              </a:ext>
            </a:extLst>
          </p:cNvPr>
          <p:cNvSpPr txBox="1"/>
          <p:nvPr/>
        </p:nvSpPr>
        <p:spPr>
          <a:xfrm>
            <a:off x="7687752" y="5712503"/>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2,407</a:t>
            </a:r>
          </a:p>
        </p:txBody>
      </p:sp>
    </p:spTree>
    <p:extLst>
      <p:ext uri="{BB962C8B-B14F-4D97-AF65-F5344CB8AC3E}">
        <p14:creationId xmlns:p14="http://schemas.microsoft.com/office/powerpoint/2010/main" val="123470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4711-745D-9C6B-6DB0-9543C2229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67A2D-6099-6B33-881F-AF07C2B23D75}"/>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5ED86BD8-CEA9-E771-73C3-EE76784F9AA3}"/>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Rice et al. (</a:t>
            </a:r>
            <a:r>
              <a:rPr lang="en-US" sz="3200" b="1" dirty="0">
                <a:hlinkClick r:id="rId3"/>
              </a:rPr>
              <a:t>1992</a:t>
            </a:r>
            <a:r>
              <a:rPr lang="en-US" sz="3200" b="1" dirty="0"/>
              <a:t>)</a:t>
            </a:r>
          </a:p>
          <a:p>
            <a:pPr algn="ctr"/>
            <a:r>
              <a:rPr lang="en-US" sz="1800" b="1" i="1" dirty="0"/>
              <a:t>Study Design: </a:t>
            </a:r>
            <a:r>
              <a:rPr lang="en-US" sz="1800" i="1" dirty="0"/>
              <a:t>The authors report to have conducted a </a:t>
            </a:r>
            <a:r>
              <a:rPr lang="en-US" sz="1800" i="1" dirty="0">
                <a:hlinkClick r:id="rId4"/>
              </a:rPr>
              <a:t>“matched” control</a:t>
            </a:r>
            <a:r>
              <a:rPr lang="en-US" sz="1800" i="1" dirty="0"/>
              <a:t> </a:t>
            </a:r>
            <a:r>
              <a:rPr lang="en-US" sz="1800" i="1" dirty="0">
                <a:solidFill>
                  <a:srgbClr val="FF0000"/>
                </a:solidFill>
              </a:rPr>
              <a:t>treatment outcome </a:t>
            </a:r>
            <a:r>
              <a:rPr lang="en-US" sz="1800" i="1" dirty="0"/>
              <a:t>study…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0A9ECB00-B4CE-B920-7110-C95DF021C41C}"/>
              </a:ext>
            </a:extLst>
          </p:cNvPr>
          <p:cNvPicPr>
            <a:picLocks noChangeAspect="1"/>
          </p:cNvPicPr>
          <p:nvPr/>
        </p:nvPicPr>
        <p:blipFill>
          <a:blip r:embed="rId5"/>
          <a:srcRect t="41664" b="36917"/>
          <a:stretch>
            <a:fillRect/>
          </a:stretch>
        </p:blipFill>
        <p:spPr>
          <a:xfrm>
            <a:off x="1426888" y="2557995"/>
            <a:ext cx="9351475" cy="277792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2322C41B-D9E5-32D3-84CE-98888B20F1C7}"/>
              </a:ext>
            </a:extLst>
          </p:cNvPr>
          <p:cNvSpPr/>
          <p:nvPr/>
        </p:nvSpPr>
        <p:spPr>
          <a:xfrm>
            <a:off x="3055715" y="3896316"/>
            <a:ext cx="3090441" cy="351582"/>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C42F7F-4F47-4D06-C3B7-211CA5F4EFFF}"/>
              </a:ext>
            </a:extLst>
          </p:cNvPr>
          <p:cNvSpPr txBox="1"/>
          <p:nvPr/>
        </p:nvSpPr>
        <p:spPr>
          <a:xfrm>
            <a:off x="2326512" y="2608241"/>
            <a:ext cx="1152880"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Abstract</a:t>
            </a:r>
          </a:p>
        </p:txBody>
      </p:sp>
      <p:sp>
        <p:nvSpPr>
          <p:cNvPr id="12" name="Rectangle 11">
            <a:extLst>
              <a:ext uri="{FF2B5EF4-FFF2-40B4-BE49-F238E27FC236}">
                <a16:creationId xmlns:a16="http://schemas.microsoft.com/office/drawing/2014/main" id="{AD1E545D-5D32-848F-01E3-4A0755EF1F91}"/>
              </a:ext>
            </a:extLst>
          </p:cNvPr>
          <p:cNvSpPr/>
          <p:nvPr/>
        </p:nvSpPr>
        <p:spPr>
          <a:xfrm>
            <a:off x="89176" y="5523175"/>
            <a:ext cx="12026900" cy="12109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Matched Control Study: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Pairs each subject in the experimental group with a control subject who shares key characteristics (e.g., age, gender, diagnosis). This design reduces confounding variables, allowing clearer comparison of treatment effects.</a:t>
            </a:r>
          </a:p>
        </p:txBody>
      </p:sp>
      <p:sp>
        <p:nvSpPr>
          <p:cNvPr id="16" name="Rectangle 15">
            <a:extLst>
              <a:ext uri="{FF2B5EF4-FFF2-40B4-BE49-F238E27FC236}">
                <a16:creationId xmlns:a16="http://schemas.microsoft.com/office/drawing/2014/main" id="{55F81B39-28BF-EA15-A488-98E23B26F794}"/>
              </a:ext>
            </a:extLst>
          </p:cNvPr>
          <p:cNvSpPr/>
          <p:nvPr/>
        </p:nvSpPr>
        <p:spPr>
          <a:xfrm>
            <a:off x="6506900" y="3553428"/>
            <a:ext cx="2590802" cy="227154"/>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009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A3F69-E638-91BA-AC46-C7E090DD3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753F5-3006-53D9-A34D-C0AF7C71877D}"/>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7134B39A-5113-FD18-0206-1B7AADD286B0}"/>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Rice et al. (</a:t>
            </a:r>
            <a:r>
              <a:rPr lang="en-US" sz="3200" b="1" dirty="0">
                <a:hlinkClick r:id="rId3"/>
              </a:rPr>
              <a:t>1992</a:t>
            </a:r>
            <a:r>
              <a:rPr lang="en-US" sz="3200" b="1" dirty="0"/>
              <a:t>)</a:t>
            </a:r>
          </a:p>
          <a:p>
            <a:pPr algn="ctr"/>
            <a:r>
              <a:rPr lang="en-US" sz="1800" i="1" dirty="0"/>
              <a:t>Sample (N = 322): 176 Treated vs. 146 Untreated </a:t>
            </a:r>
            <a:r>
              <a:rPr lang="en-US" sz="1800" i="1" dirty="0">
                <a:sym typeface="Wingdings" pitchFamily="2" charset="2"/>
              </a:rPr>
              <a:t> Later reduced to n = 205 (169 vs. 136)</a:t>
            </a:r>
            <a:endParaRPr lang="en-US" dirty="0"/>
          </a:p>
          <a:p>
            <a:r>
              <a:rPr lang="en-US" b="1" dirty="0"/>
              <a:t>Matching Criteria:</a:t>
            </a:r>
          </a:p>
          <a:p>
            <a:pPr marL="971550" lvl="1" indent="-514350">
              <a:buFont typeface="+mj-lt"/>
              <a:buAutoNum type="alphaLcPeriod"/>
            </a:pPr>
            <a:r>
              <a:rPr lang="en-US" dirty="0"/>
              <a:t>The same age within 1 year at the time of the index offense.</a:t>
            </a:r>
          </a:p>
          <a:p>
            <a:pPr marL="971550" lvl="1" indent="-514350">
              <a:buFont typeface="+mj-lt"/>
              <a:buAutoNum type="alphaLcPeriod"/>
            </a:pPr>
            <a:r>
              <a:rPr lang="en-US" dirty="0"/>
              <a:t>Charged with the same index offense.</a:t>
            </a:r>
          </a:p>
          <a:p>
            <a:pPr marL="971550" lvl="1" indent="-514350">
              <a:buFont typeface="+mj-lt"/>
              <a:buAutoNum type="alphaLcPeriod"/>
            </a:pPr>
            <a:r>
              <a:rPr lang="en-US" dirty="0"/>
              <a:t>Equivalent in criminal history for each of property and violent offenses according to a system developed by Akman and Normandeau (</a:t>
            </a:r>
            <a:r>
              <a:rPr lang="en-US" dirty="0">
                <a:hlinkClick r:id="rId4"/>
              </a:rPr>
              <a:t>1967</a:t>
            </a:r>
            <a:r>
              <a:rPr lang="en-US" dirty="0"/>
              <a:t>).</a:t>
            </a:r>
          </a:p>
          <a:p>
            <a:pPr marL="971550" lvl="1" indent="-514350">
              <a:buFont typeface="+mj-lt"/>
              <a:buAutoNum type="alphaLcPeriod"/>
            </a:pPr>
            <a:r>
              <a:rPr lang="en-US" dirty="0"/>
              <a:t>Charged with their index offenses no more than 2 years apart.</a:t>
            </a:r>
          </a:p>
          <a:p>
            <a:pPr lvl="1"/>
            <a:r>
              <a:rPr lang="en-US" b="1" dirty="0"/>
              <a:t>NB: </a:t>
            </a:r>
            <a:r>
              <a:rPr lang="en-US" dirty="0"/>
              <a:t>Original grouping had similar “follow-up” time with regards to recidivism.</a:t>
            </a:r>
          </a:p>
        </p:txBody>
      </p:sp>
      <p:sp>
        <p:nvSpPr>
          <p:cNvPr id="4" name="Rectangle 3">
            <a:extLst>
              <a:ext uri="{FF2B5EF4-FFF2-40B4-BE49-F238E27FC236}">
                <a16:creationId xmlns:a16="http://schemas.microsoft.com/office/drawing/2014/main" id="{466DFB81-EE28-26AC-5D8F-6D3B5E5533A6}"/>
              </a:ext>
            </a:extLst>
          </p:cNvPr>
          <p:cNvSpPr/>
          <p:nvPr/>
        </p:nvSpPr>
        <p:spPr>
          <a:xfrm>
            <a:off x="89176" y="5523175"/>
            <a:ext cx="12026900" cy="12109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Matched Control Study: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Pairs each subject in the experimental group with a control subject who shares key characteristics (e.g., age, gender, diagnosis). This design reduces confounding variables, allowing clearer comparison of treatment effects.</a:t>
            </a:r>
          </a:p>
        </p:txBody>
      </p:sp>
    </p:spTree>
    <p:extLst>
      <p:ext uri="{BB962C8B-B14F-4D97-AF65-F5344CB8AC3E}">
        <p14:creationId xmlns:p14="http://schemas.microsoft.com/office/powerpoint/2010/main" val="472345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C4FA-7A9E-37AE-C04A-0B2BF7AEB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9E9F7-3522-FC9E-5C8D-9160C3768A0F}"/>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542BD7CE-3D24-F451-00C1-C822B411E5B0}"/>
              </a:ext>
            </a:extLst>
          </p:cNvPr>
          <p:cNvSpPr>
            <a:spLocks noGrp="1"/>
          </p:cNvSpPr>
          <p:nvPr>
            <p:ph idx="1"/>
          </p:nvPr>
        </p:nvSpPr>
        <p:spPr>
          <a:xfrm>
            <a:off x="82550" y="1054718"/>
            <a:ext cx="12020274" cy="5803281"/>
          </a:xfrm>
        </p:spPr>
        <p:txBody>
          <a:bodyPr vert="horz" lIns="91440" tIns="45720" rIns="91440" bIns="45720" rtlCol="0" anchor="t">
            <a:normAutofit fontScale="92500" lnSpcReduction="10000"/>
          </a:bodyPr>
          <a:lstStyle/>
          <a:p>
            <a:endParaRPr lang="en-US" dirty="0"/>
          </a:p>
          <a:p>
            <a:pPr algn="ctr"/>
            <a:r>
              <a:rPr lang="en-US" sz="3200" b="1" dirty="0"/>
              <a:t>Rice et al. (</a:t>
            </a:r>
            <a:r>
              <a:rPr lang="en-US" sz="3200" b="1" dirty="0">
                <a:hlinkClick r:id="rId3"/>
              </a:rPr>
              <a:t>1992</a:t>
            </a:r>
            <a:r>
              <a:rPr lang="en-US" sz="3200" b="1" dirty="0"/>
              <a:t>)</a:t>
            </a:r>
          </a:p>
          <a:p>
            <a:pPr algn="ctr"/>
            <a:r>
              <a:rPr lang="en-US" sz="1800" i="1" dirty="0"/>
              <a:t>Main Analysis of Treatment Outcome</a:t>
            </a:r>
            <a:endParaRPr lang="en-US" dirty="0"/>
          </a:p>
          <a:p>
            <a:pPr marL="514350" indent="-514350">
              <a:buFont typeface="Arial" panose="020B0604020202020204" pitchFamily="34" charset="0"/>
              <a:buChar char="•"/>
            </a:pPr>
            <a:r>
              <a:rPr lang="en-US" b="1" dirty="0">
                <a:latin typeface="Helvetica Neue"/>
              </a:rPr>
              <a:t>Treatment study: </a:t>
            </a:r>
            <a:r>
              <a:rPr lang="en-US" dirty="0">
                <a:latin typeface="Helvetica Neue"/>
              </a:rPr>
              <a:t>Retrospective data from a community therapeutic program provided by the </a:t>
            </a:r>
            <a:r>
              <a:rPr lang="en-US" i="1" dirty="0">
                <a:latin typeface="Helvetica Neue"/>
              </a:rPr>
              <a:t>Social Therapy Unit</a:t>
            </a:r>
            <a:r>
              <a:rPr lang="en-US" dirty="0">
                <a:latin typeface="Helvetica Neue"/>
              </a:rPr>
              <a:t> (STU) at </a:t>
            </a:r>
            <a:r>
              <a:rPr lang="en-US" i="1" dirty="0">
                <a:latin typeface="Helvetica Neue"/>
              </a:rPr>
              <a:t>Oak Ridge</a:t>
            </a:r>
            <a:r>
              <a:rPr lang="en-US" dirty="0">
                <a:latin typeface="Helvetica Neue"/>
              </a:rPr>
              <a:t>.</a:t>
            </a:r>
          </a:p>
          <a:p>
            <a:pPr marL="514350" indent="-514350">
              <a:buFont typeface="Arial" panose="020B0604020202020204" pitchFamily="34" charset="0"/>
              <a:buChar char="•"/>
            </a:pPr>
            <a:r>
              <a:rPr lang="en-US" b="1" dirty="0">
                <a:latin typeface="Helvetica Neue"/>
              </a:rPr>
              <a:t>Outcome: </a:t>
            </a:r>
            <a:r>
              <a:rPr lang="en-US" dirty="0">
                <a:solidFill>
                  <a:srgbClr val="FF0000"/>
                </a:solidFill>
                <a:latin typeface="Helvetica Neue"/>
              </a:rPr>
              <a:t>Tested the effect of the therapeutic program</a:t>
            </a:r>
            <a:r>
              <a:rPr lang="en-US" dirty="0">
                <a:latin typeface="Helvetica Neue"/>
              </a:rPr>
              <a:t> on (a) any form of recidivism and (b) violent recidivism across the entire sample</a:t>
            </a:r>
          </a:p>
          <a:p>
            <a:pPr marL="514350" indent="-514350">
              <a:buFont typeface="Arial" panose="020B0604020202020204" pitchFamily="34" charset="0"/>
              <a:buChar char="•"/>
            </a:pPr>
            <a:r>
              <a:rPr lang="en-US" b="1" dirty="0">
                <a:latin typeface="Helvetica Neue"/>
              </a:rPr>
              <a:t>Follow-up Period: </a:t>
            </a:r>
            <a:r>
              <a:rPr lang="en-US" dirty="0">
                <a:latin typeface="Helvetica Neue"/>
              </a:rPr>
              <a:t>10.5 years (SD = 4.94). </a:t>
            </a:r>
          </a:p>
          <a:p>
            <a:pPr marL="514350" indent="-514350">
              <a:buFont typeface="Arial" panose="020B0604020202020204" pitchFamily="34" charset="0"/>
              <a:buChar char="•"/>
            </a:pPr>
            <a:r>
              <a:rPr lang="en-US" b="1" dirty="0">
                <a:latin typeface="Helvetica Neue"/>
              </a:rPr>
              <a:t>Matched Participants: </a:t>
            </a:r>
            <a:r>
              <a:rPr lang="en-US" dirty="0">
                <a:latin typeface="Helvetica Neue"/>
              </a:rPr>
              <a:t>169 (Treated) and 136 (Untreated) (“</a:t>
            </a:r>
            <a:r>
              <a:rPr lang="en-US" dirty="0">
                <a:solidFill>
                  <a:srgbClr val="FF0000"/>
                </a:solidFill>
                <a:latin typeface="Helvetica Neue"/>
              </a:rPr>
              <a:t>many-to-one</a:t>
            </a:r>
            <a:r>
              <a:rPr lang="en-US" dirty="0">
                <a:latin typeface="Helvetica Neue"/>
              </a:rPr>
              <a:t>”).</a:t>
            </a:r>
          </a:p>
          <a:p>
            <a:pPr marL="514350" indent="-514350">
              <a:buFont typeface="Arial" panose="020B0604020202020204" pitchFamily="34" charset="0"/>
              <a:buChar char="•"/>
            </a:pPr>
            <a:r>
              <a:rPr lang="en-US" b="1" dirty="0"/>
              <a:t>Main results: </a:t>
            </a:r>
          </a:p>
          <a:p>
            <a:pPr marL="971550" lvl="1" indent="-514350">
              <a:buFont typeface="Arial" panose="020B0604020202020204" pitchFamily="34" charset="0"/>
              <a:buChar char="•"/>
            </a:pPr>
            <a:r>
              <a:rPr lang="en-US" dirty="0"/>
              <a:t>Significant, yet </a:t>
            </a:r>
            <a:r>
              <a:rPr lang="en-US" dirty="0">
                <a:solidFill>
                  <a:srgbClr val="FF0000"/>
                </a:solidFill>
              </a:rPr>
              <a:t>small positive treatment effect</a:t>
            </a:r>
            <a:r>
              <a:rPr lang="en-US" dirty="0"/>
              <a:t> in (a) any recidivism: 57% “treated” and 68% “untreated” matched comparison subjects recidivated.</a:t>
            </a:r>
          </a:p>
          <a:p>
            <a:pPr marL="971550" lvl="1" indent="-514350">
              <a:buFont typeface="Arial" panose="020B0604020202020204" pitchFamily="34" charset="0"/>
              <a:buChar char="•"/>
            </a:pPr>
            <a:r>
              <a:rPr lang="en-US" dirty="0"/>
              <a:t>Non-significant with regards to (b) violent recidivism.</a:t>
            </a:r>
          </a:p>
          <a:p>
            <a:pPr marL="514350" indent="-514350">
              <a:buFont typeface="Arial" panose="020B0604020202020204" pitchFamily="34" charset="0"/>
              <a:buChar char="•"/>
            </a:pPr>
            <a:r>
              <a:rPr lang="en-US" b="1" dirty="0"/>
              <a:t>Summary: </a:t>
            </a:r>
            <a:r>
              <a:rPr lang="en-US" dirty="0"/>
              <a:t>the authors found some evidence of a small, positive effect of treatment thus corroborating their main hypothesis. </a:t>
            </a:r>
          </a:p>
          <a:p>
            <a:pPr marL="971550" lvl="1"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spTree>
    <p:extLst>
      <p:ext uri="{BB962C8B-B14F-4D97-AF65-F5344CB8AC3E}">
        <p14:creationId xmlns:p14="http://schemas.microsoft.com/office/powerpoint/2010/main" val="1262965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8BA2-FCCC-54DB-CD3E-7D6E37827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B9D-4C70-2281-1DC3-F0B573B82DB4}"/>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B2EEB9FD-09D1-09FD-07B4-CE4444DED3AA}"/>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solidFill>
                  <a:srgbClr val="FF0000"/>
                </a:solidFill>
              </a:rPr>
              <a:t>RECALL:</a:t>
            </a:r>
            <a:r>
              <a:rPr lang="en-US" sz="3200" b="1" dirty="0"/>
              <a:t> Four Major Shortcomings in Rice et al. (</a:t>
            </a:r>
            <a:r>
              <a:rPr lang="en-US" sz="3200" b="1" dirty="0">
                <a:hlinkClick r:id="rId3"/>
              </a:rPr>
              <a:t>1992</a:t>
            </a:r>
            <a:r>
              <a:rPr lang="en-US" sz="3200" b="1" dirty="0"/>
              <a:t>)</a:t>
            </a:r>
          </a:p>
          <a:p>
            <a:pPr algn="ctr"/>
            <a:r>
              <a:rPr lang="en-US" sz="1800" i="1" dirty="0"/>
              <a:t>NB: There are arguably many more problems with the study… </a:t>
            </a:r>
            <a:endParaRPr lang="en-US" i="1" dirty="0"/>
          </a:p>
          <a:p>
            <a:pPr marL="971550" lvl="1"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E62936FF-1653-9A76-1792-51A05B573899}"/>
              </a:ext>
            </a:extLst>
          </p:cNvPr>
          <p:cNvSpPr/>
          <p:nvPr/>
        </p:nvSpPr>
        <p:spPr>
          <a:xfrm>
            <a:off x="89176" y="2530306"/>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1: Deviates from “Matched Control” Design</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After the initial main analysis, the authors give up on the “matching” criteria and can no longer isolate a potential treatment effect (i.e., properly control for potential outcome confounds). </a:t>
            </a:r>
          </a:p>
        </p:txBody>
      </p:sp>
      <p:sp>
        <p:nvSpPr>
          <p:cNvPr id="11" name="Rectangle 10">
            <a:extLst>
              <a:ext uri="{FF2B5EF4-FFF2-40B4-BE49-F238E27FC236}">
                <a16:creationId xmlns:a16="http://schemas.microsoft.com/office/drawing/2014/main" id="{B5A43A0F-642A-72EF-ED08-3506BA8F1734}"/>
              </a:ext>
            </a:extLst>
          </p:cNvPr>
          <p:cNvSpPr/>
          <p:nvPr/>
        </p:nvSpPr>
        <p:spPr>
          <a:xfrm>
            <a:off x="6399142" y="2530306"/>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2. Removal of Samples from Analysis </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In the analysis comparing “treated” vs. “untreated” psychopathic participants, the authors remove n = 17 “untreated” participants without any justification. The results are “non-robust” as missing samples impact statistics. </a:t>
            </a:r>
          </a:p>
        </p:txBody>
      </p:sp>
      <p:sp>
        <p:nvSpPr>
          <p:cNvPr id="12" name="Rectangle 11">
            <a:extLst>
              <a:ext uri="{FF2B5EF4-FFF2-40B4-BE49-F238E27FC236}">
                <a16:creationId xmlns:a16="http://schemas.microsoft.com/office/drawing/2014/main" id="{DC0B3990-697D-C9CA-7BC9-7421A8A5E661}"/>
              </a:ext>
            </a:extLst>
          </p:cNvPr>
          <p:cNvSpPr/>
          <p:nvPr/>
        </p:nvSpPr>
        <p:spPr>
          <a:xfrm>
            <a:off x="89176" y="4670791"/>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3: Misleading Description of STU Program</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authors described the Social Therapy Unit’s services as “therapeutic” but must have known that they were antithetical to clinical and ethical best practices. It was widely known in the 1990s that the STU abused their patients. </a:t>
            </a:r>
          </a:p>
        </p:txBody>
      </p:sp>
      <p:sp>
        <p:nvSpPr>
          <p:cNvPr id="13" name="Rectangle 12">
            <a:extLst>
              <a:ext uri="{FF2B5EF4-FFF2-40B4-BE49-F238E27FC236}">
                <a16:creationId xmlns:a16="http://schemas.microsoft.com/office/drawing/2014/main" id="{C2C264D5-1E2A-FD4E-53A9-7CCCEBF67190}"/>
              </a:ext>
            </a:extLst>
          </p:cNvPr>
          <p:cNvSpPr/>
          <p:nvPr/>
        </p:nvSpPr>
        <p:spPr>
          <a:xfrm>
            <a:off x="6399142" y="4670791"/>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4. Data Reliability Concerns</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authors describe the obtained file records as high quality, but the files were actually composed by lay case historians and inmates at Oak Ridge with no education in clinical or scientific work.</a:t>
            </a:r>
          </a:p>
        </p:txBody>
      </p:sp>
    </p:spTree>
    <p:extLst>
      <p:ext uri="{BB962C8B-B14F-4D97-AF65-F5344CB8AC3E}">
        <p14:creationId xmlns:p14="http://schemas.microsoft.com/office/powerpoint/2010/main" val="41869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4B8CF-B8DD-07CD-A635-437366DC6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2A0BA-AE99-1A90-DD1D-5C9B5A488D3B}"/>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D7EB42EF-A110-DC68-0AD9-ABD4B50773CE}"/>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Three of the most cited studies in psychopathy research; they are full of well-known “spin” tactics…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333F7A99-C463-C888-CB3C-54DBBEBFBDBC}"/>
              </a:ext>
            </a:extLst>
          </p:cNvPr>
          <p:cNvPicPr>
            <a:picLocks noChangeAspect="1"/>
          </p:cNvPicPr>
          <p:nvPr/>
        </p:nvPicPr>
        <p:blipFill>
          <a:blip r:embed="rId3"/>
          <a:stretch>
            <a:fillRect/>
          </a:stretch>
        </p:blipFill>
        <p:spPr>
          <a:xfrm>
            <a:off x="1806661" y="2688567"/>
            <a:ext cx="2807633" cy="37377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EB9C471-2309-7D93-6224-C879410A74B9}"/>
              </a:ext>
            </a:extLst>
          </p:cNvPr>
          <p:cNvSpPr txBox="1"/>
          <p:nvPr/>
        </p:nvSpPr>
        <p:spPr>
          <a:xfrm>
            <a:off x="2238095" y="6502456"/>
            <a:ext cx="194476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54F63DE0-08B3-3EA8-A760-F2BD98A647A6}"/>
              </a:ext>
            </a:extLst>
          </p:cNvPr>
          <p:cNvSpPr txBox="1"/>
          <p:nvPr/>
        </p:nvSpPr>
        <p:spPr>
          <a:xfrm>
            <a:off x="5301263" y="6502456"/>
            <a:ext cx="1713932"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1992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8" name="Picture 7">
            <a:extLst>
              <a:ext uri="{FF2B5EF4-FFF2-40B4-BE49-F238E27FC236}">
                <a16:creationId xmlns:a16="http://schemas.microsoft.com/office/drawing/2014/main" id="{28B1E1F8-854B-2EBD-2F12-E7AEA75D5195}"/>
              </a:ext>
            </a:extLst>
          </p:cNvPr>
          <p:cNvPicPr>
            <a:picLocks noChangeAspect="1"/>
          </p:cNvPicPr>
          <p:nvPr/>
        </p:nvPicPr>
        <p:blipFill>
          <a:blip r:embed="rId6"/>
          <a:stretch>
            <a:fillRect/>
          </a:stretch>
        </p:blipFill>
        <p:spPr>
          <a:xfrm>
            <a:off x="7701004" y="2688567"/>
            <a:ext cx="2583087" cy="37377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B031EE8-8B4E-E599-BE59-03D86B0AD9FB}"/>
              </a:ext>
            </a:extLst>
          </p:cNvPr>
          <p:cNvSpPr txBox="1"/>
          <p:nvPr/>
        </p:nvSpPr>
        <p:spPr>
          <a:xfrm>
            <a:off x="8385649" y="6502456"/>
            <a:ext cx="121379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Blair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395434C1-6AD1-D2F3-CFAD-3F32DC145FA7}"/>
              </a:ext>
            </a:extLst>
          </p:cNvPr>
          <p:cNvPicPr>
            <a:picLocks noChangeAspect="1"/>
          </p:cNvPicPr>
          <p:nvPr/>
        </p:nvPicPr>
        <p:blipFill>
          <a:blip r:embed="rId8"/>
          <a:stretch>
            <a:fillRect/>
          </a:stretch>
        </p:blipFill>
        <p:spPr>
          <a:xfrm>
            <a:off x="4810173" y="2688567"/>
            <a:ext cx="2694952" cy="3737704"/>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FA088EE3-F860-7117-265F-AAC27E74AB11}"/>
              </a:ext>
            </a:extLst>
          </p:cNvPr>
          <p:cNvSpPr txBox="1"/>
          <p:nvPr/>
        </p:nvSpPr>
        <p:spPr>
          <a:xfrm>
            <a:off x="1802966" y="5712505"/>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1,333</a:t>
            </a:r>
          </a:p>
        </p:txBody>
      </p:sp>
      <p:sp>
        <p:nvSpPr>
          <p:cNvPr id="14" name="TextBox 13">
            <a:extLst>
              <a:ext uri="{FF2B5EF4-FFF2-40B4-BE49-F238E27FC236}">
                <a16:creationId xmlns:a16="http://schemas.microsoft.com/office/drawing/2014/main" id="{490222AE-98F4-233E-5B9B-1E17D8CFDB1B}"/>
              </a:ext>
            </a:extLst>
          </p:cNvPr>
          <p:cNvSpPr txBox="1"/>
          <p:nvPr/>
        </p:nvSpPr>
        <p:spPr>
          <a:xfrm>
            <a:off x="4796921" y="5712504"/>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1,039</a:t>
            </a:r>
          </a:p>
        </p:txBody>
      </p:sp>
      <p:sp>
        <p:nvSpPr>
          <p:cNvPr id="15" name="TextBox 14">
            <a:extLst>
              <a:ext uri="{FF2B5EF4-FFF2-40B4-BE49-F238E27FC236}">
                <a16:creationId xmlns:a16="http://schemas.microsoft.com/office/drawing/2014/main" id="{09E0157B-5CC5-5B24-442C-EE2B42E699BA}"/>
              </a:ext>
            </a:extLst>
          </p:cNvPr>
          <p:cNvSpPr txBox="1"/>
          <p:nvPr/>
        </p:nvSpPr>
        <p:spPr>
          <a:xfrm>
            <a:off x="7687752" y="5712503"/>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2,407</a:t>
            </a:r>
          </a:p>
        </p:txBody>
      </p:sp>
    </p:spTree>
    <p:extLst>
      <p:ext uri="{BB962C8B-B14F-4D97-AF65-F5344CB8AC3E}">
        <p14:creationId xmlns:p14="http://schemas.microsoft.com/office/powerpoint/2010/main" val="264343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Background: The Replication Crisis</a:t>
            </a:r>
          </a:p>
          <a:p>
            <a:pPr marL="514350" indent="-514350">
              <a:buFont typeface="Arial" panose="020B0604020202020204" pitchFamily="34" charset="0"/>
              <a:buChar char="•"/>
            </a:pPr>
            <a:r>
              <a:rPr lang="en-US" dirty="0">
                <a:latin typeface="Helvetica Neue"/>
              </a:rPr>
              <a:t>Scientific Spin and QRPs</a:t>
            </a:r>
          </a:p>
          <a:p>
            <a:pPr marL="514350" indent="-514350">
              <a:buFont typeface="Arial" panose="020B0604020202020204" pitchFamily="34" charset="0"/>
              <a:buChar char="•"/>
            </a:pPr>
            <a:r>
              <a:rPr lang="en-US" dirty="0">
                <a:latin typeface="Helvetica Neue"/>
              </a:rPr>
              <a:t>Spin and QPRs in Psychopathy Research</a:t>
            </a:r>
          </a:p>
          <a:p>
            <a:pPr marL="514350" indent="-514350">
              <a:buFont typeface="Arial" panose="020B0604020202020204" pitchFamily="34" charset="0"/>
              <a:buChar char="•"/>
            </a:pPr>
            <a:r>
              <a:rPr lang="en-US" dirty="0">
                <a:latin typeface="Helvetica Neue"/>
              </a:rPr>
              <a:t>Psychopathy in Public Media</a:t>
            </a:r>
          </a:p>
          <a:p>
            <a:pPr marL="514350" indent="-514350">
              <a:buFont typeface="Arial" panose="020B0604020202020204" pitchFamily="34" charset="0"/>
              <a:buChar char="•"/>
            </a:pPr>
            <a:r>
              <a:rPr lang="en-US" dirty="0">
                <a:latin typeface="Helvetica Neue"/>
              </a:rPr>
              <a:t>Critical Reflections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903F-EC53-AD62-F9BC-670F891A1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1401A-1EA9-4CD4-4D00-DBB6B0416321}"/>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FBEB1738-E447-B4E6-0EC0-1B2292A345B6}"/>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Four of the most cited studies in psychopathy research; they are full of well-known “spin” tactics…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9EB32C41-2630-468B-3ED4-76FCBEA28668}"/>
              </a:ext>
            </a:extLst>
          </p:cNvPr>
          <p:cNvPicPr>
            <a:picLocks noChangeAspect="1"/>
          </p:cNvPicPr>
          <p:nvPr/>
        </p:nvPicPr>
        <p:blipFill>
          <a:blip r:embed="rId3"/>
          <a:stretch>
            <a:fillRect/>
          </a:stretch>
        </p:blipFill>
        <p:spPr>
          <a:xfrm>
            <a:off x="943096" y="-3494027"/>
            <a:ext cx="10305809" cy="14912414"/>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F289509-FD07-6B07-E93E-17D77DA38287}"/>
              </a:ext>
            </a:extLst>
          </p:cNvPr>
          <p:cNvSpPr/>
          <p:nvPr/>
        </p:nvSpPr>
        <p:spPr>
          <a:xfrm>
            <a:off x="89176" y="1342332"/>
            <a:ext cx="4685071" cy="914400"/>
          </a:xfrm>
          <a:prstGeom prst="rect">
            <a:avLst/>
          </a:prstGeom>
          <a:solidFill>
            <a:schemeClr val="tx1">
              <a:alpha val="8016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Challenge:</a:t>
            </a:r>
          </a:p>
          <a:p>
            <a:pPr algn="ctr"/>
            <a:r>
              <a:rPr lang="en-US" sz="2400" b="1" dirty="0">
                <a:latin typeface="Helvetica" pitchFamily="2" charset="0"/>
              </a:rPr>
              <a:t>Can you spot the spin…?</a:t>
            </a:r>
          </a:p>
        </p:txBody>
      </p:sp>
      <p:grpSp>
        <p:nvGrpSpPr>
          <p:cNvPr id="17" name="Group 16">
            <a:extLst>
              <a:ext uri="{FF2B5EF4-FFF2-40B4-BE49-F238E27FC236}">
                <a16:creationId xmlns:a16="http://schemas.microsoft.com/office/drawing/2014/main" id="{5486338B-1C03-D5F4-3132-BA25A9383BFC}"/>
              </a:ext>
            </a:extLst>
          </p:cNvPr>
          <p:cNvGrpSpPr/>
          <p:nvPr/>
        </p:nvGrpSpPr>
        <p:grpSpPr>
          <a:xfrm>
            <a:off x="5567119" y="2227733"/>
            <a:ext cx="6535705" cy="1310905"/>
            <a:chOff x="5459177" y="4532445"/>
            <a:chExt cx="6535705" cy="1310905"/>
          </a:xfrm>
        </p:grpSpPr>
        <p:sp>
          <p:nvSpPr>
            <p:cNvPr id="18" name="Rectangle 17">
              <a:extLst>
                <a:ext uri="{FF2B5EF4-FFF2-40B4-BE49-F238E27FC236}">
                  <a16:creationId xmlns:a16="http://schemas.microsoft.com/office/drawing/2014/main" id="{FD7CC4A4-7E8D-7CB0-E395-72322DE6934A}"/>
                </a:ext>
              </a:extLst>
            </p:cNvPr>
            <p:cNvSpPr/>
            <p:nvPr/>
          </p:nvSpPr>
          <p:spPr>
            <a:xfrm>
              <a:off x="5459177" y="5624074"/>
              <a:ext cx="1179873"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5A88AD-17FC-69F5-86CF-4B7CBF187470}"/>
                </a:ext>
              </a:extLst>
            </p:cNvPr>
            <p:cNvSpPr txBox="1"/>
            <p:nvPr/>
          </p:nvSpPr>
          <p:spPr>
            <a:xfrm>
              <a:off x="6557643" y="4532445"/>
              <a:ext cx="5437239" cy="707886"/>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Self-citation in abstract (revealing identity is a common spin tactic; might bias reviewers)</a:t>
              </a:r>
            </a:p>
          </p:txBody>
        </p:sp>
        <p:cxnSp>
          <p:nvCxnSpPr>
            <p:cNvPr id="20" name="Elbow Connector 19">
              <a:extLst>
                <a:ext uri="{FF2B5EF4-FFF2-40B4-BE49-F238E27FC236}">
                  <a16:creationId xmlns:a16="http://schemas.microsoft.com/office/drawing/2014/main" id="{8B1AC1E3-E07F-D3DA-0553-A84DFB609547}"/>
                </a:ext>
              </a:extLst>
            </p:cNvPr>
            <p:cNvCxnSpPr>
              <a:cxnSpLocks/>
              <a:stCxn id="18" idx="0"/>
              <a:endCxn id="19" idx="1"/>
            </p:cNvCxnSpPr>
            <p:nvPr/>
          </p:nvCxnSpPr>
          <p:spPr>
            <a:xfrm rot="5400000" flipH="1" flipV="1">
              <a:off x="5934535" y="5000967"/>
              <a:ext cx="737686" cy="50852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0AC4E65-2562-7C9B-8B0C-A6D839A04590}"/>
              </a:ext>
            </a:extLst>
          </p:cNvPr>
          <p:cNvGrpSpPr/>
          <p:nvPr/>
        </p:nvGrpSpPr>
        <p:grpSpPr>
          <a:xfrm>
            <a:off x="3623185" y="5727993"/>
            <a:ext cx="7417238" cy="927162"/>
            <a:chOff x="5466734" y="5444105"/>
            <a:chExt cx="7417238" cy="927162"/>
          </a:xfrm>
        </p:grpSpPr>
        <p:sp>
          <p:nvSpPr>
            <p:cNvPr id="25" name="Rectangle 24">
              <a:extLst>
                <a:ext uri="{FF2B5EF4-FFF2-40B4-BE49-F238E27FC236}">
                  <a16:creationId xmlns:a16="http://schemas.microsoft.com/office/drawing/2014/main" id="{7ED085E3-4F3D-1732-89FD-41F173DB18A6}"/>
                </a:ext>
              </a:extLst>
            </p:cNvPr>
            <p:cNvSpPr/>
            <p:nvPr/>
          </p:nvSpPr>
          <p:spPr>
            <a:xfrm>
              <a:off x="5466734" y="5444105"/>
              <a:ext cx="1179873"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032EF6-6802-A0D6-3B95-A9232DAA1E5B}"/>
                </a:ext>
              </a:extLst>
            </p:cNvPr>
            <p:cNvSpPr txBox="1"/>
            <p:nvPr/>
          </p:nvSpPr>
          <p:spPr>
            <a:xfrm>
              <a:off x="6861714" y="5663381"/>
              <a:ext cx="6022258" cy="707886"/>
            </a:xfrm>
            <a:prstGeom prst="rect">
              <a:avLst/>
            </a:prstGeom>
            <a:solidFill>
              <a:srgbClr val="FFFF00">
                <a:alpha val="94944"/>
              </a:srgbClr>
            </a:solid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 term “confirm” is a very strong conclusion (NB: There are serious limitations to Blair’s study).</a:t>
              </a:r>
            </a:p>
          </p:txBody>
        </p:sp>
        <p:cxnSp>
          <p:nvCxnSpPr>
            <p:cNvPr id="27" name="Elbow Connector 26">
              <a:extLst>
                <a:ext uri="{FF2B5EF4-FFF2-40B4-BE49-F238E27FC236}">
                  <a16:creationId xmlns:a16="http://schemas.microsoft.com/office/drawing/2014/main" id="{0E3EDE62-58EB-4CE7-3AC6-3F4C1895C407}"/>
                </a:ext>
              </a:extLst>
            </p:cNvPr>
            <p:cNvCxnSpPr>
              <a:cxnSpLocks/>
              <a:stCxn id="25" idx="2"/>
              <a:endCxn id="26" idx="1"/>
            </p:cNvCxnSpPr>
            <p:nvPr/>
          </p:nvCxnSpPr>
          <p:spPr>
            <a:xfrm rot="16200000" flipH="1">
              <a:off x="6282221" y="5437830"/>
              <a:ext cx="353943" cy="8050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382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5F796-FB04-D7F6-BAB7-93F8E027D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5ECBA-6313-3D2F-7B07-B3CA4B26930D}"/>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2200F80D-7CAB-CC27-D0A4-C62680C563E3}"/>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Blair (1995)</a:t>
            </a:r>
          </a:p>
          <a:p>
            <a:pPr algn="ctr"/>
            <a:r>
              <a:rPr lang="en-US" sz="1800" i="1"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508F13D6-C999-B4F5-BDC1-DF79461CBD97}"/>
              </a:ext>
            </a:extLst>
          </p:cNvPr>
          <p:cNvPicPr>
            <a:picLocks noChangeAspect="1"/>
          </p:cNvPicPr>
          <p:nvPr/>
        </p:nvPicPr>
        <p:blipFill>
          <a:blip r:embed="rId3"/>
          <a:stretch>
            <a:fillRect/>
          </a:stretch>
        </p:blipFill>
        <p:spPr>
          <a:xfrm>
            <a:off x="235525" y="2224072"/>
            <a:ext cx="3073732" cy="4447661"/>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658A0E6-FE71-DEA7-D1B0-5A220B0E508B}"/>
              </a:ext>
            </a:extLst>
          </p:cNvPr>
          <p:cNvPicPr>
            <a:picLocks noChangeAspect="1"/>
          </p:cNvPicPr>
          <p:nvPr/>
        </p:nvPicPr>
        <p:blipFill>
          <a:blip r:embed="rId4"/>
          <a:stretch>
            <a:fillRect/>
          </a:stretch>
        </p:blipFill>
        <p:spPr>
          <a:xfrm>
            <a:off x="3462232" y="2224072"/>
            <a:ext cx="3997897" cy="4447661"/>
          </a:xfrm>
          <a:prstGeom prst="rect">
            <a:avLst/>
          </a:prstGeom>
          <a:ln>
            <a:solidFill>
              <a:schemeClr val="tx1"/>
            </a:solidFill>
          </a:ln>
        </p:spPr>
      </p:pic>
      <p:grpSp>
        <p:nvGrpSpPr>
          <p:cNvPr id="5" name="Group 4">
            <a:extLst>
              <a:ext uri="{FF2B5EF4-FFF2-40B4-BE49-F238E27FC236}">
                <a16:creationId xmlns:a16="http://schemas.microsoft.com/office/drawing/2014/main" id="{E07DA3C0-D6A0-A6D8-813A-DF9912905E9B}"/>
              </a:ext>
            </a:extLst>
          </p:cNvPr>
          <p:cNvGrpSpPr/>
          <p:nvPr/>
        </p:nvGrpSpPr>
        <p:grpSpPr>
          <a:xfrm>
            <a:off x="3641642" y="2305393"/>
            <a:ext cx="3825113" cy="1850491"/>
            <a:chOff x="5364875" y="3830493"/>
            <a:chExt cx="3825113" cy="1850491"/>
          </a:xfrm>
        </p:grpSpPr>
        <p:sp>
          <p:nvSpPr>
            <p:cNvPr id="7" name="Rectangle 6">
              <a:extLst>
                <a:ext uri="{FF2B5EF4-FFF2-40B4-BE49-F238E27FC236}">
                  <a16:creationId xmlns:a16="http://schemas.microsoft.com/office/drawing/2014/main" id="{55F04CAB-669E-3570-C3EF-C5D58B006C46}"/>
                </a:ext>
              </a:extLst>
            </p:cNvPr>
            <p:cNvSpPr/>
            <p:nvPr/>
          </p:nvSpPr>
          <p:spPr>
            <a:xfrm>
              <a:off x="5364876" y="5461709"/>
              <a:ext cx="2451044" cy="219275"/>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7DFDF2-5824-1175-BDAF-090C928B79F1}"/>
                </a:ext>
              </a:extLst>
            </p:cNvPr>
            <p:cNvSpPr txBox="1"/>
            <p:nvPr/>
          </p:nvSpPr>
          <p:spPr>
            <a:xfrm>
              <a:off x="5868615" y="3830493"/>
              <a:ext cx="3321373" cy="1631216"/>
            </a:xfrm>
            <a:prstGeom prst="rect">
              <a:avLst/>
            </a:prstGeom>
            <a:solidFill>
              <a:srgbClr val="FFFF00">
                <a:alpha val="94944"/>
              </a:srgbClr>
            </a:solid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Small, non-random, “psychiatric” sample, scored only using “file” information, four PCL items removed.</a:t>
              </a:r>
            </a:p>
          </p:txBody>
        </p:sp>
        <p:cxnSp>
          <p:nvCxnSpPr>
            <p:cNvPr id="10" name="Elbow Connector 9">
              <a:extLst>
                <a:ext uri="{FF2B5EF4-FFF2-40B4-BE49-F238E27FC236}">
                  <a16:creationId xmlns:a16="http://schemas.microsoft.com/office/drawing/2014/main" id="{D8C8BC2D-CF5E-2F1C-EB3D-D066ECE72A5F}"/>
                </a:ext>
              </a:extLst>
            </p:cNvPr>
            <p:cNvCxnSpPr>
              <a:cxnSpLocks/>
              <a:stCxn id="7" idx="1"/>
              <a:endCxn id="9" idx="1"/>
            </p:cNvCxnSpPr>
            <p:nvPr/>
          </p:nvCxnSpPr>
          <p:spPr>
            <a:xfrm rot="10800000" flipH="1">
              <a:off x="5364875" y="4646101"/>
              <a:ext cx="503739" cy="925246"/>
            </a:xfrm>
            <a:prstGeom prst="bentConnector3">
              <a:avLst>
                <a:gd name="adj1" fmla="val -4538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E26AAF60-C99E-DFA3-8D64-6BA4B6E07137}"/>
              </a:ext>
            </a:extLst>
          </p:cNvPr>
          <p:cNvPicPr>
            <a:picLocks noChangeAspect="1"/>
          </p:cNvPicPr>
          <p:nvPr/>
        </p:nvPicPr>
        <p:blipFill>
          <a:blip r:embed="rId5"/>
          <a:stretch>
            <a:fillRect/>
          </a:stretch>
        </p:blipFill>
        <p:spPr>
          <a:xfrm>
            <a:off x="7583430" y="3121001"/>
            <a:ext cx="4460132" cy="3665099"/>
          </a:xfrm>
          <a:prstGeom prst="rect">
            <a:avLst/>
          </a:prstGeom>
          <a:ln>
            <a:solidFill>
              <a:schemeClr val="tx1"/>
            </a:solidFill>
          </a:ln>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F8AAC4F6-460B-EEF3-BB9D-558E6FF23016}"/>
              </a:ext>
            </a:extLst>
          </p:cNvPr>
          <p:cNvGrpSpPr/>
          <p:nvPr/>
        </p:nvGrpSpPr>
        <p:grpSpPr>
          <a:xfrm>
            <a:off x="7719844" y="1176542"/>
            <a:ext cx="4323717" cy="2127878"/>
            <a:chOff x="5270867" y="3952316"/>
            <a:chExt cx="4323717" cy="2127878"/>
          </a:xfrm>
        </p:grpSpPr>
        <p:sp>
          <p:nvSpPr>
            <p:cNvPr id="29" name="Rectangle 28">
              <a:extLst>
                <a:ext uri="{FF2B5EF4-FFF2-40B4-BE49-F238E27FC236}">
                  <a16:creationId xmlns:a16="http://schemas.microsoft.com/office/drawing/2014/main" id="{796A97BE-EF15-E95D-92A5-41CD92DEF081}"/>
                </a:ext>
              </a:extLst>
            </p:cNvPr>
            <p:cNvSpPr/>
            <p:nvPr/>
          </p:nvSpPr>
          <p:spPr>
            <a:xfrm>
              <a:off x="5270867" y="5860919"/>
              <a:ext cx="2451044" cy="219275"/>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EB075F-76C4-2438-3EB8-DF0C01EC9BB5}"/>
                </a:ext>
              </a:extLst>
            </p:cNvPr>
            <p:cNvSpPr txBox="1"/>
            <p:nvPr/>
          </p:nvSpPr>
          <p:spPr>
            <a:xfrm>
              <a:off x="5364875" y="3952316"/>
              <a:ext cx="4229709" cy="1754326"/>
            </a:xfrm>
            <a:prstGeom prst="rect">
              <a:avLst/>
            </a:prstGeom>
            <a:solidFill>
              <a:srgbClr val="FFFF00">
                <a:alpha val="94944"/>
              </a:srgbClr>
            </a:solid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Only a group difference on the “modifiability” criterion. </a:t>
              </a:r>
            </a:p>
            <a:p>
              <a:r>
                <a:rPr lang="en-US" dirty="0">
                  <a:latin typeface="Helvetica Neue" panose="02000503000000020004" pitchFamily="2" charset="0"/>
                  <a:ea typeface="Helvetica Neue" panose="02000503000000020004" pitchFamily="2" charset="0"/>
                  <a:cs typeface="Helvetica Neue" panose="02000503000000020004" pitchFamily="2" charset="0"/>
                </a:rPr>
                <a:t>NB: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the results are not consistent with the main hypothesis</a:t>
              </a:r>
              <a:r>
                <a:rPr lang="en-US" dirty="0">
                  <a:latin typeface="Helvetica Neue" panose="02000503000000020004" pitchFamily="2" charset="0"/>
                  <a:ea typeface="Helvetica Neue" panose="02000503000000020004" pitchFamily="2" charset="0"/>
                  <a:cs typeface="Helvetica Neue" panose="02000503000000020004" pitchFamily="2" charset="0"/>
                </a:rPr>
                <a:t> = that psychopathic persons don’t care about transgressions.</a:t>
              </a:r>
            </a:p>
          </p:txBody>
        </p:sp>
        <p:cxnSp>
          <p:nvCxnSpPr>
            <p:cNvPr id="31" name="Elbow Connector 30">
              <a:extLst>
                <a:ext uri="{FF2B5EF4-FFF2-40B4-BE49-F238E27FC236}">
                  <a16:creationId xmlns:a16="http://schemas.microsoft.com/office/drawing/2014/main" id="{05BEDCB6-2633-146B-5341-A3067A447B8F}"/>
                </a:ext>
              </a:extLst>
            </p:cNvPr>
            <p:cNvCxnSpPr>
              <a:cxnSpLocks/>
              <a:stCxn id="29" idx="1"/>
              <a:endCxn id="30" idx="1"/>
            </p:cNvCxnSpPr>
            <p:nvPr/>
          </p:nvCxnSpPr>
          <p:spPr>
            <a:xfrm rot="10800000" flipH="1">
              <a:off x="5270867" y="4829479"/>
              <a:ext cx="94008" cy="1141078"/>
            </a:xfrm>
            <a:prstGeom prst="bentConnector3">
              <a:avLst>
                <a:gd name="adj1" fmla="val -24317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22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E059A-15CC-6E6F-C602-05F617D92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7D975-C467-AE51-0ED2-55A91E5D84CD}"/>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589695A3-06B4-02DE-AFFF-9A9BBE65EC86}"/>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Examples of Scientific Spin</a:t>
            </a:r>
          </a:p>
          <a:p>
            <a:pPr algn="ctr"/>
            <a:r>
              <a:rPr lang="en-US" sz="1800" i="1" dirty="0"/>
              <a:t>Three of the most cited studies in psychopathy research; they are full of well-known “spin” tactics…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D490A92C-C49B-53FE-6008-A732180E7C6D}"/>
              </a:ext>
            </a:extLst>
          </p:cNvPr>
          <p:cNvPicPr>
            <a:picLocks noChangeAspect="1"/>
          </p:cNvPicPr>
          <p:nvPr/>
        </p:nvPicPr>
        <p:blipFill>
          <a:blip r:embed="rId3"/>
          <a:stretch>
            <a:fillRect/>
          </a:stretch>
        </p:blipFill>
        <p:spPr>
          <a:xfrm>
            <a:off x="1974545" y="2596350"/>
            <a:ext cx="2807633" cy="37377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FAEB0C9-EC38-5C8D-450D-182383EE707D}"/>
              </a:ext>
            </a:extLst>
          </p:cNvPr>
          <p:cNvSpPr txBox="1"/>
          <p:nvPr/>
        </p:nvSpPr>
        <p:spPr>
          <a:xfrm>
            <a:off x="2405979" y="6410239"/>
            <a:ext cx="194476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B60FB3FB-36AD-FB0F-3906-056AF4D38A69}"/>
              </a:ext>
            </a:extLst>
          </p:cNvPr>
          <p:cNvSpPr txBox="1"/>
          <p:nvPr/>
        </p:nvSpPr>
        <p:spPr>
          <a:xfrm>
            <a:off x="5469147" y="6410239"/>
            <a:ext cx="1713932"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1992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8" name="Picture 7">
            <a:extLst>
              <a:ext uri="{FF2B5EF4-FFF2-40B4-BE49-F238E27FC236}">
                <a16:creationId xmlns:a16="http://schemas.microsoft.com/office/drawing/2014/main" id="{038425DE-6C74-677B-7CA4-CBEF21C61A9F}"/>
              </a:ext>
            </a:extLst>
          </p:cNvPr>
          <p:cNvPicPr>
            <a:picLocks noChangeAspect="1"/>
          </p:cNvPicPr>
          <p:nvPr/>
        </p:nvPicPr>
        <p:blipFill>
          <a:blip r:embed="rId6"/>
          <a:stretch>
            <a:fillRect/>
          </a:stretch>
        </p:blipFill>
        <p:spPr>
          <a:xfrm>
            <a:off x="7868888" y="2596350"/>
            <a:ext cx="2583087" cy="37377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4A071C2-701B-6310-0D28-2F3D1E1E8F64}"/>
              </a:ext>
            </a:extLst>
          </p:cNvPr>
          <p:cNvSpPr txBox="1"/>
          <p:nvPr/>
        </p:nvSpPr>
        <p:spPr>
          <a:xfrm>
            <a:off x="8553533" y="6410239"/>
            <a:ext cx="121379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Blair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CAA1585E-CD6E-A5DD-55AE-DF95E9AC3D35}"/>
              </a:ext>
            </a:extLst>
          </p:cNvPr>
          <p:cNvPicPr>
            <a:picLocks noChangeAspect="1"/>
          </p:cNvPicPr>
          <p:nvPr/>
        </p:nvPicPr>
        <p:blipFill>
          <a:blip r:embed="rId8"/>
          <a:stretch>
            <a:fillRect/>
          </a:stretch>
        </p:blipFill>
        <p:spPr>
          <a:xfrm>
            <a:off x="4978057" y="2596350"/>
            <a:ext cx="2694952" cy="3737704"/>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B9503D3-599E-4EAB-1FF5-095257ED1452}"/>
              </a:ext>
            </a:extLst>
          </p:cNvPr>
          <p:cNvSpPr txBox="1"/>
          <p:nvPr/>
        </p:nvSpPr>
        <p:spPr>
          <a:xfrm>
            <a:off x="1970850" y="5620288"/>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1,333</a:t>
            </a:r>
          </a:p>
        </p:txBody>
      </p:sp>
      <p:sp>
        <p:nvSpPr>
          <p:cNvPr id="14" name="TextBox 13">
            <a:extLst>
              <a:ext uri="{FF2B5EF4-FFF2-40B4-BE49-F238E27FC236}">
                <a16:creationId xmlns:a16="http://schemas.microsoft.com/office/drawing/2014/main" id="{29DF141D-2E73-7AE1-8AB2-4A30153226F6}"/>
              </a:ext>
            </a:extLst>
          </p:cNvPr>
          <p:cNvSpPr txBox="1"/>
          <p:nvPr/>
        </p:nvSpPr>
        <p:spPr>
          <a:xfrm>
            <a:off x="4964805" y="5620287"/>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1,039</a:t>
            </a:r>
          </a:p>
        </p:txBody>
      </p:sp>
      <p:sp>
        <p:nvSpPr>
          <p:cNvPr id="15" name="TextBox 14">
            <a:extLst>
              <a:ext uri="{FF2B5EF4-FFF2-40B4-BE49-F238E27FC236}">
                <a16:creationId xmlns:a16="http://schemas.microsoft.com/office/drawing/2014/main" id="{E542EBF1-3E60-49DB-E41B-DE1A9CE91846}"/>
              </a:ext>
            </a:extLst>
          </p:cNvPr>
          <p:cNvSpPr txBox="1"/>
          <p:nvPr/>
        </p:nvSpPr>
        <p:spPr>
          <a:xfrm>
            <a:off x="7855636" y="5620286"/>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2,407</a:t>
            </a:r>
          </a:p>
        </p:txBody>
      </p:sp>
    </p:spTree>
    <p:extLst>
      <p:ext uri="{BB962C8B-B14F-4D97-AF65-F5344CB8AC3E}">
        <p14:creationId xmlns:p14="http://schemas.microsoft.com/office/powerpoint/2010/main" val="335157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E904-41CE-E382-CED4-79AFFA142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A1952-F3F1-C0D0-D15A-1D387A9C816E}"/>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FFFD7930-BD74-D7FA-EDD3-CB6CF6BCA1DB}"/>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Three Widely Documented Types of QRPs</a:t>
            </a:r>
          </a:p>
          <a:p>
            <a:pPr algn="ctr"/>
            <a:r>
              <a:rPr lang="en-US" sz="1800" i="1" dirty="0"/>
              <a:t>Most frequently observed examples of QRPs that “facilitates” scientific spin (from Larsen, </a:t>
            </a:r>
            <a:r>
              <a:rPr lang="en-US" sz="1800" i="1" dirty="0">
                <a:hlinkClick r:id="rId3"/>
              </a:rPr>
              <a:t>2025</a:t>
            </a:r>
            <a:r>
              <a:rPr lang="en-US" sz="1800" i="1" dirty="0"/>
              <a:t>)</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504FD2E3-99FE-576C-BCF7-9A20D92EC7C3}"/>
              </a:ext>
            </a:extLst>
          </p:cNvPr>
          <p:cNvGrpSpPr/>
          <p:nvPr/>
        </p:nvGrpSpPr>
        <p:grpSpPr>
          <a:xfrm>
            <a:off x="109055" y="2623227"/>
            <a:ext cx="3625574" cy="3901387"/>
            <a:chOff x="89176" y="2367587"/>
            <a:chExt cx="3625574" cy="3901387"/>
          </a:xfrm>
        </p:grpSpPr>
        <p:sp>
          <p:nvSpPr>
            <p:cNvPr id="14" name="Rectangle 13">
              <a:extLst>
                <a:ext uri="{FF2B5EF4-FFF2-40B4-BE49-F238E27FC236}">
                  <a16:creationId xmlns:a16="http://schemas.microsoft.com/office/drawing/2014/main" id="{E8D3B6D7-95AB-08D2-CC42-A40F1290D327}"/>
                </a:ext>
              </a:extLst>
            </p:cNvPr>
            <p:cNvSpPr/>
            <p:nvPr/>
          </p:nvSpPr>
          <p:spPr>
            <a:xfrm>
              <a:off x="89177"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Excluding the Middle</a:t>
              </a:r>
            </a:p>
          </p:txBody>
        </p:sp>
        <p:sp>
          <p:nvSpPr>
            <p:cNvPr id="15" name="Rectangle 14">
              <a:extLst>
                <a:ext uri="{FF2B5EF4-FFF2-40B4-BE49-F238E27FC236}">
                  <a16:creationId xmlns:a16="http://schemas.microsoft.com/office/drawing/2014/main" id="{77ED1EAA-A453-B458-2461-7A3C880BBCFF}"/>
                </a:ext>
              </a:extLst>
            </p:cNvPr>
            <p:cNvSpPr/>
            <p:nvPr/>
          </p:nvSpPr>
          <p:spPr>
            <a:xfrm>
              <a:off x="89176"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A frequent issue in psychopathy research is the exclusion or parsing out those participants who score between 2—30 on the PCL-R. This parsing of random samples exaggerates group differences and increases the possibility of a false-positive discovery.</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6" name="Group 15">
            <a:extLst>
              <a:ext uri="{FF2B5EF4-FFF2-40B4-BE49-F238E27FC236}">
                <a16:creationId xmlns:a16="http://schemas.microsoft.com/office/drawing/2014/main" id="{D7D52839-E3FF-C98F-80D4-CC374365709D}"/>
              </a:ext>
            </a:extLst>
          </p:cNvPr>
          <p:cNvGrpSpPr/>
          <p:nvPr/>
        </p:nvGrpSpPr>
        <p:grpSpPr>
          <a:xfrm>
            <a:off x="4299779" y="2623227"/>
            <a:ext cx="3625574" cy="3901387"/>
            <a:chOff x="4279900" y="2367587"/>
            <a:chExt cx="3625574" cy="3901387"/>
          </a:xfrm>
        </p:grpSpPr>
        <p:sp>
          <p:nvSpPr>
            <p:cNvPr id="17" name="Rectangle 16">
              <a:extLst>
                <a:ext uri="{FF2B5EF4-FFF2-40B4-BE49-F238E27FC236}">
                  <a16:creationId xmlns:a16="http://schemas.microsoft.com/office/drawing/2014/main" id="{3503BBF3-3EDB-404B-9157-C363F386E531}"/>
                </a:ext>
              </a:extLst>
            </p:cNvPr>
            <p:cNvSpPr/>
            <p:nvPr/>
          </p:nvSpPr>
          <p:spPr>
            <a:xfrm>
              <a:off x="4279901"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Low Statistical Rigor</a:t>
              </a:r>
            </a:p>
          </p:txBody>
        </p:sp>
        <p:sp>
          <p:nvSpPr>
            <p:cNvPr id="18" name="Rectangle 17">
              <a:extLst>
                <a:ext uri="{FF2B5EF4-FFF2-40B4-BE49-F238E27FC236}">
                  <a16:creationId xmlns:a16="http://schemas.microsoft.com/office/drawing/2014/main" id="{B918ACA4-459C-1D37-E530-50EAA3C7E619}"/>
                </a:ext>
              </a:extLst>
            </p:cNvPr>
            <p:cNvSpPr/>
            <p:nvPr/>
          </p:nvSpPr>
          <p:spPr>
            <a:xfrm>
              <a:off x="4279900"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Many studies rely on small, biased samples and fail to correct for familywise error rates (FWER), increasing the chance of false-positive findings. Such weak statistical practices give a misleading impression of robustness and reproducibility.</a:t>
              </a:r>
            </a:p>
          </p:txBody>
        </p:sp>
      </p:grpSp>
      <p:grpSp>
        <p:nvGrpSpPr>
          <p:cNvPr id="19" name="Group 18">
            <a:extLst>
              <a:ext uri="{FF2B5EF4-FFF2-40B4-BE49-F238E27FC236}">
                <a16:creationId xmlns:a16="http://schemas.microsoft.com/office/drawing/2014/main" id="{30149948-7403-A231-E5EB-4EF5E66C18C5}"/>
              </a:ext>
            </a:extLst>
          </p:cNvPr>
          <p:cNvGrpSpPr/>
          <p:nvPr/>
        </p:nvGrpSpPr>
        <p:grpSpPr>
          <a:xfrm>
            <a:off x="8490502" y="2623227"/>
            <a:ext cx="3625574" cy="3901387"/>
            <a:chOff x="8470623" y="2367587"/>
            <a:chExt cx="3625574" cy="3901387"/>
          </a:xfrm>
        </p:grpSpPr>
        <p:sp>
          <p:nvSpPr>
            <p:cNvPr id="20" name="Rectangle 19">
              <a:extLst>
                <a:ext uri="{FF2B5EF4-FFF2-40B4-BE49-F238E27FC236}">
                  <a16:creationId xmlns:a16="http://schemas.microsoft.com/office/drawing/2014/main" id="{07C0F057-71E7-C547-8813-73B0CC16DDA8}"/>
                </a:ext>
              </a:extLst>
            </p:cNvPr>
            <p:cNvSpPr/>
            <p:nvPr/>
          </p:nvSpPr>
          <p:spPr>
            <a:xfrm>
              <a:off x="8470624"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Analytical Flexibility</a:t>
              </a:r>
            </a:p>
          </p:txBody>
        </p:sp>
        <p:sp>
          <p:nvSpPr>
            <p:cNvPr id="21" name="Rectangle 20">
              <a:extLst>
                <a:ext uri="{FF2B5EF4-FFF2-40B4-BE49-F238E27FC236}">
                  <a16:creationId xmlns:a16="http://schemas.microsoft.com/office/drawing/2014/main" id="{04AA0552-85DA-FE7B-124A-5B321AC6FD0C}"/>
                </a:ext>
              </a:extLst>
            </p:cNvPr>
            <p:cNvSpPr/>
            <p:nvPr/>
          </p:nvSpPr>
          <p:spPr>
            <a:xfrm>
              <a:off x="8470623"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Researchers often take wide liberties in deciding how to analyze data, such as </a:t>
              </a:r>
              <a:r>
                <a:rPr lang="en-US" sz="2000" i="1" dirty="0" err="1">
                  <a:latin typeface="Helvetica Neue" panose="02000503000000020004" pitchFamily="2" charset="0"/>
                  <a:ea typeface="Helvetica Neue" panose="02000503000000020004" pitchFamily="2" charset="0"/>
                  <a:cs typeface="Helvetica Neue" panose="02000503000000020004" pitchFamily="2" charset="0"/>
                </a:rPr>
                <a:t>posthoc</a:t>
              </a:r>
              <a:r>
                <a:rPr lang="en-US" sz="2000" dirty="0">
                  <a:latin typeface="Helvetica Neue" panose="02000503000000020004" pitchFamily="2" charset="0"/>
                  <a:ea typeface="Helvetica Neue" panose="02000503000000020004" pitchFamily="2" charset="0"/>
                  <a:cs typeface="Helvetica Neue" panose="02000503000000020004" pitchFamily="2" charset="0"/>
                </a:rPr>
                <a:t> decisions between correlational or group-based methods, redefining variables, or parsing data. This flexibility allows results to be selectively presented in ways that best fit prior expectations.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15957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a:extLst>
            <a:ext uri="{FF2B5EF4-FFF2-40B4-BE49-F238E27FC236}">
              <a16:creationId xmlns:a16="http://schemas.microsoft.com/office/drawing/2014/main" id="{4EC748C4-1C54-05E1-D978-46B52D56E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7F29A-F1B7-A690-6067-AD3ACBF6E436}"/>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6F1F808F-0C53-2AF0-4793-05CB0CA3CFCC}"/>
              </a:ext>
            </a:extLst>
          </p:cNvPr>
          <p:cNvSpPr>
            <a:spLocks noGrp="1"/>
          </p:cNvSpPr>
          <p:nvPr>
            <p:ph idx="1"/>
          </p:nvPr>
        </p:nvSpPr>
        <p:spPr/>
        <p:txBody>
          <a:bodyPr>
            <a:normAutofit/>
          </a:bodyPr>
          <a:lstStyle/>
          <a:p>
            <a:endParaRPr lang="en-US" dirty="0"/>
          </a:p>
          <a:p>
            <a:pPr algn="ctr"/>
            <a:r>
              <a:rPr lang="en-US" b="1" dirty="0"/>
              <a:t>Coding Bias in the Review Literature</a:t>
            </a:r>
          </a:p>
          <a:p>
            <a:pPr algn="ctr"/>
            <a:r>
              <a:rPr lang="en-US" sz="1600" i="1" dirty="0"/>
              <a:t>Coding bias is arguably a sub-type of scientific spin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Jalava et al. (</a:t>
            </a:r>
            <a:r>
              <a:rPr lang="en-US" dirty="0">
                <a:hlinkClick r:id="rId3"/>
              </a:rPr>
              <a:t>2021</a:t>
            </a:r>
            <a:r>
              <a:rPr lang="en-US" dirty="0"/>
              <a:t>) examined coding bias in </a:t>
            </a:r>
            <a:r>
              <a:rPr lang="en-US" dirty="0">
                <a:solidFill>
                  <a:srgbClr val="FF0000"/>
                </a:solidFill>
              </a:rPr>
              <a:t>structural neuroimaging</a:t>
            </a:r>
            <a:r>
              <a:rPr lang="en-US" dirty="0"/>
              <a:t> (</a:t>
            </a:r>
            <a:r>
              <a:rPr lang="en-US" dirty="0" err="1"/>
              <a:t>sMRI</a:t>
            </a:r>
            <a:r>
              <a:rPr lang="en-US" dirty="0"/>
              <a:t>) research in PCL-R psychopathy samples. </a:t>
            </a:r>
          </a:p>
          <a:p>
            <a:pPr marL="342900" indent="-342900">
              <a:buFont typeface="Arial" panose="020B0604020202020204" pitchFamily="34" charset="0"/>
              <a:buChar char="•"/>
            </a:pPr>
            <a:r>
              <a:rPr lang="en-US" b="1" dirty="0"/>
              <a:t>METHOD:</a:t>
            </a:r>
            <a:r>
              <a:rPr lang="en-US" dirty="0"/>
              <a:t> Compared the proportion of null-findings in </a:t>
            </a:r>
            <a:r>
              <a:rPr lang="en-US" dirty="0">
                <a:solidFill>
                  <a:srgbClr val="FF0000"/>
                </a:solidFill>
              </a:rPr>
              <a:t>review studies</a:t>
            </a:r>
            <a:r>
              <a:rPr lang="en-US" dirty="0"/>
              <a:t> to the proportion of null-findings in the published </a:t>
            </a:r>
            <a:r>
              <a:rPr lang="en-US" dirty="0">
                <a:solidFill>
                  <a:srgbClr val="FF0000"/>
                </a:solidFill>
              </a:rPr>
              <a:t>original research</a:t>
            </a:r>
            <a:r>
              <a:rPr lang="en-US" dirty="0"/>
              <a:t>.</a:t>
            </a:r>
          </a:p>
          <a:p>
            <a:pPr marL="342900" indent="-342900">
              <a:buFont typeface="Arial" panose="020B0604020202020204" pitchFamily="34" charset="0"/>
              <a:buChar char="•"/>
            </a:pPr>
            <a:r>
              <a:rPr lang="en-US" b="1" dirty="0"/>
              <a:t>HYPOTHSIS: </a:t>
            </a:r>
            <a:r>
              <a:rPr lang="en-US" dirty="0"/>
              <a:t>The presence of coding bias should cause null effects to “disappear” or be “sifted” out of the review literature.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B5D64DA2-00DF-68BD-4A7B-8BD4E8EB1676}"/>
              </a:ext>
            </a:extLst>
          </p:cNvPr>
          <p:cNvSpPr/>
          <p:nvPr/>
        </p:nvSpPr>
        <p:spPr>
          <a:xfrm>
            <a:off x="89176" y="5586429"/>
            <a:ext cx="12026900" cy="9051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Coding Bias: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selective extraction of positive findings from original studies by authors of review literature (i.e., over-reporting of positive vs. null findings).</a:t>
            </a:r>
          </a:p>
        </p:txBody>
      </p:sp>
    </p:spTree>
    <p:extLst>
      <p:ext uri="{BB962C8B-B14F-4D97-AF65-F5344CB8AC3E}">
        <p14:creationId xmlns:p14="http://schemas.microsoft.com/office/powerpoint/2010/main" val="2693948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a:extLst>
            <a:ext uri="{FF2B5EF4-FFF2-40B4-BE49-F238E27FC236}">
              <a16:creationId xmlns:a16="http://schemas.microsoft.com/office/drawing/2014/main" id="{305B7709-0FE7-4724-8E5F-7CCF16DD1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C2083-8D05-6B89-CD54-9EE0EDACC4E5}"/>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32F9356F-EFA0-2D0D-271F-F05E7123D169}"/>
              </a:ext>
            </a:extLst>
          </p:cNvPr>
          <p:cNvSpPr>
            <a:spLocks noGrp="1"/>
          </p:cNvSpPr>
          <p:nvPr>
            <p:ph idx="1"/>
          </p:nvPr>
        </p:nvSpPr>
        <p:spPr/>
        <p:txBody>
          <a:bodyPr>
            <a:normAutofit/>
          </a:bodyPr>
          <a:lstStyle/>
          <a:p>
            <a:endParaRPr lang="en-US" dirty="0"/>
          </a:p>
          <a:p>
            <a:pPr algn="ctr"/>
            <a:r>
              <a:rPr lang="en-US" b="1" dirty="0"/>
              <a:t>Jalava et al. (</a:t>
            </a:r>
            <a:r>
              <a:rPr lang="en-US" b="1" dirty="0">
                <a:hlinkClick r:id="rId3"/>
              </a:rPr>
              <a:t>2021</a:t>
            </a:r>
            <a:r>
              <a:rPr lang="en-US" b="1" dirty="0"/>
              <a:t>)</a:t>
            </a:r>
          </a:p>
          <a:p>
            <a:pPr algn="ctr"/>
            <a:r>
              <a:rPr lang="en-US" sz="1600" i="1"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AEC136DC-DDA0-8879-CBF7-6AB3DBAD4E0B}"/>
              </a:ext>
            </a:extLst>
          </p:cNvPr>
          <p:cNvSpPr/>
          <p:nvPr/>
        </p:nvSpPr>
        <p:spPr>
          <a:xfrm>
            <a:off x="89176" y="5586429"/>
            <a:ext cx="12026900" cy="9051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Coding Bias: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selective extraction of positive findings from original studies by authors of review literature (i.e., over-reporting of positive vs. null findings).</a:t>
            </a:r>
          </a:p>
        </p:txBody>
      </p:sp>
      <p:pic>
        <p:nvPicPr>
          <p:cNvPr id="4" name="Picture 3">
            <a:extLst>
              <a:ext uri="{FF2B5EF4-FFF2-40B4-BE49-F238E27FC236}">
                <a16:creationId xmlns:a16="http://schemas.microsoft.com/office/drawing/2014/main" id="{1B21716D-7A99-3D03-2925-77BCFF970C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8874" y="2167770"/>
            <a:ext cx="2351263" cy="3199657"/>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9994511-35A3-A368-2BF2-6D3A252B25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36263" y="2167397"/>
            <a:ext cx="3126908" cy="3199657"/>
          </a:xfrm>
          <a:prstGeom prst="rect">
            <a:avLst/>
          </a:prstGeom>
          <a:ln>
            <a:solidFill>
              <a:schemeClr val="tx1"/>
            </a:solidFill>
          </a:ln>
        </p:spPr>
      </p:pic>
      <p:pic>
        <p:nvPicPr>
          <p:cNvPr id="7" name="Picture 6">
            <a:extLst>
              <a:ext uri="{FF2B5EF4-FFF2-40B4-BE49-F238E27FC236}">
                <a16:creationId xmlns:a16="http://schemas.microsoft.com/office/drawing/2014/main" id="{19F08471-E786-F4A8-3533-5CD515E995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41133" y="2167396"/>
            <a:ext cx="3023445" cy="3199657"/>
          </a:xfrm>
          <a:prstGeom prst="rect">
            <a:avLst/>
          </a:prstGeom>
          <a:ln>
            <a:solidFill>
              <a:schemeClr val="tx1"/>
            </a:solidFill>
          </a:ln>
        </p:spPr>
      </p:pic>
      <p:sp>
        <p:nvSpPr>
          <p:cNvPr id="8" name="TextBox 7">
            <a:extLst>
              <a:ext uri="{FF2B5EF4-FFF2-40B4-BE49-F238E27FC236}">
                <a16:creationId xmlns:a16="http://schemas.microsoft.com/office/drawing/2014/main" id="{581FC65D-8FD2-9BE0-8D95-48126EA40214}"/>
              </a:ext>
            </a:extLst>
          </p:cNvPr>
          <p:cNvSpPr txBox="1"/>
          <p:nvPr/>
        </p:nvSpPr>
        <p:spPr>
          <a:xfrm>
            <a:off x="6976290" y="3426811"/>
            <a:ext cx="973343" cy="707886"/>
          </a:xfrm>
          <a:prstGeom prst="rect">
            <a:avLst/>
          </a:prstGeom>
          <a:noFill/>
        </p:spPr>
        <p:txBody>
          <a:bodyPr wrap="none" rtlCol="0">
            <a:spAutoFit/>
          </a:body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VS.</a:t>
            </a:r>
          </a:p>
        </p:txBody>
      </p:sp>
      <p:sp>
        <p:nvSpPr>
          <p:cNvPr id="9" name="Rectangle 8">
            <a:extLst>
              <a:ext uri="{FF2B5EF4-FFF2-40B4-BE49-F238E27FC236}">
                <a16:creationId xmlns:a16="http://schemas.microsoft.com/office/drawing/2014/main" id="{A4F70E3C-379C-FB8C-BE7F-3A3708DA6F48}"/>
              </a:ext>
            </a:extLst>
          </p:cNvPr>
          <p:cNvSpPr/>
          <p:nvPr/>
        </p:nvSpPr>
        <p:spPr>
          <a:xfrm>
            <a:off x="5342397" y="2194312"/>
            <a:ext cx="787425"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662622-3964-F88A-10C2-A4A962E22718}"/>
              </a:ext>
            </a:extLst>
          </p:cNvPr>
          <p:cNvSpPr/>
          <p:nvPr/>
        </p:nvSpPr>
        <p:spPr>
          <a:xfrm>
            <a:off x="9935637" y="2194312"/>
            <a:ext cx="1040751" cy="21927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9C27A8-B53C-FB22-AC46-37A66DB1587B}"/>
              </a:ext>
            </a:extLst>
          </p:cNvPr>
          <p:cNvSpPr/>
          <p:nvPr/>
        </p:nvSpPr>
        <p:spPr>
          <a:xfrm>
            <a:off x="5498108" y="4704143"/>
            <a:ext cx="1040751" cy="353810"/>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9065C4-6B63-3568-0CD5-92C11AA78BC7}"/>
              </a:ext>
            </a:extLst>
          </p:cNvPr>
          <p:cNvSpPr/>
          <p:nvPr/>
        </p:nvSpPr>
        <p:spPr>
          <a:xfrm>
            <a:off x="9883793" y="4704143"/>
            <a:ext cx="1040751" cy="353810"/>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616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a:extLst>
            <a:ext uri="{FF2B5EF4-FFF2-40B4-BE49-F238E27FC236}">
              <a16:creationId xmlns:a16="http://schemas.microsoft.com/office/drawing/2014/main" id="{FDDF105D-4F7F-062C-DF35-804B24106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FD65F-04B0-A675-C589-457D3AE0AF93}"/>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8D748593-A5E9-0E60-1F93-13C63C891DD7}"/>
              </a:ext>
            </a:extLst>
          </p:cNvPr>
          <p:cNvSpPr>
            <a:spLocks noGrp="1"/>
          </p:cNvSpPr>
          <p:nvPr>
            <p:ph idx="1"/>
          </p:nvPr>
        </p:nvSpPr>
        <p:spPr/>
        <p:txBody>
          <a:bodyPr>
            <a:normAutofit/>
          </a:bodyPr>
          <a:lstStyle/>
          <a:p>
            <a:endParaRPr lang="en-US" dirty="0"/>
          </a:p>
          <a:p>
            <a:pPr algn="ctr"/>
            <a:r>
              <a:rPr lang="en-US" b="1" dirty="0"/>
              <a:t>Jalava et al. (</a:t>
            </a:r>
            <a:r>
              <a:rPr lang="en-US" b="1" dirty="0">
                <a:hlinkClick r:id="rId3"/>
              </a:rPr>
              <a:t>2021</a:t>
            </a:r>
            <a:r>
              <a:rPr lang="en-US" b="1" dirty="0"/>
              <a:t>)</a:t>
            </a:r>
          </a:p>
          <a:p>
            <a:pPr algn="ctr"/>
            <a:r>
              <a:rPr lang="en-US" sz="1600" i="1"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5F72EA96-CAB5-9DE9-21BF-58BEF966AA1D}"/>
              </a:ext>
            </a:extLst>
          </p:cNvPr>
          <p:cNvPicPr>
            <a:picLocks noChangeAspect="1"/>
          </p:cNvPicPr>
          <p:nvPr/>
        </p:nvPicPr>
        <p:blipFill>
          <a:blip r:embed="rId4"/>
          <a:stretch>
            <a:fillRect/>
          </a:stretch>
        </p:blipFill>
        <p:spPr>
          <a:xfrm>
            <a:off x="2484269" y="2111914"/>
            <a:ext cx="7911587" cy="4627722"/>
          </a:xfrm>
          <a:prstGeom prst="rect">
            <a:avLst/>
          </a:prstGeom>
        </p:spPr>
      </p:pic>
      <p:sp>
        <p:nvSpPr>
          <p:cNvPr id="14" name="Rectangle 13">
            <a:extLst>
              <a:ext uri="{FF2B5EF4-FFF2-40B4-BE49-F238E27FC236}">
                <a16:creationId xmlns:a16="http://schemas.microsoft.com/office/drawing/2014/main" id="{E3499CD8-430D-883B-FC53-E721023EA2A7}"/>
              </a:ext>
            </a:extLst>
          </p:cNvPr>
          <p:cNvSpPr/>
          <p:nvPr/>
        </p:nvSpPr>
        <p:spPr>
          <a:xfrm>
            <a:off x="4776340" y="5960769"/>
            <a:ext cx="1189031" cy="254974"/>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0EC087-C9C4-41F3-970E-93B0A5E9B159}"/>
              </a:ext>
            </a:extLst>
          </p:cNvPr>
          <p:cNvSpPr/>
          <p:nvPr/>
        </p:nvSpPr>
        <p:spPr>
          <a:xfrm>
            <a:off x="3652625" y="3102429"/>
            <a:ext cx="468164" cy="234632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8ED8EF-EDCE-D6FA-8C59-0EECD4D8E04C}"/>
              </a:ext>
            </a:extLst>
          </p:cNvPr>
          <p:cNvSpPr/>
          <p:nvPr/>
        </p:nvSpPr>
        <p:spPr>
          <a:xfrm>
            <a:off x="5252825" y="3379042"/>
            <a:ext cx="476055" cy="2079352"/>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EAD595-C14D-E73B-41C5-FDE0C9A2A45E}"/>
              </a:ext>
            </a:extLst>
          </p:cNvPr>
          <p:cNvSpPr/>
          <p:nvPr/>
        </p:nvSpPr>
        <p:spPr>
          <a:xfrm>
            <a:off x="6853025" y="3679371"/>
            <a:ext cx="474789" cy="1785258"/>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95FA1B-212C-93BA-0A3A-0D9CDB6A7524}"/>
              </a:ext>
            </a:extLst>
          </p:cNvPr>
          <p:cNvSpPr/>
          <p:nvPr/>
        </p:nvSpPr>
        <p:spPr>
          <a:xfrm>
            <a:off x="8453225" y="3777343"/>
            <a:ext cx="456347" cy="1687286"/>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BD7AEC-4217-D584-ABB5-2995E16D914E}"/>
              </a:ext>
            </a:extLst>
          </p:cNvPr>
          <p:cNvSpPr/>
          <p:nvPr/>
        </p:nvSpPr>
        <p:spPr>
          <a:xfrm>
            <a:off x="4616088" y="2321800"/>
            <a:ext cx="3635284" cy="254974"/>
          </a:xfrm>
          <a:prstGeom prst="rect">
            <a:avLst/>
          </a:prstGeom>
          <a:solidFill>
            <a:srgbClr val="FFCAAE">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4669490-372B-0607-5053-6EF92E23CF34}"/>
              </a:ext>
            </a:extLst>
          </p:cNvPr>
          <p:cNvSpPr/>
          <p:nvPr/>
        </p:nvSpPr>
        <p:spPr>
          <a:xfrm>
            <a:off x="6074228" y="5960770"/>
            <a:ext cx="990600" cy="254974"/>
          </a:xfrm>
          <a:prstGeom prst="rect">
            <a:avLst/>
          </a:prstGeom>
          <a:solidFill>
            <a:srgbClr val="CC0FFF">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AD3F48-1866-6A06-7632-B98275EB5FE9}"/>
              </a:ext>
            </a:extLst>
          </p:cNvPr>
          <p:cNvSpPr/>
          <p:nvPr/>
        </p:nvSpPr>
        <p:spPr>
          <a:xfrm>
            <a:off x="4120789" y="4419600"/>
            <a:ext cx="456348" cy="1029155"/>
          </a:xfrm>
          <a:prstGeom prst="rect">
            <a:avLst/>
          </a:prstGeom>
          <a:solidFill>
            <a:srgbClr val="CC0FFF">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3FC69D-79E5-88B5-31D6-3D78008E23B6}"/>
              </a:ext>
            </a:extLst>
          </p:cNvPr>
          <p:cNvSpPr/>
          <p:nvPr/>
        </p:nvSpPr>
        <p:spPr>
          <a:xfrm>
            <a:off x="5704969" y="4680857"/>
            <a:ext cx="456347" cy="767898"/>
          </a:xfrm>
          <a:prstGeom prst="rect">
            <a:avLst/>
          </a:prstGeom>
          <a:solidFill>
            <a:srgbClr val="CC0FFF">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1065BF-02F8-19DE-4C29-2BBB039E1E06}"/>
              </a:ext>
            </a:extLst>
          </p:cNvPr>
          <p:cNvSpPr/>
          <p:nvPr/>
        </p:nvSpPr>
        <p:spPr>
          <a:xfrm>
            <a:off x="7305169" y="5279571"/>
            <a:ext cx="456347" cy="169184"/>
          </a:xfrm>
          <a:prstGeom prst="rect">
            <a:avLst/>
          </a:prstGeom>
          <a:solidFill>
            <a:srgbClr val="CC0FFF">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5AE1E9-8317-FB97-FDBF-AE16C0B8B2AA}"/>
              </a:ext>
            </a:extLst>
          </p:cNvPr>
          <p:cNvSpPr/>
          <p:nvPr/>
        </p:nvSpPr>
        <p:spPr>
          <a:xfrm>
            <a:off x="8883599" y="5239431"/>
            <a:ext cx="456347" cy="209324"/>
          </a:xfrm>
          <a:prstGeom prst="rect">
            <a:avLst/>
          </a:prstGeom>
          <a:solidFill>
            <a:srgbClr val="CC0FFF">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C11AD2-DC67-66F8-05A4-762CBB8677E6}"/>
              </a:ext>
            </a:extLst>
          </p:cNvPr>
          <p:cNvSpPr/>
          <p:nvPr/>
        </p:nvSpPr>
        <p:spPr>
          <a:xfrm>
            <a:off x="7130610" y="5960769"/>
            <a:ext cx="990600" cy="254974"/>
          </a:xfrm>
          <a:prstGeom prst="rect">
            <a:avLst/>
          </a:prstGeom>
          <a:solidFill>
            <a:srgbClr val="FF0000">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B5AFE6-D3CA-81F7-A8AD-73BE3860621E}"/>
              </a:ext>
            </a:extLst>
          </p:cNvPr>
          <p:cNvSpPr/>
          <p:nvPr/>
        </p:nvSpPr>
        <p:spPr>
          <a:xfrm>
            <a:off x="6159254" y="4865914"/>
            <a:ext cx="454206" cy="582841"/>
          </a:xfrm>
          <a:prstGeom prst="rect">
            <a:avLst/>
          </a:prstGeom>
          <a:solidFill>
            <a:srgbClr val="FF0000">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341BF5-050A-E409-1BFF-E0999D296824}"/>
              </a:ext>
            </a:extLst>
          </p:cNvPr>
          <p:cNvSpPr/>
          <p:nvPr/>
        </p:nvSpPr>
        <p:spPr>
          <a:xfrm flipH="1">
            <a:off x="7758188" y="5355771"/>
            <a:ext cx="455472" cy="73445"/>
          </a:xfrm>
          <a:prstGeom prst="rect">
            <a:avLst/>
          </a:prstGeom>
          <a:solidFill>
            <a:srgbClr val="FF0000">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FD61CA7-F3C3-F23D-3C0C-25FE2F39E3B8}"/>
              </a:ext>
            </a:extLst>
          </p:cNvPr>
          <p:cNvSpPr/>
          <p:nvPr/>
        </p:nvSpPr>
        <p:spPr>
          <a:xfrm flipH="1">
            <a:off x="9346628" y="5344093"/>
            <a:ext cx="455472" cy="114300"/>
          </a:xfrm>
          <a:prstGeom prst="rect">
            <a:avLst/>
          </a:prstGeom>
          <a:solidFill>
            <a:srgbClr val="FF0000">
              <a:alpha val="25687"/>
            </a:srgbClr>
          </a:solidFill>
          <a:ln>
            <a:solidFill>
              <a:schemeClr val="accent5">
                <a:lumMod val="40000"/>
                <a:lumOff val="60000"/>
                <a:alpha val="4454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051CEA5-D8F4-53AB-97EF-01A754407760}"/>
              </a:ext>
            </a:extLst>
          </p:cNvPr>
          <p:cNvSpPr txBox="1"/>
          <p:nvPr/>
        </p:nvSpPr>
        <p:spPr>
          <a:xfrm>
            <a:off x="89176" y="3218342"/>
            <a:ext cx="2684205" cy="1938992"/>
          </a:xfrm>
          <a:prstGeom prst="rect">
            <a:avLst/>
          </a:prstGeom>
          <a:solidFill>
            <a:schemeClr val="bg1"/>
          </a:solidFill>
          <a:ln>
            <a:solidFill>
              <a:schemeClr val="tx1"/>
            </a:solidFill>
          </a:ln>
        </p:spPr>
        <p:txBody>
          <a:bodyPr wrap="square" rtlCol="0">
            <a:spAutoFit/>
          </a:bodyPr>
          <a:lstStyle/>
          <a:p>
            <a:pPr algn="l"/>
            <a:r>
              <a:rPr lang="en-US" sz="2000" b="1" dirty="0">
                <a:latin typeface="Helvetica Neue" panose="02000503000000020004" pitchFamily="2" charset="0"/>
                <a:ea typeface="Helvetica Neue" panose="02000503000000020004" pitchFamily="2" charset="0"/>
                <a:cs typeface="Helvetica Neue" panose="02000503000000020004" pitchFamily="2" charset="0"/>
              </a:rPr>
              <a:t>Overview:</a:t>
            </a:r>
            <a:br>
              <a:rPr lang="en-US" sz="20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Across 38 studies comprising 791 reported effects, 64.1% of all effects were null findings.</a:t>
            </a:r>
          </a:p>
        </p:txBody>
      </p:sp>
    </p:spTree>
    <p:extLst>
      <p:ext uri="{BB962C8B-B14F-4D97-AF65-F5344CB8AC3E}">
        <p14:creationId xmlns:p14="http://schemas.microsoft.com/office/powerpoint/2010/main" val="101109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a:extLst>
            <a:ext uri="{FF2B5EF4-FFF2-40B4-BE49-F238E27FC236}">
              <a16:creationId xmlns:a16="http://schemas.microsoft.com/office/drawing/2014/main" id="{EB281032-AFD4-8B2F-A3BF-A5C524BEF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6386B-F64B-D06F-C0F8-2B3570202F29}"/>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83AA7AC6-D43E-B92F-6AD1-20B2995D358B}"/>
              </a:ext>
            </a:extLst>
          </p:cNvPr>
          <p:cNvSpPr>
            <a:spLocks noGrp="1"/>
          </p:cNvSpPr>
          <p:nvPr>
            <p:ph idx="1"/>
          </p:nvPr>
        </p:nvSpPr>
        <p:spPr/>
        <p:txBody>
          <a:bodyPr>
            <a:normAutofit/>
          </a:bodyPr>
          <a:lstStyle/>
          <a:p>
            <a:endParaRPr lang="en-US" dirty="0"/>
          </a:p>
          <a:p>
            <a:pPr algn="ctr"/>
            <a:r>
              <a:rPr lang="en-US" b="1" dirty="0"/>
              <a:t>Jalava et al. (</a:t>
            </a:r>
            <a:r>
              <a:rPr lang="en-US" b="1" dirty="0">
                <a:hlinkClick r:id="rId3"/>
              </a:rPr>
              <a:t>2021</a:t>
            </a:r>
            <a:r>
              <a:rPr lang="en-US" b="1" dirty="0"/>
              <a:t>)</a:t>
            </a:r>
          </a:p>
          <a:p>
            <a:pPr algn="ctr"/>
            <a:r>
              <a:rPr lang="en-US" sz="1600" i="1" dirty="0"/>
              <a:t>Coding bias is arguably a sub-type of scientific spin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Jalava et al. (</a:t>
            </a:r>
            <a:r>
              <a:rPr lang="en-US" dirty="0">
                <a:hlinkClick r:id="rId3"/>
              </a:rPr>
              <a:t>2021</a:t>
            </a:r>
            <a:r>
              <a:rPr lang="en-US" dirty="0"/>
              <a:t>) documents how </a:t>
            </a:r>
            <a:r>
              <a:rPr lang="en-US" dirty="0">
                <a:solidFill>
                  <a:srgbClr val="FF0000"/>
                </a:solidFill>
              </a:rPr>
              <a:t>the majority of review studies</a:t>
            </a:r>
            <a:r>
              <a:rPr lang="en-US" dirty="0"/>
              <a:t> portray psychopathy as a neurodevelopmental disorder. </a:t>
            </a:r>
          </a:p>
          <a:p>
            <a:pPr marL="342900" indent="-342900">
              <a:buFont typeface="Arial" panose="020B0604020202020204" pitchFamily="34" charset="0"/>
              <a:buChar char="•"/>
            </a:pPr>
            <a:r>
              <a:rPr lang="en-US" dirty="0"/>
              <a:t>This view stands in </a:t>
            </a:r>
            <a:r>
              <a:rPr lang="en-US" dirty="0">
                <a:solidFill>
                  <a:srgbClr val="FF0000"/>
                </a:solidFill>
              </a:rPr>
              <a:t>clear contrast</a:t>
            </a:r>
            <a:r>
              <a:rPr lang="en-US" dirty="0"/>
              <a:t> to the empirical research.</a:t>
            </a:r>
          </a:p>
          <a:p>
            <a:pPr marL="342900" indent="-342900">
              <a:buFont typeface="Arial" panose="020B0604020202020204" pitchFamily="34" charset="0"/>
              <a:buChar char="•"/>
            </a:pPr>
            <a:r>
              <a:rPr lang="en-US" dirty="0"/>
              <a:t>Notice that at least since Koenigs et al. (</a:t>
            </a:r>
            <a:r>
              <a:rPr lang="en-US" dirty="0">
                <a:hlinkClick r:id="rId4"/>
              </a:rPr>
              <a:t>2011</a:t>
            </a:r>
            <a:r>
              <a:rPr lang="en-US" dirty="0"/>
              <a:t>) it has been well-known that neuroimaging results in PCL samples are heterogenous.</a:t>
            </a:r>
          </a:p>
          <a:p>
            <a:pPr marL="342900" indent="-342900">
              <a:buFont typeface="Arial" panose="020B0604020202020204" pitchFamily="34" charset="0"/>
              <a:buChar char="•"/>
            </a:pPr>
            <a:r>
              <a:rPr lang="en-US" dirty="0"/>
              <a:t>Yet, the review literature systematically “spins” a different narrative.</a:t>
            </a:r>
          </a:p>
          <a:p>
            <a:pPr marL="342900" indent="-342900">
              <a:buFont typeface="Arial" panose="020B0604020202020204" pitchFamily="34" charset="0"/>
              <a:buChar char="•"/>
            </a:pPr>
            <a:r>
              <a:rPr lang="en-US" dirty="0"/>
              <a:t>For two decades, legal and forensic professionals relying on review literature about psychopathy neuroimaging </a:t>
            </a:r>
            <a:r>
              <a:rPr lang="en-US" dirty="0">
                <a:solidFill>
                  <a:srgbClr val="FF0000"/>
                </a:solidFill>
              </a:rPr>
              <a:t>would have been misled</a:t>
            </a:r>
            <a:r>
              <a:rPr lang="en-US" dirty="0"/>
              <a:t>.</a:t>
            </a:r>
          </a:p>
        </p:txBody>
      </p:sp>
    </p:spTree>
    <p:extLst>
      <p:ext uri="{BB962C8B-B14F-4D97-AF65-F5344CB8AC3E}">
        <p14:creationId xmlns:p14="http://schemas.microsoft.com/office/powerpoint/2010/main" val="3697691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a:extLst>
            <a:ext uri="{FF2B5EF4-FFF2-40B4-BE49-F238E27FC236}">
              <a16:creationId xmlns:a16="http://schemas.microsoft.com/office/drawing/2014/main" id="{7059DBAA-D0B4-3CA6-2DED-3D799C48B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0A44B-4C06-C63E-BE27-88CE8DE6C2F8}"/>
              </a:ext>
            </a:extLst>
          </p:cNvPr>
          <p:cNvSpPr>
            <a:spLocks noGrp="1"/>
          </p:cNvSpPr>
          <p:nvPr>
            <p:ph type="title"/>
          </p:nvPr>
        </p:nvSpPr>
        <p:spPr/>
        <p:txBody>
          <a:bodyPr/>
          <a:lstStyle/>
          <a:p>
            <a:r>
              <a:rPr lang="en-US" dirty="0"/>
              <a:t>Spin and QRPs in Psychopathy Research:</a:t>
            </a:r>
          </a:p>
        </p:txBody>
      </p:sp>
      <p:sp>
        <p:nvSpPr>
          <p:cNvPr id="3" name="Content Placeholder 2">
            <a:extLst>
              <a:ext uri="{FF2B5EF4-FFF2-40B4-BE49-F238E27FC236}">
                <a16:creationId xmlns:a16="http://schemas.microsoft.com/office/drawing/2014/main" id="{63497A7D-25C5-6364-C408-B4B20506B7DB}"/>
              </a:ext>
            </a:extLst>
          </p:cNvPr>
          <p:cNvSpPr>
            <a:spLocks noGrp="1"/>
          </p:cNvSpPr>
          <p:nvPr>
            <p:ph idx="1"/>
          </p:nvPr>
        </p:nvSpPr>
        <p:spPr/>
        <p:txBody>
          <a:bodyPr>
            <a:normAutofit/>
          </a:bodyPr>
          <a:lstStyle/>
          <a:p>
            <a:endParaRPr lang="en-US" dirty="0"/>
          </a:p>
        </p:txBody>
      </p:sp>
      <p:pic>
        <p:nvPicPr>
          <p:cNvPr id="13314" name="Picture 2" descr="Tips, Tours, and 8 Places to Go Panning for Gold in Alaska">
            <a:extLst>
              <a:ext uri="{FF2B5EF4-FFF2-40B4-BE49-F238E27FC236}">
                <a16:creationId xmlns:a16="http://schemas.microsoft.com/office/drawing/2014/main" id="{9C0D3666-3642-B7C5-E22A-0F1C54766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55" y="9832"/>
            <a:ext cx="12300155" cy="9215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FC605F-A899-A588-B8A2-0378B3FFB03E}"/>
              </a:ext>
            </a:extLst>
          </p:cNvPr>
          <p:cNvSpPr txBox="1"/>
          <p:nvPr/>
        </p:nvSpPr>
        <p:spPr>
          <a:xfrm>
            <a:off x="75924" y="1054719"/>
            <a:ext cx="7947199" cy="2677656"/>
          </a:xfrm>
          <a:prstGeom prst="rect">
            <a:avLst/>
          </a:prstGeom>
          <a:solidFill>
            <a:schemeClr val="tx1">
              <a:alpha val="58622"/>
            </a:schemeClr>
          </a:solidFill>
        </p:spPr>
        <p:txBody>
          <a:bodyPr wrap="square" rtlCol="0">
            <a:spAutoFit/>
          </a:bodyPr>
          <a:lstStyle/>
          <a:p>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we found was that the nulls had virtually disappeared from the review literature, as if the review literature acted as a sift, like a miner </a:t>
            </a:r>
            <a:r>
              <a:rPr lang="en-US" sz="28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panning for gold</a:t>
            </a: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 a river.”</a:t>
            </a:r>
          </a:p>
          <a:p>
            <a:endPar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Psychopathy Unmasked (Larsen, 2025, p. 139)</a:t>
            </a:r>
          </a:p>
        </p:txBody>
      </p:sp>
    </p:spTree>
    <p:extLst>
      <p:ext uri="{BB962C8B-B14F-4D97-AF65-F5344CB8AC3E}">
        <p14:creationId xmlns:p14="http://schemas.microsoft.com/office/powerpoint/2010/main" val="198620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B9100583-53A3-50DF-4D4F-D12369DDD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BC7EC-E21F-7A75-3FB2-5EB6BF4BC25B}"/>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Spinning Psychopathy in Public Media</a:t>
            </a:r>
          </a:p>
        </p:txBody>
      </p:sp>
      <p:sp>
        <p:nvSpPr>
          <p:cNvPr id="7" name="Rectangle 6">
            <a:extLst>
              <a:ext uri="{FF2B5EF4-FFF2-40B4-BE49-F238E27FC236}">
                <a16:creationId xmlns:a16="http://schemas.microsoft.com/office/drawing/2014/main" id="{21D50BCF-37EC-BAE2-05D5-F1D46735C616}"/>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B47D4B-431B-198F-7C6C-1794B7AFB12F}"/>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13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Background:</a:t>
            </a:r>
            <a:br>
              <a:rPr lang="en-US" sz="6000" dirty="0">
                <a:solidFill>
                  <a:schemeClr val="bg1"/>
                </a:solidFill>
              </a:rPr>
            </a:br>
            <a:r>
              <a:rPr lang="en-US" sz="6000" dirty="0">
                <a:solidFill>
                  <a:schemeClr val="bg1"/>
                </a:solidFill>
              </a:rPr>
              <a:t>The Replication Crisis</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E005-59DB-6607-D3E8-F4EEFA2B1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20318-1C29-1911-7314-D3B3DA8FE745}"/>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E16646D2-D9A7-A889-813F-C56183FB5866}"/>
              </a:ext>
            </a:extLst>
          </p:cNvPr>
          <p:cNvSpPr>
            <a:spLocks noGrp="1"/>
          </p:cNvSpPr>
          <p:nvPr>
            <p:ph idx="1"/>
          </p:nvPr>
        </p:nvSpPr>
        <p:spPr/>
        <p:txBody>
          <a:bodyPr>
            <a:normAutofit/>
          </a:bodyPr>
          <a:lstStyle/>
          <a:p>
            <a:endParaRPr lang="en-US" dirty="0"/>
          </a:p>
          <a:p>
            <a:pPr algn="ctr"/>
            <a:r>
              <a:rPr lang="en-US" b="1" dirty="0"/>
              <a:t>Researchers and Experts in the Media</a:t>
            </a:r>
          </a:p>
          <a:p>
            <a:pPr algn="ctr"/>
            <a:r>
              <a:rPr lang="en-US" sz="1600" i="1" dirty="0"/>
              <a:t>There are numerous examples of psychopathy researchers giving misleading information about psychopathy</a:t>
            </a:r>
          </a:p>
          <a:p>
            <a:pPr marL="342900" indent="-34290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9F432511-D6A1-543F-C497-BF71DCFD70AD}"/>
              </a:ext>
            </a:extLst>
          </p:cNvPr>
          <p:cNvSpPr txBox="1"/>
          <p:nvPr/>
        </p:nvSpPr>
        <p:spPr>
          <a:xfrm>
            <a:off x="3246394" y="6186559"/>
            <a:ext cx="5692584"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Documentary: </a:t>
            </a:r>
            <a:r>
              <a:rPr lang="en-US" sz="2000" i="1" dirty="0">
                <a:latin typeface="Helvetica Neue" panose="02000503000000020004" pitchFamily="2" charset="0"/>
                <a:ea typeface="Helvetica Neue" panose="02000503000000020004" pitchFamily="2" charset="0"/>
                <a:cs typeface="Helvetica Neue" panose="02000503000000020004" pitchFamily="2" charset="0"/>
              </a:rPr>
              <a:t>The Psychopath Next Door </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3"/>
              </a:rPr>
              <a:t>CBC</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148" name="Picture 4" descr="The Psychopath Next Door (2014) | Watch Free Documentaries Online">
            <a:extLst>
              <a:ext uri="{FF2B5EF4-FFF2-40B4-BE49-F238E27FC236}">
                <a16:creationId xmlns:a16="http://schemas.microsoft.com/office/drawing/2014/main" id="{A7CB7138-E064-0D1F-C816-81FBB1A41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723" y="2484488"/>
            <a:ext cx="6341806" cy="356726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21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39B2B-884B-BD25-AA52-54E0DA325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82554-5AE0-F34F-2BC8-D4F7B3112315}"/>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532215AE-E98D-F0AD-738E-5FF0431C9EA9}"/>
              </a:ext>
            </a:extLst>
          </p:cNvPr>
          <p:cNvSpPr>
            <a:spLocks noGrp="1"/>
          </p:cNvSpPr>
          <p:nvPr>
            <p:ph idx="1"/>
          </p:nvPr>
        </p:nvSpPr>
        <p:spPr/>
        <p:txBody>
          <a:bodyPr>
            <a:normAutofit/>
          </a:bodyPr>
          <a:lstStyle/>
          <a:p>
            <a:endParaRPr lang="en-US" dirty="0"/>
          </a:p>
          <a:p>
            <a:pPr algn="ctr"/>
            <a:r>
              <a:rPr lang="en-US" b="1" dirty="0"/>
              <a:t>Researchers and Experts in the Media</a:t>
            </a:r>
          </a:p>
          <a:p>
            <a:pPr algn="ctr"/>
            <a:r>
              <a:rPr lang="en-US" sz="1600" i="1" dirty="0"/>
              <a:t>There are numerous examples of psychopathy researchers giving misleading information about psychopathy</a:t>
            </a:r>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2AE3E0D0-2C15-ADA0-CEED-1AE6FF1B9827}"/>
              </a:ext>
            </a:extLst>
          </p:cNvPr>
          <p:cNvPicPr>
            <a:picLocks noChangeAspect="1"/>
          </p:cNvPicPr>
          <p:nvPr/>
        </p:nvPicPr>
        <p:blipFill>
          <a:blip r:embed="rId3"/>
          <a:stretch>
            <a:fillRect/>
          </a:stretch>
        </p:blipFill>
        <p:spPr>
          <a:xfrm>
            <a:off x="2847409" y="2521153"/>
            <a:ext cx="6497181" cy="363384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38DF5BF-ACF8-FE26-CCF6-A4ECCACF50F9}"/>
              </a:ext>
            </a:extLst>
          </p:cNvPr>
          <p:cNvSpPr txBox="1"/>
          <p:nvPr/>
        </p:nvSpPr>
        <p:spPr>
          <a:xfrm>
            <a:off x="4077552" y="6226216"/>
            <a:ext cx="4030270"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Documentary: </a:t>
            </a:r>
            <a:r>
              <a:rPr lang="en-US" sz="2000" i="1" dirty="0">
                <a:latin typeface="Helvetica Neue" panose="02000503000000020004" pitchFamily="2" charset="0"/>
                <a:ea typeface="Helvetica Neue" panose="02000503000000020004" pitchFamily="2" charset="0"/>
                <a:cs typeface="Helvetica Neue" panose="02000503000000020004" pitchFamily="2" charset="0"/>
              </a:rPr>
              <a:t>Psychopath </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BBC</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431184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67C32-03EA-9E4A-090C-70272AD5D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2A4BF-20D4-A31E-52F9-DECF6B659FF5}"/>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3AD755F6-027F-18F8-01F5-4A2FF60489B9}"/>
              </a:ext>
            </a:extLst>
          </p:cNvPr>
          <p:cNvSpPr>
            <a:spLocks noGrp="1"/>
          </p:cNvSpPr>
          <p:nvPr>
            <p:ph idx="1"/>
          </p:nvPr>
        </p:nvSpPr>
        <p:spPr/>
        <p:txBody>
          <a:bodyPr>
            <a:normAutofit/>
          </a:bodyPr>
          <a:lstStyle/>
          <a:p>
            <a:endParaRPr lang="en-US" dirty="0"/>
          </a:p>
          <a:p>
            <a:pPr algn="ctr"/>
            <a:r>
              <a:rPr lang="en-US" b="1" dirty="0"/>
              <a:t>Researchers and Experts in the Media</a:t>
            </a:r>
          </a:p>
          <a:p>
            <a:pPr algn="ctr"/>
            <a:r>
              <a:rPr lang="en-US" sz="1600" i="1" dirty="0"/>
              <a:t>There are numerous examples of psychopathy researchers giving misleading information about psychopathy</a:t>
            </a: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A6DF681B-A716-500F-8425-1543A448B109}"/>
              </a:ext>
            </a:extLst>
          </p:cNvPr>
          <p:cNvPicPr>
            <a:picLocks noChangeAspect="1"/>
          </p:cNvPicPr>
          <p:nvPr/>
        </p:nvPicPr>
        <p:blipFill>
          <a:blip r:embed="rId3"/>
          <a:stretch>
            <a:fillRect/>
          </a:stretch>
        </p:blipFill>
        <p:spPr>
          <a:xfrm>
            <a:off x="2904569" y="2630769"/>
            <a:ext cx="6376236" cy="3795502"/>
          </a:xfrm>
          <a:prstGeom prst="rect">
            <a:avLst/>
          </a:prstGeom>
          <a:ln>
            <a:solidFill>
              <a:schemeClr val="tx1"/>
            </a:solidFill>
          </a:ln>
        </p:spPr>
      </p:pic>
      <p:sp>
        <p:nvSpPr>
          <p:cNvPr id="7" name="TextBox 6">
            <a:extLst>
              <a:ext uri="{FF2B5EF4-FFF2-40B4-BE49-F238E27FC236}">
                <a16:creationId xmlns:a16="http://schemas.microsoft.com/office/drawing/2014/main" id="{5B76B6BC-F5BA-0CDA-CA6C-096129F25032}"/>
              </a:ext>
            </a:extLst>
          </p:cNvPr>
          <p:cNvSpPr txBox="1"/>
          <p:nvPr/>
        </p:nvSpPr>
        <p:spPr>
          <a:xfrm>
            <a:off x="3856658" y="6426271"/>
            <a:ext cx="4491935" cy="400110"/>
          </a:xfrm>
          <a:prstGeom prst="rect">
            <a:avLst/>
          </a:prstGeom>
          <a:noFill/>
        </p:spPr>
        <p:txBody>
          <a:bodyPr wrap="none" rtlCol="0">
            <a:spAutoFit/>
          </a:bodyPr>
          <a:lstStyle/>
          <a:p>
            <a:pPr algn="ctr"/>
            <a:r>
              <a:rPr lang="en-US" sz="2000" i="1" dirty="0">
                <a:latin typeface="Helvetica Neue" panose="02000503000000020004" pitchFamily="2" charset="0"/>
                <a:ea typeface="Helvetica Neue" panose="02000503000000020004" pitchFamily="2" charset="0"/>
                <a:cs typeface="Helvetica Neue" panose="02000503000000020004" pitchFamily="2" charset="0"/>
              </a:rPr>
              <a:t>Big Think</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interview</a:t>
            </a:r>
            <a:r>
              <a:rPr lang="en-US" sz="2000" dirty="0">
                <a:latin typeface="Helvetica Neue" panose="02000503000000020004" pitchFamily="2" charset="0"/>
                <a:ea typeface="Helvetica Neue" panose="02000503000000020004" pitchFamily="2" charset="0"/>
                <a:cs typeface="Helvetica Neue" panose="02000503000000020004" pitchFamily="2" charset="0"/>
              </a:rPr>
              <a:t> with James Fallon</a:t>
            </a:r>
          </a:p>
        </p:txBody>
      </p:sp>
    </p:spTree>
    <p:extLst>
      <p:ext uri="{BB962C8B-B14F-4D97-AF65-F5344CB8AC3E}">
        <p14:creationId xmlns:p14="http://schemas.microsoft.com/office/powerpoint/2010/main" val="3944647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2A1C-6D77-8B4D-DFFA-2A1738B26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6D813-1B7C-3E89-7FE7-6EF1EB3B7106}"/>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12241168-5B7F-AEA0-0EA6-88FF4F349105}"/>
              </a:ext>
            </a:extLst>
          </p:cNvPr>
          <p:cNvSpPr>
            <a:spLocks noGrp="1"/>
          </p:cNvSpPr>
          <p:nvPr>
            <p:ph idx="1"/>
          </p:nvPr>
        </p:nvSpPr>
        <p:spPr/>
        <p:txBody>
          <a:bodyPr>
            <a:normAutofit/>
          </a:bodyPr>
          <a:lstStyle/>
          <a:p>
            <a:endParaRPr lang="en-US" dirty="0"/>
          </a:p>
          <a:p>
            <a:pPr algn="ctr"/>
            <a:r>
              <a:rPr lang="en-US" b="1" dirty="0"/>
              <a:t>An Epidemic of “Fake” Experts</a:t>
            </a:r>
          </a:p>
          <a:p>
            <a:pPr algn="ctr"/>
            <a:r>
              <a:rPr lang="en-US" sz="1600" i="1" dirty="0"/>
              <a:t>Media platforms like YouTube, TikTok, etc. are rife with clinicians, influencers, etc. who “appear” to be experts on psychopathy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FB7DB550-571E-7D77-D7AB-9638F24B3471}"/>
              </a:ext>
            </a:extLst>
          </p:cNvPr>
          <p:cNvPicPr>
            <a:picLocks noChangeAspect="1"/>
          </p:cNvPicPr>
          <p:nvPr/>
        </p:nvPicPr>
        <p:blipFill>
          <a:blip r:embed="rId3"/>
          <a:stretch>
            <a:fillRect/>
          </a:stretch>
        </p:blipFill>
        <p:spPr>
          <a:xfrm>
            <a:off x="2068836" y="2740742"/>
            <a:ext cx="6174155" cy="3429000"/>
          </a:xfrm>
          <a:prstGeom prst="rect">
            <a:avLst/>
          </a:prstGeom>
          <a:ln>
            <a:solidFill>
              <a:schemeClr val="tx1"/>
            </a:solidFill>
          </a:ln>
          <a:effectLst>
            <a:outerShdw blurRad="50800" dist="38100" dir="2700000" algn="tl" rotWithShape="0">
              <a:prstClr val="black">
                <a:alpha val="40000"/>
              </a:prstClr>
            </a:outerShdw>
          </a:effectLst>
        </p:spPr>
      </p:pic>
      <p:pic>
        <p:nvPicPr>
          <p:cNvPr id="7170" name="Picture 2" descr="The Wisdom of Psychopaths">
            <a:extLst>
              <a:ext uri="{FF2B5EF4-FFF2-40B4-BE49-F238E27FC236}">
                <a16:creationId xmlns:a16="http://schemas.microsoft.com/office/drawing/2014/main" id="{106CF027-8146-BEF8-545C-B62430CD7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988" y="2740742"/>
            <a:ext cx="2286000" cy="3429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B9B545-B905-C2EA-7883-8C4E9C535ADF}"/>
              </a:ext>
            </a:extLst>
          </p:cNvPr>
          <p:cNvSpPr txBox="1"/>
          <p:nvPr/>
        </p:nvSpPr>
        <p:spPr>
          <a:xfrm>
            <a:off x="2935593" y="6245553"/>
            <a:ext cx="4440639" cy="400110"/>
          </a:xfrm>
          <a:prstGeom prst="rect">
            <a:avLst/>
          </a:prstGeom>
          <a:noFill/>
        </p:spPr>
        <p:txBody>
          <a:bodyPr wrap="none" rtlCol="0">
            <a:spAutoFit/>
          </a:bodyPr>
          <a:lstStyle/>
          <a:p>
            <a:pPr algn="ctr"/>
            <a:r>
              <a:rPr lang="en-US" sz="2000" i="1" dirty="0">
                <a:latin typeface="Helvetica Neue" panose="02000503000000020004" pitchFamily="2" charset="0"/>
                <a:ea typeface="Helvetica Neue" panose="02000503000000020004" pitchFamily="2" charset="0"/>
                <a:cs typeface="Helvetica Neue" panose="02000503000000020004" pitchFamily="2" charset="0"/>
              </a:rPr>
              <a:t>Big Think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interview</a:t>
            </a:r>
            <a:r>
              <a:rPr lang="en-US" sz="2000" dirty="0">
                <a:latin typeface="Helvetica Neue" panose="02000503000000020004" pitchFamily="2" charset="0"/>
                <a:ea typeface="Helvetica Neue" panose="02000503000000020004" pitchFamily="2" charset="0"/>
                <a:cs typeface="Helvetica Neue" panose="02000503000000020004" pitchFamily="2" charset="0"/>
              </a:rPr>
              <a:t> with Kevin Dutton</a:t>
            </a:r>
            <a:endParaRPr lang="en-US" sz="2000" i="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67015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98E1-1567-6EC4-720B-99BDD2864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07B11-C8FC-ABB0-DA03-C9BB24017536}"/>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16EB5C2E-3BA9-FBE5-25D6-F15FE9E69E5C}"/>
              </a:ext>
            </a:extLst>
          </p:cNvPr>
          <p:cNvSpPr>
            <a:spLocks noGrp="1"/>
          </p:cNvSpPr>
          <p:nvPr>
            <p:ph idx="1"/>
          </p:nvPr>
        </p:nvSpPr>
        <p:spPr/>
        <p:txBody>
          <a:bodyPr>
            <a:normAutofit/>
          </a:bodyPr>
          <a:lstStyle/>
          <a:p>
            <a:endParaRPr lang="en-US" dirty="0"/>
          </a:p>
          <a:p>
            <a:pPr algn="ctr"/>
            <a:r>
              <a:rPr lang="en-US" b="1" dirty="0"/>
              <a:t>An Epidemic of “Fake” Experts</a:t>
            </a:r>
          </a:p>
          <a:p>
            <a:pPr algn="ctr"/>
            <a:r>
              <a:rPr lang="en-US" sz="1600" i="1" dirty="0"/>
              <a:t>Media platforms like YouTube, TikTok, etc. are rife with clinicians, influencers, etc. who “appear” to be experts on psychopathy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A0593B5E-B908-57BD-8F09-BAB39D4514A6}"/>
              </a:ext>
            </a:extLst>
          </p:cNvPr>
          <p:cNvPicPr>
            <a:picLocks noChangeAspect="1"/>
          </p:cNvPicPr>
          <p:nvPr/>
        </p:nvPicPr>
        <p:blipFill>
          <a:blip r:embed="rId3"/>
          <a:stretch>
            <a:fillRect/>
          </a:stretch>
        </p:blipFill>
        <p:spPr>
          <a:xfrm>
            <a:off x="1619866" y="2635044"/>
            <a:ext cx="6207820" cy="352486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A8CC22D-0BB4-690E-8C49-46515652BDE3}"/>
              </a:ext>
            </a:extLst>
          </p:cNvPr>
          <p:cNvSpPr txBox="1"/>
          <p:nvPr/>
        </p:nvSpPr>
        <p:spPr>
          <a:xfrm>
            <a:off x="1635433" y="6159909"/>
            <a:ext cx="6176691" cy="707886"/>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Interview</a:t>
            </a:r>
            <a:r>
              <a:rPr lang="en-US" sz="2000" dirty="0">
                <a:latin typeface="Helvetica Neue" panose="02000503000000020004" pitchFamily="2" charset="0"/>
                <a:ea typeface="Helvetica Neue" panose="02000503000000020004" pitchFamily="2" charset="0"/>
                <a:cs typeface="Helvetica Neue" panose="02000503000000020004" pitchFamily="2" charset="0"/>
              </a:rPr>
              <a:t> with pseudonymous authors, </a:t>
            </a:r>
            <a:r>
              <a:rPr lang="en-US" sz="2000" i="1" dirty="0">
                <a:latin typeface="Helvetica Neue" panose="02000503000000020004" pitchFamily="2" charset="0"/>
                <a:ea typeface="Helvetica Neue" panose="02000503000000020004" pitchFamily="2" charset="0"/>
                <a:cs typeface="Helvetica Neue" panose="02000503000000020004" pitchFamily="2" charset="0"/>
              </a:rPr>
              <a:t>M.E. Thomas</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part 2</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6"/>
              </a:rPr>
              <a:t>part 3</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9218" name="Picture 2" descr="Confessions of a Sociopath: A Life Spent Hiding in Plain Sight: Thomas,  M.E.: 9780307956651: Books - Amazon.ca">
            <a:extLst>
              <a:ext uri="{FF2B5EF4-FFF2-40B4-BE49-F238E27FC236}">
                <a16:creationId xmlns:a16="http://schemas.microsoft.com/office/drawing/2014/main" id="{E1CCBCC4-D423-9D03-3556-951161668A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9374" y="2595717"/>
            <a:ext cx="2316725" cy="35641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00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0D3D-C097-AAE7-CF73-9DF6E6206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14117-6BDE-756C-2088-D9F388B4DE02}"/>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8F81A83B-5838-E1F1-B284-7AB96045E0CD}"/>
              </a:ext>
            </a:extLst>
          </p:cNvPr>
          <p:cNvSpPr>
            <a:spLocks noGrp="1"/>
          </p:cNvSpPr>
          <p:nvPr>
            <p:ph idx="1"/>
          </p:nvPr>
        </p:nvSpPr>
        <p:spPr/>
        <p:txBody>
          <a:bodyPr>
            <a:normAutofit/>
          </a:bodyPr>
          <a:lstStyle/>
          <a:p>
            <a:endParaRPr lang="en-US" dirty="0"/>
          </a:p>
          <a:p>
            <a:pPr algn="ctr"/>
            <a:r>
              <a:rPr lang="en-US" b="1" dirty="0"/>
              <a:t>An Epidemic of “Fake” Experts</a:t>
            </a:r>
          </a:p>
          <a:p>
            <a:pPr algn="ctr"/>
            <a:r>
              <a:rPr lang="en-US" sz="1600" i="1" dirty="0"/>
              <a:t>Media platforms like YouTube, TikTok, etc. are rife with clinicians, influencers, etc. who “appear” to be experts on psychopathy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B3D1FF9-FEA3-0DDA-8E82-9AA3630A55D0}"/>
              </a:ext>
            </a:extLst>
          </p:cNvPr>
          <p:cNvPicPr>
            <a:picLocks noChangeAspect="1"/>
          </p:cNvPicPr>
          <p:nvPr/>
        </p:nvPicPr>
        <p:blipFill>
          <a:blip r:embed="rId3"/>
          <a:stretch>
            <a:fillRect/>
          </a:stretch>
        </p:blipFill>
        <p:spPr>
          <a:xfrm>
            <a:off x="367855" y="2493399"/>
            <a:ext cx="7772400" cy="393287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3CC694A-8A29-0330-955C-E797F7A8B8DC}"/>
              </a:ext>
            </a:extLst>
          </p:cNvPr>
          <p:cNvSpPr txBox="1"/>
          <p:nvPr/>
        </p:nvSpPr>
        <p:spPr>
          <a:xfrm>
            <a:off x="5919018" y="3142781"/>
            <a:ext cx="5742040" cy="10156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“My name is Patric Gagne’s, I have a doctorate in clinical psychology, and I’m a diagnosed sociopath…”</a:t>
            </a:r>
          </a:p>
        </p:txBody>
      </p:sp>
      <p:sp>
        <p:nvSpPr>
          <p:cNvPr id="9" name="TextBox 8">
            <a:extLst>
              <a:ext uri="{FF2B5EF4-FFF2-40B4-BE49-F238E27FC236}">
                <a16:creationId xmlns:a16="http://schemas.microsoft.com/office/drawing/2014/main" id="{C1739276-F860-E0BF-BA47-118AF5F9BE7E}"/>
              </a:ext>
            </a:extLst>
          </p:cNvPr>
          <p:cNvSpPr txBox="1"/>
          <p:nvPr/>
        </p:nvSpPr>
        <p:spPr>
          <a:xfrm>
            <a:off x="2674936" y="6426271"/>
            <a:ext cx="3158237" cy="400110"/>
          </a:xfrm>
          <a:prstGeom prst="rect">
            <a:avLst/>
          </a:prstGeom>
          <a:noFill/>
        </p:spPr>
        <p:txBody>
          <a:bodyPr wrap="none" rtlCol="0">
            <a:spAutoFit/>
          </a:bodyPr>
          <a:lstStyle/>
          <a:p>
            <a:pPr algn="l"/>
            <a:r>
              <a:rPr lang="en-US" sz="2000" i="1" dirty="0">
                <a:latin typeface="Helvetica Neue" panose="02000503000000020004" pitchFamily="2" charset="0"/>
                <a:ea typeface="Helvetica Neue" panose="02000503000000020004" pitchFamily="2" charset="0"/>
                <a:cs typeface="Helvetica Neue" panose="02000503000000020004" pitchFamily="2" charset="0"/>
              </a:rPr>
              <a:t>Business Insider</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interview</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7528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7F56-6F65-256C-D806-D3B4FBC0A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A285E-7A31-166F-0F84-AFC354C1EFAD}"/>
              </a:ext>
            </a:extLst>
          </p:cNvPr>
          <p:cNvSpPr>
            <a:spLocks noGrp="1"/>
          </p:cNvSpPr>
          <p:nvPr>
            <p:ph type="title"/>
          </p:nvPr>
        </p:nvSpPr>
        <p:spPr/>
        <p:txBody>
          <a:bodyPr/>
          <a:lstStyle/>
          <a:p>
            <a:r>
              <a:rPr lang="en-US" dirty="0"/>
              <a:t>Psychopathy in Public Media:</a:t>
            </a:r>
          </a:p>
        </p:txBody>
      </p:sp>
      <p:sp>
        <p:nvSpPr>
          <p:cNvPr id="3" name="Content Placeholder 2">
            <a:extLst>
              <a:ext uri="{FF2B5EF4-FFF2-40B4-BE49-F238E27FC236}">
                <a16:creationId xmlns:a16="http://schemas.microsoft.com/office/drawing/2014/main" id="{025E8107-D3A2-3DC2-4A40-7F07EE2F1202}"/>
              </a:ext>
            </a:extLst>
          </p:cNvPr>
          <p:cNvSpPr>
            <a:spLocks noGrp="1"/>
          </p:cNvSpPr>
          <p:nvPr>
            <p:ph idx="1"/>
          </p:nvPr>
        </p:nvSpPr>
        <p:spPr/>
        <p:txBody>
          <a:bodyPr>
            <a:normAutofit/>
          </a:bodyPr>
          <a:lstStyle/>
          <a:p>
            <a:endParaRPr lang="en-US" dirty="0"/>
          </a:p>
          <a:p>
            <a:pPr algn="ctr"/>
            <a:r>
              <a:rPr lang="en-US" b="1" dirty="0"/>
              <a:t>An Epidemic of “Fake” Experts</a:t>
            </a:r>
          </a:p>
          <a:p>
            <a:pPr algn="ctr"/>
            <a:r>
              <a:rPr lang="en-US" sz="1600" i="1" dirty="0"/>
              <a:t>Media platforms like YouTube, TikTok, etc. are rife with clinicians, influencers, etc. who “appear” to be experts on psychopathy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F87E694E-869E-81FD-6BD9-3592AE77F9EB}"/>
              </a:ext>
            </a:extLst>
          </p:cNvPr>
          <p:cNvPicPr>
            <a:picLocks noChangeAspect="1"/>
          </p:cNvPicPr>
          <p:nvPr/>
        </p:nvPicPr>
        <p:blipFill>
          <a:blip r:embed="rId3"/>
          <a:stretch>
            <a:fillRect/>
          </a:stretch>
        </p:blipFill>
        <p:spPr>
          <a:xfrm>
            <a:off x="2935409" y="2561387"/>
            <a:ext cx="6334433" cy="3539529"/>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4430570-9CDC-8DD9-373A-B617DC5AD78C}"/>
              </a:ext>
            </a:extLst>
          </p:cNvPr>
          <p:cNvSpPr txBox="1"/>
          <p:nvPr/>
        </p:nvSpPr>
        <p:spPr>
          <a:xfrm>
            <a:off x="3916450" y="6157104"/>
            <a:ext cx="4570482"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Interview</a:t>
            </a:r>
            <a:r>
              <a:rPr lang="en-US" sz="2000" dirty="0">
                <a:latin typeface="Helvetica Neue" panose="02000503000000020004" pitchFamily="2" charset="0"/>
                <a:ea typeface="Helvetica Neue" panose="02000503000000020004" pitchFamily="2" charset="0"/>
                <a:cs typeface="Helvetica Neue" panose="02000503000000020004" pitchFamily="2" charset="0"/>
              </a:rPr>
              <a:t> with a “criminal psychopath”</a:t>
            </a:r>
          </a:p>
        </p:txBody>
      </p:sp>
    </p:spTree>
    <p:extLst>
      <p:ext uri="{BB962C8B-B14F-4D97-AF65-F5344CB8AC3E}">
        <p14:creationId xmlns:p14="http://schemas.microsoft.com/office/powerpoint/2010/main" val="3823643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a:solidFill>
                  <a:schemeClr val="bg1"/>
                </a:solidFill>
              </a:rPr>
              <a:t>Critical Reflections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Scientific Spin and QRPs</a:t>
            </a:r>
            <a:endParaRPr lang="en-US" sz="2000" dirty="0"/>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D7CFD6EF-15DE-A241-D627-15E4BC9CD677}"/>
              </a:ext>
            </a:extLst>
          </p:cNvPr>
          <p:cNvGrpSpPr/>
          <p:nvPr/>
        </p:nvGrpSpPr>
        <p:grpSpPr>
          <a:xfrm>
            <a:off x="4479905" y="2258578"/>
            <a:ext cx="3184990" cy="4522654"/>
            <a:chOff x="1068510" y="2428268"/>
            <a:chExt cx="3184990" cy="4522654"/>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Unsolvable Problem?</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 persistence of QRPs and scientific spin suggests that this may be an unsolvable problem, one embedded in the structural incentives within the field itself, where novelty and certainty are valued over accuracy and restraint, leading to a gradual erosion of credibility within the field.</a:t>
              </a:r>
            </a:p>
          </p:txBody>
        </p:sp>
      </p:grpSp>
      <p:grpSp>
        <p:nvGrpSpPr>
          <p:cNvPr id="11" name="Group 10">
            <a:extLst>
              <a:ext uri="{FF2B5EF4-FFF2-40B4-BE49-F238E27FC236}">
                <a16:creationId xmlns:a16="http://schemas.microsoft.com/office/drawing/2014/main" id="{244ABB49-49D1-9276-8B9F-FA4AA5387E6D}"/>
              </a:ext>
            </a:extLst>
          </p:cNvPr>
          <p:cNvGrpSpPr/>
          <p:nvPr/>
        </p:nvGrpSpPr>
        <p:grpSpPr>
          <a:xfrm>
            <a:off x="7911587" y="2258578"/>
            <a:ext cx="3194928" cy="4530600"/>
            <a:chOff x="4500192" y="2428268"/>
            <a:chExt cx="3194928" cy="4530600"/>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Legal and Ethical Issues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 persistence of QRPs and scientific spin in psychopathy research carries profound ethical and legal implications. When flawed or overstated findings inform forensic assessments or judicial decisions, they risk undermining due process and contributing to unjust outcomes. </a:t>
              </a:r>
            </a:p>
          </p:txBody>
        </p:sp>
      </p:grpSp>
      <p:grpSp>
        <p:nvGrpSpPr>
          <p:cNvPr id="5" name="Group 4">
            <a:extLst>
              <a:ext uri="{FF2B5EF4-FFF2-40B4-BE49-F238E27FC236}">
                <a16:creationId xmlns:a16="http://schemas.microsoft.com/office/drawing/2014/main" id="{50478C27-1DD4-4541-0FC1-E64AA2B046BD}"/>
              </a:ext>
            </a:extLst>
          </p:cNvPr>
          <p:cNvGrpSpPr/>
          <p:nvPr/>
        </p:nvGrpSpPr>
        <p:grpSpPr>
          <a:xfrm>
            <a:off x="1023144" y="2258578"/>
            <a:ext cx="3194928" cy="4345934"/>
            <a:chOff x="4500192" y="2428268"/>
            <a:chExt cx="3194928" cy="4345934"/>
          </a:xfrm>
        </p:grpSpPr>
        <p:grpSp>
          <p:nvGrpSpPr>
            <p:cNvPr id="12" name="Group 11">
              <a:extLst>
                <a:ext uri="{FF2B5EF4-FFF2-40B4-BE49-F238E27FC236}">
                  <a16:creationId xmlns:a16="http://schemas.microsoft.com/office/drawing/2014/main" id="{6D0C509B-E9F3-3067-D6C7-E890CFE2188D}"/>
                </a:ext>
              </a:extLst>
            </p:cNvPr>
            <p:cNvGrpSpPr/>
            <p:nvPr/>
          </p:nvGrpSpPr>
          <p:grpSpPr>
            <a:xfrm>
              <a:off x="4500192" y="2428268"/>
              <a:ext cx="3184989" cy="3051425"/>
              <a:chOff x="1068511" y="2938409"/>
              <a:chExt cx="3184989" cy="3051425"/>
            </a:xfrm>
          </p:grpSpPr>
          <p:sp>
            <p:nvSpPr>
              <p:cNvPr id="22" name="Rectangle 21">
                <a:extLst>
                  <a:ext uri="{FF2B5EF4-FFF2-40B4-BE49-F238E27FC236}">
                    <a16:creationId xmlns:a16="http://schemas.microsoft.com/office/drawing/2014/main" id="{AED824B7-CEA7-7FE0-0B10-C292B9863F3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E6B906-1ADF-3E29-DD63-4E19ADF455D1}"/>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Endemic Problem</a:t>
                </a:r>
              </a:p>
            </p:txBody>
          </p:sp>
        </p:grpSp>
        <p:sp>
          <p:nvSpPr>
            <p:cNvPr id="21" name="TextBox 20">
              <a:extLst>
                <a:ext uri="{FF2B5EF4-FFF2-40B4-BE49-F238E27FC236}">
                  <a16:creationId xmlns:a16="http://schemas.microsoft.com/office/drawing/2014/main" id="{5CFCC96C-BF24-714C-81AD-27D20DB4C152}"/>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QRPs and scientific spin in psychopathy research are seemingly systemic rather than isolated one-off instances. Decades of selective reporting and exaggerated claims have produced a literature that overstates certainty and conceals ambiguity.</a:t>
              </a:r>
            </a:p>
          </p:txBody>
        </p:sp>
      </p:grpSp>
      <p:pic>
        <p:nvPicPr>
          <p:cNvPr id="12290" name="Picture 2" descr="Free Exploding Pillow Feathers Image | Download at StockCake">
            <a:extLst>
              <a:ext uri="{FF2B5EF4-FFF2-40B4-BE49-F238E27FC236}">
                <a16:creationId xmlns:a16="http://schemas.microsoft.com/office/drawing/2014/main" id="{F65959B2-DDB1-0CCF-5B0D-FFE45E48A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311"/>
          <a:stretch>
            <a:fillRect/>
          </a:stretch>
        </p:blipFill>
        <p:spPr bwMode="auto">
          <a:xfrm>
            <a:off x="1033083" y="2843349"/>
            <a:ext cx="3175050"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Hopeless - definition and meaning with pictures | Picture Dictionary &amp; Books">
            <a:extLst>
              <a:ext uri="{FF2B5EF4-FFF2-40B4-BE49-F238E27FC236}">
                <a16:creationId xmlns:a16="http://schemas.microsoft.com/office/drawing/2014/main" id="{B73F826C-6618-6F9B-7AD1-3DA9FDEE72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39"/>
          <a:stretch>
            <a:fillRect/>
          </a:stretch>
        </p:blipFill>
        <p:spPr bwMode="auto">
          <a:xfrm>
            <a:off x="4486531" y="2843349"/>
            <a:ext cx="3184990"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4" name="Picture 6" descr="How to fix a fishing reel that won't reel in">
            <a:extLst>
              <a:ext uri="{FF2B5EF4-FFF2-40B4-BE49-F238E27FC236}">
                <a16:creationId xmlns:a16="http://schemas.microsoft.com/office/drawing/2014/main" id="{259E13CB-0A9D-2468-50C5-88DF671D4E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285"/>
          <a:stretch>
            <a:fillRect/>
          </a:stretch>
        </p:blipFill>
        <p:spPr bwMode="auto">
          <a:xfrm>
            <a:off x="7928153" y="2843350"/>
            <a:ext cx="3173993"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 calcmode="lin" valueType="num">
                                      <p:cBhvr additive="base">
                                        <p:cTn id="21" dur="500" fill="hold"/>
                                        <p:tgtEl>
                                          <p:spTgt spid="12292"/>
                                        </p:tgtEl>
                                        <p:attrNameLst>
                                          <p:attrName>ppt_x</p:attrName>
                                        </p:attrNameLst>
                                      </p:cBhvr>
                                      <p:tavLst>
                                        <p:tav tm="0">
                                          <p:val>
                                            <p:strVal val="#ppt_x"/>
                                          </p:val>
                                        </p:tav>
                                        <p:tav tm="100000">
                                          <p:val>
                                            <p:strVal val="#ppt_x"/>
                                          </p:val>
                                        </p:tav>
                                      </p:tavLst>
                                    </p:anim>
                                    <p:anim calcmode="lin" valueType="num">
                                      <p:cBhvr additive="base">
                                        <p:cTn id="2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94"/>
                                        </p:tgtEl>
                                        <p:attrNameLst>
                                          <p:attrName>style.visibility</p:attrName>
                                        </p:attrNameLst>
                                      </p:cBhvr>
                                      <p:to>
                                        <p:strVal val="visible"/>
                                      </p:to>
                                    </p:set>
                                    <p:anim calcmode="lin" valueType="num">
                                      <p:cBhvr additive="base">
                                        <p:cTn id="31" dur="500" fill="hold"/>
                                        <p:tgtEl>
                                          <p:spTgt spid="12294"/>
                                        </p:tgtEl>
                                        <p:attrNameLst>
                                          <p:attrName>ppt_x</p:attrName>
                                        </p:attrNameLst>
                                      </p:cBhvr>
                                      <p:tavLst>
                                        <p:tav tm="0">
                                          <p:val>
                                            <p:strVal val="#ppt_x"/>
                                          </p:val>
                                        </p:tav>
                                        <p:tav tm="100000">
                                          <p:val>
                                            <p:strVal val="#ppt_x"/>
                                          </p:val>
                                        </p:tav>
                                      </p:tavLst>
                                    </p:anim>
                                    <p:anim calcmode="lin" valueType="num">
                                      <p:cBhvr additive="base">
                                        <p:cTn id="32"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A895D-5494-41E8-EE61-763B9BBB6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0D21D-8FD6-AF18-7AEE-A1A985E1DBE5}"/>
              </a:ext>
            </a:extLst>
          </p:cNvPr>
          <p:cNvSpPr>
            <a:spLocks noGrp="1"/>
          </p:cNvSpPr>
          <p:nvPr>
            <p:ph type="title"/>
          </p:nvPr>
        </p:nvSpPr>
        <p:spPr/>
        <p:txBody>
          <a:bodyPr/>
          <a:lstStyle/>
          <a:p>
            <a:r>
              <a:rPr lang="en-US" dirty="0"/>
              <a:t>Background: The Replication Crisis</a:t>
            </a:r>
          </a:p>
        </p:txBody>
      </p:sp>
      <p:sp>
        <p:nvSpPr>
          <p:cNvPr id="3" name="Content Placeholder 2">
            <a:extLst>
              <a:ext uri="{FF2B5EF4-FFF2-40B4-BE49-F238E27FC236}">
                <a16:creationId xmlns:a16="http://schemas.microsoft.com/office/drawing/2014/main" id="{9C875DCD-47D1-5D6A-F75E-A1907C6954C0}"/>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Null Findings and Spurious Results</a:t>
            </a:r>
            <a:endParaRPr lang="en-US" dirty="0">
              <a:hlinkClick r:id="rId3"/>
            </a:endParaRPr>
          </a:p>
          <a:p>
            <a:pPr algn="ctr"/>
            <a:r>
              <a:rPr lang="en-US" sz="1800" i="1" dirty="0"/>
              <a:t>There is an </a:t>
            </a:r>
            <a:r>
              <a:rPr lang="en-US" sz="1800" i="1" dirty="0">
                <a:solidFill>
                  <a:srgbClr val="FF0000"/>
                </a:solidFill>
              </a:rPr>
              <a:t>overwhelming lack of reproducible results</a:t>
            </a:r>
            <a:r>
              <a:rPr lang="en-US" sz="1800" i="1" dirty="0"/>
              <a:t> in the field of psychopathy research </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 main observation in Larsen (</a:t>
            </a:r>
            <a:r>
              <a:rPr lang="en-US" dirty="0">
                <a:hlinkClick r:id="rId4"/>
              </a:rPr>
              <a:t>2025</a:t>
            </a:r>
            <a:r>
              <a:rPr lang="en-US" dirty="0"/>
              <a:t>) is that the five common claims about psychopathy has </a:t>
            </a:r>
            <a:r>
              <a:rPr lang="en-US" dirty="0">
                <a:solidFill>
                  <a:srgbClr val="FF0000"/>
                </a:solidFill>
              </a:rPr>
              <a:t>never been clearly corroborated</a:t>
            </a:r>
            <a:r>
              <a:rPr lang="en-US" dirty="0"/>
              <a:t>. </a:t>
            </a:r>
          </a:p>
          <a:p>
            <a:pPr marL="914400" lvl="1" indent="-457200">
              <a:buFont typeface="Arial" panose="020B0604020202020204" pitchFamily="34" charset="0"/>
              <a:buChar char="•"/>
            </a:pPr>
            <a:r>
              <a:rPr lang="en-US" dirty="0"/>
              <a:t>Psychopathy is </a:t>
            </a:r>
            <a:r>
              <a:rPr lang="en-US" u="sng" dirty="0">
                <a:solidFill>
                  <a:srgbClr val="FF0000"/>
                </a:solidFill>
              </a:rPr>
              <a:t>not</a:t>
            </a:r>
            <a:r>
              <a:rPr lang="en-US" dirty="0"/>
              <a:t> linked to (1) extraordinary dangerousness, (2) </a:t>
            </a:r>
            <a:r>
              <a:rPr lang="en-US" dirty="0" err="1"/>
              <a:t>untreatability</a:t>
            </a:r>
            <a:r>
              <a:rPr lang="en-US" dirty="0"/>
              <a:t>, (3) moral deficiencies, (4) biological causes, or (5) emotional shallowness and impulse-control deficits.</a:t>
            </a:r>
          </a:p>
          <a:p>
            <a:pPr marL="457200" indent="-457200">
              <a:buFont typeface="Arial" panose="020B0604020202020204" pitchFamily="34" charset="0"/>
              <a:buChar char="•"/>
            </a:pPr>
            <a:r>
              <a:rPr lang="en-US" dirty="0"/>
              <a:t>This empirical discovery must be </a:t>
            </a:r>
            <a:r>
              <a:rPr lang="en-US" dirty="0">
                <a:solidFill>
                  <a:srgbClr val="FF0000"/>
                </a:solidFill>
              </a:rPr>
              <a:t>understood in the context</a:t>
            </a:r>
            <a:r>
              <a:rPr lang="en-US" dirty="0"/>
              <a:t> of the ensuing “</a:t>
            </a:r>
            <a:r>
              <a:rPr lang="en-US" dirty="0">
                <a:solidFill>
                  <a:srgbClr val="FF0000"/>
                </a:solidFill>
              </a:rPr>
              <a:t>replicability crisis</a:t>
            </a:r>
            <a:r>
              <a:rPr lang="en-US" dirty="0"/>
              <a:t>” in behavioral science.</a:t>
            </a:r>
          </a:p>
          <a:p>
            <a:pPr marL="457200" indent="-457200">
              <a:buFont typeface="Arial" panose="020B0604020202020204" pitchFamily="34" charset="0"/>
              <a:buChar char="•"/>
            </a:pPr>
            <a:r>
              <a:rPr lang="en-US" dirty="0"/>
              <a:t>Indeed, psychopathy research rose to prominence in a period where scientists were largely unaware that this crisis was “brewing.” </a:t>
            </a:r>
          </a:p>
        </p:txBody>
      </p:sp>
    </p:spTree>
    <p:extLst>
      <p:ext uri="{BB962C8B-B14F-4D97-AF65-F5344CB8AC3E}">
        <p14:creationId xmlns:p14="http://schemas.microsoft.com/office/powerpoint/2010/main" val="1431596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4C8C-6BA2-182D-F5FA-374814F55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91A4C-C14A-EB97-D93F-FCAC8902F72F}"/>
              </a:ext>
            </a:extLst>
          </p:cNvPr>
          <p:cNvSpPr>
            <a:spLocks noGrp="1"/>
          </p:cNvSpPr>
          <p:nvPr>
            <p:ph type="title"/>
          </p:nvPr>
        </p:nvSpPr>
        <p:spPr/>
        <p:txBody>
          <a:bodyPr/>
          <a:lstStyle/>
          <a:p>
            <a:r>
              <a:rPr lang="en-US" dirty="0"/>
              <a:t>Background: The Replication Crisis</a:t>
            </a:r>
          </a:p>
        </p:txBody>
      </p:sp>
      <p:sp>
        <p:nvSpPr>
          <p:cNvPr id="3" name="Content Placeholder 2">
            <a:extLst>
              <a:ext uri="{FF2B5EF4-FFF2-40B4-BE49-F238E27FC236}">
                <a16:creationId xmlns:a16="http://schemas.microsoft.com/office/drawing/2014/main" id="{86D906B1-14E0-D44E-9C6D-2CB4243E9473}"/>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What is the “Replication Crisis”..?</a:t>
            </a:r>
            <a:r>
              <a:rPr lang="en-US" sz="1800" i="1" dirty="0"/>
              <a:t> </a:t>
            </a:r>
            <a:endParaRPr lang="en-US" dirty="0">
              <a:hlinkClick r:id="rId3"/>
            </a:endParaRPr>
          </a:p>
          <a:p>
            <a:pPr marL="457200" indent="-457200">
              <a:buFont typeface="Arial" panose="020B0604020202020204" pitchFamily="34" charset="0"/>
              <a:buChar char="•"/>
            </a:pPr>
            <a:r>
              <a:rPr lang="en-US" dirty="0">
                <a:hlinkClick r:id="rId4"/>
              </a:rPr>
              <a:t>Replication Crisis</a:t>
            </a:r>
            <a:r>
              <a:rPr lang="en-US" dirty="0"/>
              <a:t> refers to an ensuing decline in </a:t>
            </a:r>
            <a:r>
              <a:rPr lang="en-US" dirty="0">
                <a:solidFill>
                  <a:srgbClr val="FF0000"/>
                </a:solidFill>
              </a:rPr>
              <a:t>credibility</a:t>
            </a:r>
            <a:r>
              <a:rPr lang="en-US" dirty="0"/>
              <a:t> and </a:t>
            </a:r>
            <a:r>
              <a:rPr lang="en-US" dirty="0">
                <a:solidFill>
                  <a:srgbClr val="FF0000"/>
                </a:solidFill>
              </a:rPr>
              <a:t>progress</a:t>
            </a:r>
            <a:r>
              <a:rPr lang="en-US" dirty="0"/>
              <a:t> across scientific fields (e.g., medicine, psychology, etc.).</a:t>
            </a:r>
          </a:p>
          <a:p>
            <a:pPr marL="457200" indent="-457200">
              <a:buFont typeface="Arial" panose="020B0604020202020204" pitchFamily="34" charset="0"/>
              <a:buChar char="•"/>
            </a:pPr>
            <a:r>
              <a:rPr lang="en-US" dirty="0"/>
              <a:t>The “crisis mode” might have been </a:t>
            </a:r>
            <a:r>
              <a:rPr lang="en-US" dirty="0">
                <a:solidFill>
                  <a:srgbClr val="FF0000"/>
                </a:solidFill>
              </a:rPr>
              <a:t>ignited</a:t>
            </a:r>
            <a:r>
              <a:rPr lang="en-US" dirty="0"/>
              <a:t> by the iconic 2005-paper by </a:t>
            </a:r>
            <a:r>
              <a:rPr lang="en-US" dirty="0">
                <a:hlinkClick r:id="rId5"/>
              </a:rPr>
              <a:t>J. Ioannidis</a:t>
            </a:r>
            <a:r>
              <a:rPr lang="en-US" dirty="0"/>
              <a:t>, entitled </a:t>
            </a:r>
            <a:r>
              <a:rPr lang="en-US" i="1" dirty="0">
                <a:hlinkClick r:id="rId6"/>
              </a:rPr>
              <a:t>Why Most Published Research Findings Are False</a:t>
            </a:r>
            <a:r>
              <a:rPr lang="en-US" dirty="0"/>
              <a:t>.</a:t>
            </a:r>
          </a:p>
          <a:p>
            <a:pPr marL="457200" indent="-457200">
              <a:buFont typeface="Arial" panose="020B0604020202020204" pitchFamily="34" charset="0"/>
              <a:buChar char="•"/>
            </a:pPr>
            <a:r>
              <a:rPr lang="en-US" dirty="0"/>
              <a:t>At the heart of the replication crisis is a </a:t>
            </a:r>
            <a:r>
              <a:rPr lang="en-US" dirty="0">
                <a:solidFill>
                  <a:srgbClr val="FF0000"/>
                </a:solidFill>
              </a:rPr>
              <a:t>well-grounded suspicion</a:t>
            </a:r>
            <a:r>
              <a:rPr lang="en-US" dirty="0"/>
              <a:t> that most published research results are </a:t>
            </a:r>
            <a:r>
              <a:rPr lang="en-US" dirty="0">
                <a:hlinkClick r:id="rId7"/>
              </a:rPr>
              <a:t>false positives</a:t>
            </a:r>
            <a:r>
              <a:rPr lang="en-US" dirty="0"/>
              <a:t>.</a:t>
            </a:r>
          </a:p>
          <a:p>
            <a:pPr marL="914400" lvl="1" indent="-457200">
              <a:buFont typeface="Arial" panose="020B0604020202020204" pitchFamily="34" charset="0"/>
              <a:buChar char="•"/>
            </a:pPr>
            <a:r>
              <a:rPr lang="en-US" dirty="0"/>
              <a:t>In short, the scientific record contains “falsehoods” represented as “truths.”</a:t>
            </a:r>
          </a:p>
          <a:p>
            <a:pPr marL="914400" lvl="1" indent="-457200">
              <a:buFont typeface="Arial" panose="020B0604020202020204" pitchFamily="34" charset="0"/>
              <a:buChar char="•"/>
            </a:pPr>
            <a:r>
              <a:rPr lang="en-US" dirty="0"/>
              <a:t>When scientists </a:t>
            </a:r>
            <a:r>
              <a:rPr lang="en-US" i="1" dirty="0">
                <a:solidFill>
                  <a:schemeClr val="bg1"/>
                </a:solidFill>
                <a:highlight>
                  <a:srgbClr val="008080"/>
                </a:highlight>
              </a:rPr>
              <a:t>replicate</a:t>
            </a:r>
            <a:r>
              <a:rPr lang="en-US" dirty="0"/>
              <a:t> certain studies, they cannot </a:t>
            </a:r>
            <a:r>
              <a:rPr lang="en-US" i="1" dirty="0">
                <a:solidFill>
                  <a:schemeClr val="bg1"/>
                </a:solidFill>
                <a:highlight>
                  <a:srgbClr val="FF0000"/>
                </a:highlight>
              </a:rPr>
              <a:t>reproduce</a:t>
            </a:r>
            <a:r>
              <a:rPr lang="en-US" dirty="0"/>
              <a:t> earlier results.</a:t>
            </a:r>
          </a:p>
          <a:p>
            <a:pPr marL="457200" indent="-457200">
              <a:buFont typeface="Arial" panose="020B0604020202020204" pitchFamily="34" charset="0"/>
              <a:buChar char="•"/>
            </a:pPr>
            <a:r>
              <a:rPr lang="en-US" dirty="0"/>
              <a:t>Hence, why this situation is also referred to as “</a:t>
            </a:r>
            <a:r>
              <a:rPr lang="en-US" dirty="0">
                <a:hlinkClick r:id="rId8"/>
              </a:rPr>
              <a:t>reproducibility crisis</a:t>
            </a:r>
            <a:r>
              <a:rPr lang="en-US" dirty="0"/>
              <a:t>.”</a:t>
            </a:r>
          </a:p>
        </p:txBody>
      </p:sp>
    </p:spTree>
    <p:extLst>
      <p:ext uri="{BB962C8B-B14F-4D97-AF65-F5344CB8AC3E}">
        <p14:creationId xmlns:p14="http://schemas.microsoft.com/office/powerpoint/2010/main" val="286120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D948-6DEB-D49D-0FBB-113C1E8B7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0B4F4-D969-A6B9-64AE-E9691968F8FE}"/>
              </a:ext>
            </a:extLst>
          </p:cNvPr>
          <p:cNvSpPr>
            <a:spLocks noGrp="1"/>
          </p:cNvSpPr>
          <p:nvPr>
            <p:ph type="title"/>
          </p:nvPr>
        </p:nvSpPr>
        <p:spPr/>
        <p:txBody>
          <a:bodyPr/>
          <a:lstStyle/>
          <a:p>
            <a:r>
              <a:rPr lang="en-US" dirty="0"/>
              <a:t>Background: The Replication Crisis</a:t>
            </a:r>
          </a:p>
        </p:txBody>
      </p:sp>
      <p:sp>
        <p:nvSpPr>
          <p:cNvPr id="3" name="Content Placeholder 2">
            <a:extLst>
              <a:ext uri="{FF2B5EF4-FFF2-40B4-BE49-F238E27FC236}">
                <a16:creationId xmlns:a16="http://schemas.microsoft.com/office/drawing/2014/main" id="{0AB76770-869C-5540-F709-6D4C6658BD74}"/>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Many Interrelated Causes</a:t>
            </a:r>
          </a:p>
          <a:p>
            <a:pPr algn="ctr"/>
            <a:r>
              <a:rPr lang="en-US" sz="1800" i="1" dirty="0"/>
              <a:t>There are many known (and perhaps many unknown) mechanisms driving the replication crisis</a:t>
            </a:r>
            <a:endParaRPr lang="en-US" dirty="0"/>
          </a:p>
          <a:p>
            <a:pPr marL="457200" indent="-457200">
              <a:buFont typeface="Arial" charset="0"/>
              <a:buChar char="•"/>
            </a:pPr>
            <a:endParaRPr lang="en-US" dirty="0">
              <a:hlinkClick r:id="rId3"/>
            </a:endParaRPr>
          </a:p>
        </p:txBody>
      </p:sp>
      <p:grpSp>
        <p:nvGrpSpPr>
          <p:cNvPr id="4" name="Group 3">
            <a:extLst>
              <a:ext uri="{FF2B5EF4-FFF2-40B4-BE49-F238E27FC236}">
                <a16:creationId xmlns:a16="http://schemas.microsoft.com/office/drawing/2014/main" id="{E65DBCB5-FC67-25D9-4E8F-EF1A366E6B9D}"/>
              </a:ext>
            </a:extLst>
          </p:cNvPr>
          <p:cNvGrpSpPr/>
          <p:nvPr/>
        </p:nvGrpSpPr>
        <p:grpSpPr>
          <a:xfrm>
            <a:off x="89176" y="2794688"/>
            <a:ext cx="3846216" cy="1626839"/>
            <a:chOff x="331764" y="2794688"/>
            <a:chExt cx="3742525" cy="1626839"/>
          </a:xfrm>
          <a:solidFill>
            <a:schemeClr val="tx1"/>
          </a:solidFill>
        </p:grpSpPr>
        <p:sp>
          <p:nvSpPr>
            <p:cNvPr id="5" name="Rectangle 4">
              <a:extLst>
                <a:ext uri="{FF2B5EF4-FFF2-40B4-BE49-F238E27FC236}">
                  <a16:creationId xmlns:a16="http://schemas.microsoft.com/office/drawing/2014/main" id="{5D748726-BE0B-4831-93BB-259DCD330B97}"/>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Academic Reward System</a:t>
              </a:r>
            </a:p>
          </p:txBody>
        </p:sp>
        <p:sp>
          <p:nvSpPr>
            <p:cNvPr id="6" name="Rectangle 5">
              <a:extLst>
                <a:ext uri="{FF2B5EF4-FFF2-40B4-BE49-F238E27FC236}">
                  <a16:creationId xmlns:a16="http://schemas.microsoft.com/office/drawing/2014/main" id="{4C9B8422-5FA3-8AF8-9E75-EAAF767DBFDE}"/>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The academic “research world” incentivizes publication of novel and ground-breaking research (i.e., careerism). </a:t>
              </a:r>
              <a:endParaRPr lang="en-US" sz="2400" dirty="0">
                <a:latin typeface="Agency FB" panose="020B0503020202020204" pitchFamily="34" charset="77"/>
              </a:endParaRPr>
            </a:p>
          </p:txBody>
        </p:sp>
      </p:grpSp>
      <p:grpSp>
        <p:nvGrpSpPr>
          <p:cNvPr id="7" name="Group 6">
            <a:extLst>
              <a:ext uri="{FF2B5EF4-FFF2-40B4-BE49-F238E27FC236}">
                <a16:creationId xmlns:a16="http://schemas.microsoft.com/office/drawing/2014/main" id="{3D040FB8-B663-9D85-75E5-ECB3012A8436}"/>
              </a:ext>
            </a:extLst>
          </p:cNvPr>
          <p:cNvGrpSpPr/>
          <p:nvPr/>
        </p:nvGrpSpPr>
        <p:grpSpPr>
          <a:xfrm>
            <a:off x="89176" y="4575519"/>
            <a:ext cx="3846216" cy="1626839"/>
            <a:chOff x="331764" y="2794688"/>
            <a:chExt cx="3742525" cy="1626839"/>
          </a:xfrm>
          <a:solidFill>
            <a:schemeClr val="tx1"/>
          </a:solidFill>
        </p:grpSpPr>
        <p:sp>
          <p:nvSpPr>
            <p:cNvPr id="8" name="Rectangle 7">
              <a:extLst>
                <a:ext uri="{FF2B5EF4-FFF2-40B4-BE49-F238E27FC236}">
                  <a16:creationId xmlns:a16="http://schemas.microsoft.com/office/drawing/2014/main" id="{D8D4800B-5E42-8B3D-D155-7E7D22A38760}"/>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Lack of Experience</a:t>
              </a:r>
            </a:p>
          </p:txBody>
        </p:sp>
        <p:sp>
          <p:nvSpPr>
            <p:cNvPr id="9" name="Rectangle 8">
              <a:extLst>
                <a:ext uri="{FF2B5EF4-FFF2-40B4-BE49-F238E27FC236}">
                  <a16:creationId xmlns:a16="http://schemas.microsoft.com/office/drawing/2014/main" id="{A9B16FAB-FA9B-6723-B6E5-8305D224DC25}"/>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False-positive results may be the outcome of bad research conducted by inexperienced researchers. </a:t>
              </a:r>
              <a:endParaRPr lang="en-US" sz="2400" dirty="0">
                <a:latin typeface="Agency FB" panose="020B0503020202020204" pitchFamily="34" charset="77"/>
              </a:endParaRPr>
            </a:p>
          </p:txBody>
        </p:sp>
      </p:grpSp>
      <p:grpSp>
        <p:nvGrpSpPr>
          <p:cNvPr id="10" name="Group 9">
            <a:extLst>
              <a:ext uri="{FF2B5EF4-FFF2-40B4-BE49-F238E27FC236}">
                <a16:creationId xmlns:a16="http://schemas.microsoft.com/office/drawing/2014/main" id="{C95519F7-B6E6-00F5-1706-60BCC3440133}"/>
              </a:ext>
            </a:extLst>
          </p:cNvPr>
          <p:cNvGrpSpPr/>
          <p:nvPr/>
        </p:nvGrpSpPr>
        <p:grpSpPr>
          <a:xfrm>
            <a:off x="4172890" y="2794688"/>
            <a:ext cx="3846216" cy="1626839"/>
            <a:chOff x="331764" y="2794688"/>
            <a:chExt cx="3742525" cy="1626839"/>
          </a:xfrm>
          <a:solidFill>
            <a:schemeClr val="tx1"/>
          </a:solidFill>
        </p:grpSpPr>
        <p:sp>
          <p:nvSpPr>
            <p:cNvPr id="11" name="Rectangle 10">
              <a:extLst>
                <a:ext uri="{FF2B5EF4-FFF2-40B4-BE49-F238E27FC236}">
                  <a16:creationId xmlns:a16="http://schemas.microsoft.com/office/drawing/2014/main" id="{C897E012-2CBA-F886-4915-067FBAE214C3}"/>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Fraud</a:t>
              </a:r>
            </a:p>
          </p:txBody>
        </p:sp>
        <p:sp>
          <p:nvSpPr>
            <p:cNvPr id="12" name="Rectangle 11">
              <a:extLst>
                <a:ext uri="{FF2B5EF4-FFF2-40B4-BE49-F238E27FC236}">
                  <a16:creationId xmlns:a16="http://schemas.microsoft.com/office/drawing/2014/main" id="{B7B91E1A-123D-D0B1-B790-27DA089662E3}"/>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There are many examples of fraudulent research (e.g., studies based on fabricated data and “</a:t>
              </a:r>
              <a:r>
                <a:rPr lang="en-US" sz="2000" dirty="0">
                  <a:latin typeface="Agency FB" panose="020B0503020202020204" pitchFamily="34" charset="77"/>
                  <a:hlinkClick r:id="rId4"/>
                </a:rPr>
                <a:t>research paper mills</a:t>
              </a:r>
              <a:r>
                <a:rPr lang="en-US" sz="2000" dirty="0">
                  <a:latin typeface="Agency FB" panose="020B0503020202020204" pitchFamily="34" charset="77"/>
                </a:rPr>
                <a:t>”).</a:t>
              </a:r>
            </a:p>
          </p:txBody>
        </p:sp>
      </p:grpSp>
      <p:grpSp>
        <p:nvGrpSpPr>
          <p:cNvPr id="13" name="Group 12">
            <a:extLst>
              <a:ext uri="{FF2B5EF4-FFF2-40B4-BE49-F238E27FC236}">
                <a16:creationId xmlns:a16="http://schemas.microsoft.com/office/drawing/2014/main" id="{0FD50302-6F64-045C-7865-69C9DA051790}"/>
              </a:ext>
            </a:extLst>
          </p:cNvPr>
          <p:cNvGrpSpPr/>
          <p:nvPr/>
        </p:nvGrpSpPr>
        <p:grpSpPr>
          <a:xfrm>
            <a:off x="4172890" y="4575519"/>
            <a:ext cx="3846216" cy="1626839"/>
            <a:chOff x="331764" y="2794688"/>
            <a:chExt cx="3742525" cy="1626839"/>
          </a:xfrm>
          <a:solidFill>
            <a:schemeClr val="tx1"/>
          </a:solidFill>
        </p:grpSpPr>
        <p:sp>
          <p:nvSpPr>
            <p:cNvPr id="14" name="Rectangle 13">
              <a:extLst>
                <a:ext uri="{FF2B5EF4-FFF2-40B4-BE49-F238E27FC236}">
                  <a16:creationId xmlns:a16="http://schemas.microsoft.com/office/drawing/2014/main" id="{060431E7-6458-2020-0D48-F5ACE5561E4A}"/>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Bias</a:t>
              </a:r>
            </a:p>
          </p:txBody>
        </p:sp>
        <p:sp>
          <p:nvSpPr>
            <p:cNvPr id="15" name="Rectangle 14">
              <a:extLst>
                <a:ext uri="{FF2B5EF4-FFF2-40B4-BE49-F238E27FC236}">
                  <a16:creationId xmlns:a16="http://schemas.microsoft.com/office/drawing/2014/main" id="{4AD447A1-179B-37C4-31F3-6FA98C7F3BC7}"/>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Cognitive biases such as “confirmation bias” may skew research procedures and analyses.</a:t>
              </a:r>
            </a:p>
          </p:txBody>
        </p:sp>
      </p:grpSp>
      <p:grpSp>
        <p:nvGrpSpPr>
          <p:cNvPr id="16" name="Group 15">
            <a:extLst>
              <a:ext uri="{FF2B5EF4-FFF2-40B4-BE49-F238E27FC236}">
                <a16:creationId xmlns:a16="http://schemas.microsoft.com/office/drawing/2014/main" id="{B2D40A09-4526-0D18-8C13-D4B2DF51A099}"/>
              </a:ext>
            </a:extLst>
          </p:cNvPr>
          <p:cNvGrpSpPr/>
          <p:nvPr/>
        </p:nvGrpSpPr>
        <p:grpSpPr>
          <a:xfrm>
            <a:off x="8259138" y="2794688"/>
            <a:ext cx="3846216" cy="1626839"/>
            <a:chOff x="331764" y="2794688"/>
            <a:chExt cx="3742525" cy="1626839"/>
          </a:xfrm>
          <a:solidFill>
            <a:schemeClr val="tx1"/>
          </a:solidFill>
        </p:grpSpPr>
        <p:sp>
          <p:nvSpPr>
            <p:cNvPr id="17" name="Rectangle 16">
              <a:extLst>
                <a:ext uri="{FF2B5EF4-FFF2-40B4-BE49-F238E27FC236}">
                  <a16:creationId xmlns:a16="http://schemas.microsoft.com/office/drawing/2014/main" id="{13BAA480-966A-1168-85D4-A09584F149B6}"/>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1A2A7"/>
                  </a:solidFill>
                  <a:latin typeface="Agency FB" panose="020B0503020202020204" pitchFamily="34" charset="77"/>
                </a:rPr>
                <a:t>Education</a:t>
              </a:r>
            </a:p>
          </p:txBody>
        </p:sp>
        <p:sp>
          <p:nvSpPr>
            <p:cNvPr id="18" name="Rectangle 17">
              <a:extLst>
                <a:ext uri="{FF2B5EF4-FFF2-40B4-BE49-F238E27FC236}">
                  <a16:creationId xmlns:a16="http://schemas.microsoft.com/office/drawing/2014/main" id="{8834B68D-7D84-3D43-0752-95ECA53817AB}"/>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Agency FB" panose="020B0503020202020204" pitchFamily="34" charset="77"/>
                </a:rPr>
                <a:t>Conducting high-quality research is difficult and requires enormous resources, such as good education.</a:t>
              </a:r>
              <a:endParaRPr lang="en-US" sz="2400" dirty="0">
                <a:latin typeface="Agency FB" panose="020B0503020202020204" pitchFamily="34" charset="77"/>
              </a:endParaRPr>
            </a:p>
          </p:txBody>
        </p:sp>
      </p:grpSp>
      <p:grpSp>
        <p:nvGrpSpPr>
          <p:cNvPr id="19" name="Group 18">
            <a:extLst>
              <a:ext uri="{FF2B5EF4-FFF2-40B4-BE49-F238E27FC236}">
                <a16:creationId xmlns:a16="http://schemas.microsoft.com/office/drawing/2014/main" id="{E0418A4F-DDE1-E10E-074D-BA5709AA424B}"/>
              </a:ext>
            </a:extLst>
          </p:cNvPr>
          <p:cNvGrpSpPr/>
          <p:nvPr/>
        </p:nvGrpSpPr>
        <p:grpSpPr>
          <a:xfrm>
            <a:off x="8259138" y="4575519"/>
            <a:ext cx="3846216" cy="1626839"/>
            <a:chOff x="331764" y="2794688"/>
            <a:chExt cx="3742525" cy="1626839"/>
          </a:xfrm>
          <a:solidFill>
            <a:schemeClr val="tx1"/>
          </a:solidFill>
        </p:grpSpPr>
        <p:sp>
          <p:nvSpPr>
            <p:cNvPr id="20" name="Rectangle 19">
              <a:extLst>
                <a:ext uri="{FF2B5EF4-FFF2-40B4-BE49-F238E27FC236}">
                  <a16:creationId xmlns:a16="http://schemas.microsoft.com/office/drawing/2014/main" id="{5B9165F4-4B14-92BA-1BB3-49C0E2E7EEBE}"/>
                </a:ext>
              </a:extLst>
            </p:cNvPr>
            <p:cNvSpPr/>
            <p:nvPr/>
          </p:nvSpPr>
          <p:spPr>
            <a:xfrm>
              <a:off x="331765" y="2794688"/>
              <a:ext cx="3742524" cy="507124"/>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Questionable Research Practices</a:t>
              </a:r>
            </a:p>
          </p:txBody>
        </p:sp>
        <p:sp>
          <p:nvSpPr>
            <p:cNvPr id="21" name="Rectangle 20">
              <a:extLst>
                <a:ext uri="{FF2B5EF4-FFF2-40B4-BE49-F238E27FC236}">
                  <a16:creationId xmlns:a16="http://schemas.microsoft.com/office/drawing/2014/main" id="{F0E027BD-7201-973E-EACB-6A366C875645}"/>
                </a:ext>
              </a:extLst>
            </p:cNvPr>
            <p:cNvSpPr/>
            <p:nvPr/>
          </p:nvSpPr>
          <p:spPr>
            <a:xfrm>
              <a:off x="331764" y="3358661"/>
              <a:ext cx="3742523" cy="106286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Agency FB" panose="020B0503020202020204" pitchFamily="34" charset="77"/>
                </a:rPr>
                <a:t>Researchers can engage in a set of analytical and methodological decisions that will increase the likelihood of false-positive results.</a:t>
              </a:r>
              <a:endParaRPr lang="en-US" sz="2400" dirty="0">
                <a:latin typeface="Agency FB" panose="020B0503020202020204" pitchFamily="34" charset="77"/>
              </a:endParaRPr>
            </a:p>
          </p:txBody>
        </p:sp>
      </p:grpSp>
    </p:spTree>
    <p:extLst>
      <p:ext uri="{BB962C8B-B14F-4D97-AF65-F5344CB8AC3E}">
        <p14:creationId xmlns:p14="http://schemas.microsoft.com/office/powerpoint/2010/main" val="1543840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6599-37EB-BD69-898C-DE3A466B5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92E9A-58DD-7059-7C84-DDEC3EBAD541}"/>
              </a:ext>
            </a:extLst>
          </p:cNvPr>
          <p:cNvSpPr>
            <a:spLocks noGrp="1"/>
          </p:cNvSpPr>
          <p:nvPr>
            <p:ph type="title"/>
          </p:nvPr>
        </p:nvSpPr>
        <p:spPr/>
        <p:txBody>
          <a:bodyPr/>
          <a:lstStyle/>
          <a:p>
            <a:r>
              <a:rPr lang="en-US" dirty="0"/>
              <a:t>Background: The Replication Crisis</a:t>
            </a:r>
          </a:p>
        </p:txBody>
      </p:sp>
      <p:sp>
        <p:nvSpPr>
          <p:cNvPr id="3" name="Content Placeholder 2">
            <a:extLst>
              <a:ext uri="{FF2B5EF4-FFF2-40B4-BE49-F238E27FC236}">
                <a16:creationId xmlns:a16="http://schemas.microsoft.com/office/drawing/2014/main" id="{7B88432B-C99F-5C56-D391-A8279B01DCEC}"/>
              </a:ext>
            </a:extLst>
          </p:cNvPr>
          <p:cNvSpPr>
            <a:spLocks noGrp="1"/>
          </p:cNvSpPr>
          <p:nvPr>
            <p:ph idx="1"/>
          </p:nvPr>
        </p:nvSpPr>
        <p:spPr>
          <a:xfrm>
            <a:off x="82550" y="1049867"/>
            <a:ext cx="12033526" cy="5808133"/>
          </a:xfrm>
        </p:spPr>
        <p:txBody>
          <a:bodyPr>
            <a:normAutofit/>
          </a:bodyPr>
          <a:lstStyle/>
          <a:p>
            <a:pPr marL="457200" indent="-457200">
              <a:buFont typeface="Arial" panose="020B0604020202020204" pitchFamily="34" charset="0"/>
              <a:buChar char="•"/>
            </a:pPr>
            <a:endParaRPr lang="en-US" dirty="0"/>
          </a:p>
          <a:p>
            <a:pPr algn="ctr"/>
            <a:r>
              <a:rPr lang="en-US" sz="3600" b="1" dirty="0"/>
              <a:t>Three Central and Interlinked Concepts</a:t>
            </a:r>
            <a:endParaRPr lang="en-US" dirty="0">
              <a:hlinkClick r:id="rId3"/>
            </a:endParaRPr>
          </a:p>
          <a:p>
            <a:pPr algn="ctr"/>
            <a:r>
              <a:rPr lang="en-US" sz="1800" i="1" dirty="0"/>
              <a:t>The field of psychopathy research appears to be deeply implicated in all three concepts</a:t>
            </a:r>
            <a:endParaRPr lang="en-US" dirty="0"/>
          </a:p>
          <a:p>
            <a:pPr marL="457200" indent="-457200">
              <a:buFont typeface="Arial" panose="020B0604020202020204" pitchFamily="34" charset="0"/>
              <a:buChar char="•"/>
            </a:pPr>
            <a:endParaRPr lang="en-US" dirty="0"/>
          </a:p>
          <a:p>
            <a:r>
              <a:rPr lang="en-US" dirty="0"/>
              <a:t> </a:t>
            </a:r>
          </a:p>
        </p:txBody>
      </p:sp>
      <p:grpSp>
        <p:nvGrpSpPr>
          <p:cNvPr id="16" name="Group 15">
            <a:extLst>
              <a:ext uri="{FF2B5EF4-FFF2-40B4-BE49-F238E27FC236}">
                <a16:creationId xmlns:a16="http://schemas.microsoft.com/office/drawing/2014/main" id="{5AB69838-344D-02B2-E0AA-9EC4728659FC}"/>
              </a:ext>
            </a:extLst>
          </p:cNvPr>
          <p:cNvGrpSpPr/>
          <p:nvPr/>
        </p:nvGrpSpPr>
        <p:grpSpPr>
          <a:xfrm>
            <a:off x="8281875" y="2638658"/>
            <a:ext cx="3296649" cy="3787613"/>
            <a:chOff x="564985" y="2638658"/>
            <a:chExt cx="3296649" cy="3787613"/>
          </a:xfrm>
        </p:grpSpPr>
        <p:pic>
          <p:nvPicPr>
            <p:cNvPr id="1026" name="Picture 2" descr="Could you repeat that? Fixing the 'replication crisis' in biomedical  research has become top priority | Hub">
              <a:extLst>
                <a:ext uri="{FF2B5EF4-FFF2-40B4-BE49-F238E27FC236}">
                  <a16:creationId xmlns:a16="http://schemas.microsoft.com/office/drawing/2014/main" id="{9CDA06C4-382A-5890-3F8E-CB6A455636C8}"/>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7061" r="4791"/>
            <a:stretch>
              <a:fillRect/>
            </a:stretch>
          </p:blipFill>
          <p:spPr bwMode="auto">
            <a:xfrm>
              <a:off x="564985" y="3201289"/>
              <a:ext cx="3296648" cy="32249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EF5F45C-EFA7-BF96-745A-BDA1EAD312BC}"/>
                </a:ext>
              </a:extLst>
            </p:cNvPr>
            <p:cNvSpPr/>
            <p:nvPr/>
          </p:nvSpPr>
          <p:spPr>
            <a:xfrm>
              <a:off x="564986" y="2638658"/>
              <a:ext cx="3296648"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The Replication Crisis</a:t>
              </a:r>
            </a:p>
          </p:txBody>
        </p:sp>
      </p:grpSp>
      <p:grpSp>
        <p:nvGrpSpPr>
          <p:cNvPr id="17" name="Group 16">
            <a:extLst>
              <a:ext uri="{FF2B5EF4-FFF2-40B4-BE49-F238E27FC236}">
                <a16:creationId xmlns:a16="http://schemas.microsoft.com/office/drawing/2014/main" id="{DBA3E013-9CC7-7993-AB22-F5BBAC112A8F}"/>
              </a:ext>
            </a:extLst>
          </p:cNvPr>
          <p:cNvGrpSpPr/>
          <p:nvPr/>
        </p:nvGrpSpPr>
        <p:grpSpPr>
          <a:xfrm>
            <a:off x="4447676" y="2638658"/>
            <a:ext cx="3296648" cy="3787613"/>
            <a:chOff x="4447676" y="2638658"/>
            <a:chExt cx="3296648" cy="3787613"/>
          </a:xfrm>
        </p:grpSpPr>
        <p:pic>
          <p:nvPicPr>
            <p:cNvPr id="6" name="Picture 5" descr="A person standing at a podium with a shadow of a person&#10;&#10;AI-generated content may be incorrect.">
              <a:extLst>
                <a:ext uri="{FF2B5EF4-FFF2-40B4-BE49-F238E27FC236}">
                  <a16:creationId xmlns:a16="http://schemas.microsoft.com/office/drawing/2014/main" id="{1E094B08-1E4B-D584-DE78-70ED81E2F000}"/>
                </a:ext>
              </a:extLst>
            </p:cNvPr>
            <p:cNvPicPr>
              <a:picLocks noChangeAspect="1"/>
            </p:cNvPicPr>
            <p:nvPr/>
          </p:nvPicPr>
          <p:blipFill>
            <a:blip r:embed="rId5">
              <a:duotone>
                <a:schemeClr val="accent5">
                  <a:shade val="45000"/>
                  <a:satMod val="135000"/>
                </a:schemeClr>
                <a:prstClr val="white"/>
              </a:duotone>
            </a:blip>
            <a:srcRect l="32570" t="11870" r="20750" b="19633"/>
            <a:stretch>
              <a:fillRect/>
            </a:stretch>
          </p:blipFill>
          <p:spPr>
            <a:xfrm>
              <a:off x="4447676" y="3201289"/>
              <a:ext cx="3296648" cy="3224982"/>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8106BA9A-D205-D769-C31C-1C843665BC09}"/>
                </a:ext>
              </a:extLst>
            </p:cNvPr>
            <p:cNvSpPr/>
            <p:nvPr/>
          </p:nvSpPr>
          <p:spPr>
            <a:xfrm>
              <a:off x="4447676" y="2638658"/>
              <a:ext cx="3296648"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Agency FB" panose="020B0503020202020204" pitchFamily="34" charset="77"/>
                </a:rPr>
                <a:t>Scientific Spin</a:t>
              </a:r>
            </a:p>
          </p:txBody>
        </p:sp>
      </p:grpSp>
      <p:grpSp>
        <p:nvGrpSpPr>
          <p:cNvPr id="18" name="Group 17">
            <a:extLst>
              <a:ext uri="{FF2B5EF4-FFF2-40B4-BE49-F238E27FC236}">
                <a16:creationId xmlns:a16="http://schemas.microsoft.com/office/drawing/2014/main" id="{44622E23-C5B6-184A-5121-14F4348AE839}"/>
              </a:ext>
            </a:extLst>
          </p:cNvPr>
          <p:cNvGrpSpPr/>
          <p:nvPr/>
        </p:nvGrpSpPr>
        <p:grpSpPr>
          <a:xfrm>
            <a:off x="613476" y="2638658"/>
            <a:ext cx="3296648" cy="3787613"/>
            <a:chOff x="8330367" y="2638658"/>
            <a:chExt cx="3296648" cy="3787613"/>
          </a:xfrm>
        </p:grpSpPr>
        <p:pic>
          <p:nvPicPr>
            <p:cNvPr id="1036" name="Picture 12" descr="Cherry Picking in Statistical Analysis">
              <a:extLst>
                <a:ext uri="{FF2B5EF4-FFF2-40B4-BE49-F238E27FC236}">
                  <a16:creationId xmlns:a16="http://schemas.microsoft.com/office/drawing/2014/main" id="{B6E6200F-CB66-0C14-5EDD-0928A9683055}"/>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46047" r="6470" b="17420"/>
            <a:stretch>
              <a:fillRect/>
            </a:stretch>
          </p:blipFill>
          <p:spPr bwMode="auto">
            <a:xfrm>
              <a:off x="8330367" y="3201289"/>
              <a:ext cx="3296648" cy="32249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5A2E188-DE3C-0AB5-932C-31C796A9F94B}"/>
                </a:ext>
              </a:extLst>
            </p:cNvPr>
            <p:cNvSpPr/>
            <p:nvPr/>
          </p:nvSpPr>
          <p:spPr>
            <a:xfrm>
              <a:off x="8330367" y="2638658"/>
              <a:ext cx="3296648"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61A2A7"/>
                  </a:solidFill>
                  <a:latin typeface="Agency FB" panose="020B0503020202020204" pitchFamily="34" charset="77"/>
                </a:rPr>
                <a:t>Questionable Research Practices</a:t>
              </a:r>
            </a:p>
          </p:txBody>
        </p:sp>
      </p:grpSp>
      <p:pic>
        <p:nvPicPr>
          <p:cNvPr id="14" name="Graphic 13" descr="Link with solid fill">
            <a:extLst>
              <a:ext uri="{FF2B5EF4-FFF2-40B4-BE49-F238E27FC236}">
                <a16:creationId xmlns:a16="http://schemas.microsoft.com/office/drawing/2014/main" id="{CD29BFBF-0473-4172-77FA-5E3255D2A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0905" y="4170030"/>
            <a:ext cx="1287500" cy="1287500"/>
          </a:xfrm>
          <a:prstGeom prst="rect">
            <a:avLst/>
          </a:prstGeom>
        </p:spPr>
      </p:pic>
      <p:pic>
        <p:nvPicPr>
          <p:cNvPr id="15" name="Graphic 14" descr="Link with solid fill">
            <a:extLst>
              <a:ext uri="{FF2B5EF4-FFF2-40B4-BE49-F238E27FC236}">
                <a16:creationId xmlns:a16="http://schemas.microsoft.com/office/drawing/2014/main" id="{869735A9-CB9E-2838-9EC2-97ED498176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3596" y="4170030"/>
            <a:ext cx="1287500" cy="1287500"/>
          </a:xfrm>
          <a:prstGeom prst="rect">
            <a:avLst/>
          </a:prstGeom>
        </p:spPr>
      </p:pic>
    </p:spTree>
    <p:extLst>
      <p:ext uri="{BB962C8B-B14F-4D97-AF65-F5344CB8AC3E}">
        <p14:creationId xmlns:p14="http://schemas.microsoft.com/office/powerpoint/2010/main" val="38853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9712</TotalTime>
  <Words>5152</Words>
  <Application>Microsoft Macintosh PowerPoint</Application>
  <PresentationFormat>Widescreen</PresentationFormat>
  <Paragraphs>533</Paragraphs>
  <Slides>58</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 </vt:lpstr>
      <vt:lpstr>PowerPoint Presentation</vt:lpstr>
      <vt:lpstr>This Module’s Agenda:</vt:lpstr>
      <vt:lpstr>Background: The Replication Crisis</vt:lpstr>
      <vt:lpstr>Background: The Replication Crisis</vt:lpstr>
      <vt:lpstr>Background: The Replication Crisis</vt:lpstr>
      <vt:lpstr>Background: The Replication Crisis</vt:lpstr>
      <vt:lpstr>Background: The Replication Crisis</vt:lpstr>
      <vt:lpstr>Scientific Spin  and QRPs</vt:lpstr>
      <vt:lpstr>What is a “Theory”?</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Scientific Spin and QRPs:</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 and QRPs in Psychopathy Research:</vt:lpstr>
      <vt:lpstr>Spinning Psychopathy in Public Media</vt:lpstr>
      <vt:lpstr>Psychopathy in Public Media:</vt:lpstr>
      <vt:lpstr>Psychopathy in Public Media:</vt:lpstr>
      <vt:lpstr>Psychopathy in Public Media:</vt:lpstr>
      <vt:lpstr>Psychopathy in Public Media:</vt:lpstr>
      <vt:lpstr>Psychopathy in Public Media:</vt:lpstr>
      <vt:lpstr>Psychopathy in Public Media:</vt:lpstr>
      <vt:lpstr>Psychopathy in Public Media:</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14</cp:revision>
  <dcterms:created xsi:type="dcterms:W3CDTF">2021-01-05T16:07:37Z</dcterms:created>
  <dcterms:modified xsi:type="dcterms:W3CDTF">2025-12-10T06:16:42Z</dcterms:modified>
</cp:coreProperties>
</file>