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1"/>
  </p:notesMasterIdLst>
  <p:handoutMasterIdLst>
    <p:handoutMasterId r:id="rId52"/>
  </p:handoutMasterIdLst>
  <p:sldIdLst>
    <p:sldId id="969" r:id="rId2"/>
    <p:sldId id="994" r:id="rId3"/>
    <p:sldId id="261" r:id="rId4"/>
    <p:sldId id="271" r:id="rId5"/>
    <p:sldId id="1260" r:id="rId6"/>
    <p:sldId id="988" r:id="rId7"/>
    <p:sldId id="1290" r:id="rId8"/>
    <p:sldId id="1291" r:id="rId9"/>
    <p:sldId id="1292" r:id="rId10"/>
    <p:sldId id="1293" r:id="rId11"/>
    <p:sldId id="1294" r:id="rId12"/>
    <p:sldId id="1317" r:id="rId13"/>
    <p:sldId id="1316" r:id="rId14"/>
    <p:sldId id="1243" r:id="rId15"/>
    <p:sldId id="1221" r:id="rId16"/>
    <p:sldId id="1287" r:id="rId17"/>
    <p:sldId id="1296" r:id="rId18"/>
    <p:sldId id="1288" r:id="rId19"/>
    <p:sldId id="1289" r:id="rId20"/>
    <p:sldId id="1297" r:id="rId21"/>
    <p:sldId id="1285" r:id="rId22"/>
    <p:sldId id="1295" r:id="rId23"/>
    <p:sldId id="1298" r:id="rId24"/>
    <p:sldId id="1261" r:id="rId25"/>
    <p:sldId id="1270" r:id="rId26"/>
    <p:sldId id="1306" r:id="rId27"/>
    <p:sldId id="1299" r:id="rId28"/>
    <p:sldId id="1300" r:id="rId29"/>
    <p:sldId id="1322" r:id="rId30"/>
    <p:sldId id="1301" r:id="rId31"/>
    <p:sldId id="1302" r:id="rId32"/>
    <p:sldId id="1303" r:id="rId33"/>
    <p:sldId id="1304" r:id="rId34"/>
    <p:sldId id="1305" r:id="rId35"/>
    <p:sldId id="1307" r:id="rId36"/>
    <p:sldId id="1262" r:id="rId37"/>
    <p:sldId id="1255" r:id="rId38"/>
    <p:sldId id="1309" r:id="rId39"/>
    <p:sldId id="1308" r:id="rId40"/>
    <p:sldId id="1310" r:id="rId41"/>
    <p:sldId id="1311" r:id="rId42"/>
    <p:sldId id="1312" r:id="rId43"/>
    <p:sldId id="1314" r:id="rId44"/>
    <p:sldId id="1315" r:id="rId45"/>
    <p:sldId id="1313" r:id="rId46"/>
    <p:sldId id="1319" r:id="rId47"/>
    <p:sldId id="1320" r:id="rId48"/>
    <p:sldId id="1323" r:id="rId49"/>
    <p:sldId id="1321"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1A2A7"/>
    <a:srgbClr val="CC0FFF"/>
    <a:srgbClr val="C22400"/>
    <a:srgbClr val="F0E900"/>
    <a:srgbClr val="E6E41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1E48AB-2859-674B-AD84-25B715540661}" v="5" dt="2025-12-10T05:53:23.30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64"/>
    <p:restoredTop sz="87075"/>
  </p:normalViewPr>
  <p:slideViewPr>
    <p:cSldViewPr snapToGrid="0">
      <p:cViewPr varScale="1">
        <p:scale>
          <a:sx n="111" d="100"/>
          <a:sy n="111" d="100"/>
        </p:scale>
        <p:origin x="1632" y="192"/>
      </p:cViewPr>
      <p:guideLst/>
    </p:cSldViewPr>
  </p:slideViewPr>
  <p:outlineViewPr>
    <p:cViewPr>
      <p:scale>
        <a:sx n="33" d="100"/>
        <a:sy n="33" d="100"/>
      </p:scale>
      <p:origin x="0" y="-17344"/>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6/11/relationships/changesInfo" Target="changesInfos/changesInfo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smus Larsen" userId="c0130b07-28a8-4bcd-bd98-8750e35db048" providerId="ADAL" clId="{3C28B4B6-BF91-5100-B6B8-8D53CB6C04C2}"/>
    <pc:docChg chg="undo custSel addSld delSld modSld">
      <pc:chgData name="Rasmus Larsen" userId="c0130b07-28a8-4bcd-bd98-8750e35db048" providerId="ADAL" clId="{3C28B4B6-BF91-5100-B6B8-8D53CB6C04C2}" dt="2025-12-10T05:56:32.720" v="17" actId="2696"/>
      <pc:docMkLst>
        <pc:docMk/>
      </pc:docMkLst>
      <pc:sldChg chg="delSp mod">
        <pc:chgData name="Rasmus Larsen" userId="c0130b07-28a8-4bcd-bd98-8750e35db048" providerId="ADAL" clId="{3C28B4B6-BF91-5100-B6B8-8D53CB6C04C2}" dt="2025-12-10T05:52:39.838" v="2" actId="478"/>
        <pc:sldMkLst>
          <pc:docMk/>
          <pc:sldMk cId="818426910" sldId="969"/>
        </pc:sldMkLst>
        <pc:spChg chg="del">
          <ac:chgData name="Rasmus Larsen" userId="c0130b07-28a8-4bcd-bd98-8750e35db048" providerId="ADAL" clId="{3C28B4B6-BF91-5100-B6B8-8D53CB6C04C2}" dt="2025-12-10T05:52:39.047" v="1" actId="478"/>
          <ac:spMkLst>
            <pc:docMk/>
            <pc:sldMk cId="818426910" sldId="969"/>
            <ac:spMk id="11" creationId="{596C543E-A43B-B641-8720-92363A05AC4C}"/>
          </ac:spMkLst>
        </pc:spChg>
        <pc:picChg chg="del">
          <ac:chgData name="Rasmus Larsen" userId="c0130b07-28a8-4bcd-bd98-8750e35db048" providerId="ADAL" clId="{3C28B4B6-BF91-5100-B6B8-8D53CB6C04C2}" dt="2025-12-10T05:52:39.838" v="2" actId="478"/>
          <ac:picMkLst>
            <pc:docMk/>
            <pc:sldMk cId="818426910" sldId="969"/>
            <ac:picMk id="15" creationId="{7CC4EA0D-B243-E320-EE08-491D870B5F64}"/>
          </ac:picMkLst>
        </pc:picChg>
        <pc:picChg chg="del">
          <ac:chgData name="Rasmus Larsen" userId="c0130b07-28a8-4bcd-bd98-8750e35db048" providerId="ADAL" clId="{3C28B4B6-BF91-5100-B6B8-8D53CB6C04C2}" dt="2025-12-10T05:52:36.849" v="0" actId="478"/>
          <ac:picMkLst>
            <pc:docMk/>
            <pc:sldMk cId="818426910" sldId="969"/>
            <ac:picMk id="20" creationId="{D1F52A1C-E2F6-D870-E10C-C9E0C6F4C44D}"/>
          </ac:picMkLst>
        </pc:picChg>
      </pc:sldChg>
      <pc:sldChg chg="modSp mod">
        <pc:chgData name="Rasmus Larsen" userId="c0130b07-28a8-4bcd-bd98-8750e35db048" providerId="ADAL" clId="{3C28B4B6-BF91-5100-B6B8-8D53CB6C04C2}" dt="2025-12-10T05:53:53.150" v="8" actId="20577"/>
        <pc:sldMkLst>
          <pc:docMk/>
          <pc:sldMk cId="940715054" sldId="988"/>
        </pc:sldMkLst>
        <pc:spChg chg="mod">
          <ac:chgData name="Rasmus Larsen" userId="c0130b07-28a8-4bcd-bd98-8750e35db048" providerId="ADAL" clId="{3C28B4B6-BF91-5100-B6B8-8D53CB6C04C2}" dt="2025-12-10T05:53:53.150" v="8" actId="20577"/>
          <ac:spMkLst>
            <pc:docMk/>
            <pc:sldMk cId="940715054" sldId="988"/>
            <ac:spMk id="5" creationId="{329A46A1-0C38-B775-52FA-85CF8B6FD78A}"/>
          </ac:spMkLst>
        </pc:spChg>
      </pc:sldChg>
      <pc:sldChg chg="addSp modSp">
        <pc:chgData name="Rasmus Larsen" userId="c0130b07-28a8-4bcd-bd98-8750e35db048" providerId="ADAL" clId="{3C28B4B6-BF91-5100-B6B8-8D53CB6C04C2}" dt="2025-12-10T05:53:23.303" v="6"/>
        <pc:sldMkLst>
          <pc:docMk/>
          <pc:sldMk cId="1552489491" sldId="994"/>
        </pc:sldMkLst>
        <pc:spChg chg="add mod">
          <ac:chgData name="Rasmus Larsen" userId="c0130b07-28a8-4bcd-bd98-8750e35db048" providerId="ADAL" clId="{3C28B4B6-BF91-5100-B6B8-8D53CB6C04C2}" dt="2025-12-10T05:53:23.303" v="6"/>
          <ac:spMkLst>
            <pc:docMk/>
            <pc:sldMk cId="1552489491" sldId="994"/>
            <ac:spMk id="4" creationId="{C5CEA382-D408-42F6-F2F4-F6E6F2BFEC30}"/>
          </ac:spMkLst>
        </pc:spChg>
        <pc:picChg chg="mod">
          <ac:chgData name="Rasmus Larsen" userId="c0130b07-28a8-4bcd-bd98-8750e35db048" providerId="ADAL" clId="{3C28B4B6-BF91-5100-B6B8-8D53CB6C04C2}" dt="2025-12-10T05:53:22.100" v="5" actId="1076"/>
          <ac:picMkLst>
            <pc:docMk/>
            <pc:sldMk cId="1552489491" sldId="994"/>
            <ac:picMk id="1032" creationId="{D1305D61-EFE9-31DC-D51C-E1FCC5C9D537}"/>
          </ac:picMkLst>
        </pc:picChg>
      </pc:sldChg>
      <pc:sldChg chg="del">
        <pc:chgData name="Rasmus Larsen" userId="c0130b07-28a8-4bcd-bd98-8750e35db048" providerId="ADAL" clId="{3C28B4B6-BF91-5100-B6B8-8D53CB6C04C2}" dt="2025-12-10T05:56:32.715" v="16" actId="2696"/>
        <pc:sldMkLst>
          <pc:docMk/>
          <pc:sldMk cId="1253108179" sldId="1223"/>
        </pc:sldMkLst>
      </pc:sldChg>
      <pc:sldChg chg="del">
        <pc:chgData name="Rasmus Larsen" userId="c0130b07-28a8-4bcd-bd98-8750e35db048" providerId="ADAL" clId="{3C28B4B6-BF91-5100-B6B8-8D53CB6C04C2}" dt="2025-12-10T05:56:32.708" v="15" actId="2696"/>
        <pc:sldMkLst>
          <pc:docMk/>
          <pc:sldMk cId="566008812" sldId="1225"/>
        </pc:sldMkLst>
      </pc:sldChg>
      <pc:sldChg chg="del">
        <pc:chgData name="Rasmus Larsen" userId="c0130b07-28a8-4bcd-bd98-8750e35db048" providerId="ADAL" clId="{3C28B4B6-BF91-5100-B6B8-8D53CB6C04C2}" dt="2025-12-10T05:56:32.705" v="13" actId="2696"/>
        <pc:sldMkLst>
          <pc:docMk/>
          <pc:sldMk cId="2211092430" sldId="1226"/>
        </pc:sldMkLst>
      </pc:sldChg>
      <pc:sldChg chg="del">
        <pc:chgData name="Rasmus Larsen" userId="c0130b07-28a8-4bcd-bd98-8750e35db048" providerId="ADAL" clId="{3C28B4B6-BF91-5100-B6B8-8D53CB6C04C2}" dt="2025-12-10T05:56:32.706" v="14" actId="2696"/>
        <pc:sldMkLst>
          <pc:docMk/>
          <pc:sldMk cId="3540358626" sldId="1227"/>
        </pc:sldMkLst>
      </pc:sldChg>
      <pc:sldChg chg="del">
        <pc:chgData name="Rasmus Larsen" userId="c0130b07-28a8-4bcd-bd98-8750e35db048" providerId="ADAL" clId="{3C28B4B6-BF91-5100-B6B8-8D53CB6C04C2}" dt="2025-12-10T05:56:32.720" v="17" actId="2696"/>
        <pc:sldMkLst>
          <pc:docMk/>
          <pc:sldMk cId="336949565" sldId="1231"/>
        </pc:sldMkLst>
      </pc:sldChg>
      <pc:sldChg chg="del">
        <pc:chgData name="Rasmus Larsen" userId="c0130b07-28a8-4bcd-bd98-8750e35db048" providerId="ADAL" clId="{3C28B4B6-BF91-5100-B6B8-8D53CB6C04C2}" dt="2025-12-10T05:56:32.702" v="12" actId="2696"/>
        <pc:sldMkLst>
          <pc:docMk/>
          <pc:sldMk cId="2299760215" sldId="1233"/>
        </pc:sldMkLst>
      </pc:sldChg>
      <pc:sldChg chg="add del">
        <pc:chgData name="Rasmus Larsen" userId="c0130b07-28a8-4bcd-bd98-8750e35db048" providerId="ADAL" clId="{3C28B4B6-BF91-5100-B6B8-8D53CB6C04C2}" dt="2025-12-10T05:54:50.821" v="11" actId="2696"/>
        <pc:sldMkLst>
          <pc:docMk/>
          <pc:sldMk cId="1142175799" sldId="1286"/>
        </pc:sldMkLst>
      </pc:sldChg>
    </pc:docChg>
  </pc:docChgLst>
  <pc:docChgLst>
    <pc:chgData name="Rasmus Larsen" userId="S::rosenberg.larsen@utoronto.ca::c0130b07-28a8-4bcd-bd98-8750e35db048" providerId="AD" clId="Web-{D1C658C0-34D6-A8BB-9971-D31715B9A74C}"/>
    <pc:docChg chg="modSld">
      <pc:chgData name="Rasmus Larsen" userId="S::rosenberg.larsen@utoronto.ca::c0130b07-28a8-4bcd-bd98-8750e35db048" providerId="AD" clId="Web-{D1C658C0-34D6-A8BB-9971-D31715B9A74C}" dt="2025-09-17T14:53:51.201" v="60" actId="20577"/>
      <pc:docMkLst>
        <pc:docMk/>
      </pc:docMkLst>
      <pc:sldChg chg="modSp">
        <pc:chgData name="Rasmus Larsen" userId="S::rosenberg.larsen@utoronto.ca::c0130b07-28a8-4bcd-bd98-8750e35db048" providerId="AD" clId="Web-{D1C658C0-34D6-A8BB-9971-D31715B9A74C}" dt="2025-09-17T13:16:07.254" v="0" actId="20577"/>
        <pc:sldMkLst>
          <pc:docMk/>
          <pc:sldMk cId="3614981355" sldId="271"/>
        </pc:sldMkLst>
      </pc:sldChg>
      <pc:sldChg chg="addAnim delAnim modAnim">
        <pc:chgData name="Rasmus Larsen" userId="S::rosenberg.larsen@utoronto.ca::c0130b07-28a8-4bcd-bd98-8750e35db048" providerId="AD" clId="Web-{D1C658C0-34D6-A8BB-9971-D31715B9A74C}" dt="2025-09-17T14:06:24.776" v="48"/>
        <pc:sldMkLst>
          <pc:docMk/>
          <pc:sldMk cId="3677449011" sldId="1298"/>
        </pc:sldMkLst>
      </pc:sldChg>
      <pc:sldChg chg="modSp">
        <pc:chgData name="Rasmus Larsen" userId="S::rosenberg.larsen@utoronto.ca::c0130b07-28a8-4bcd-bd98-8750e35db048" providerId="AD" clId="Web-{D1C658C0-34D6-A8BB-9971-D31715B9A74C}" dt="2025-09-17T14:53:51.201" v="60" actId="20577"/>
        <pc:sldMkLst>
          <pc:docMk/>
          <pc:sldMk cId="664160720" sldId="1303"/>
        </pc:sldMkLst>
      </pc:sldChg>
    </pc:docChg>
  </pc:docChgLst>
  <pc:docChgLst>
    <pc:chgData name="Rasmus Larsen" userId="c0130b07-28a8-4bcd-bd98-8750e35db048" providerId="ADAL" clId="{99A20618-8486-5080-8D15-B9D8817CCB14}"/>
    <pc:docChg chg="undo redo custSel addSld delSld modSld sldOrd">
      <pc:chgData name="Rasmus Larsen" userId="c0130b07-28a8-4bcd-bd98-8750e35db048" providerId="ADAL" clId="{99A20618-8486-5080-8D15-B9D8817CCB14}" dt="2025-09-23T20:02:04.005" v="7738" actId="20577"/>
      <pc:docMkLst>
        <pc:docMk/>
      </pc:docMkLst>
      <pc:sldChg chg="modSp mod">
        <pc:chgData name="Rasmus Larsen" userId="c0130b07-28a8-4bcd-bd98-8750e35db048" providerId="ADAL" clId="{99A20618-8486-5080-8D15-B9D8817CCB14}" dt="2025-09-17T12:02:33.176" v="5632" actId="20577"/>
        <pc:sldMkLst>
          <pc:docMk/>
          <pc:sldMk cId="3614981355" sldId="271"/>
        </pc:sldMkLst>
      </pc:sldChg>
      <pc:sldChg chg="modSp mod">
        <pc:chgData name="Rasmus Larsen" userId="c0130b07-28a8-4bcd-bd98-8750e35db048" providerId="ADAL" clId="{99A20618-8486-5080-8D15-B9D8817CCB14}" dt="2025-09-23T20:02:04.005" v="7738" actId="20577"/>
        <pc:sldMkLst>
          <pc:docMk/>
          <pc:sldMk cId="818426910" sldId="969"/>
        </pc:sldMkLst>
      </pc:sldChg>
      <pc:sldChg chg="modSp mod">
        <pc:chgData name="Rasmus Larsen" userId="c0130b07-28a8-4bcd-bd98-8750e35db048" providerId="ADAL" clId="{99A20618-8486-5080-8D15-B9D8817CCB14}" dt="2025-09-17T11:46:26" v="4868" actId="207"/>
        <pc:sldMkLst>
          <pc:docMk/>
          <pc:sldMk cId="1552489491" sldId="994"/>
        </pc:sldMkLst>
      </pc:sldChg>
      <pc:sldChg chg="modSp mod">
        <pc:chgData name="Rasmus Larsen" userId="c0130b07-28a8-4bcd-bd98-8750e35db048" providerId="ADAL" clId="{99A20618-8486-5080-8D15-B9D8817CCB14}" dt="2025-09-17T12:04:38.699" v="5730" actId="20577"/>
        <pc:sldMkLst>
          <pc:docMk/>
          <pc:sldMk cId="4064721451" sldId="1243"/>
        </pc:sldMkLst>
      </pc:sldChg>
      <pc:sldChg chg="addSp modSp mod modAnim">
        <pc:chgData name="Rasmus Larsen" userId="c0130b07-28a8-4bcd-bd98-8750e35db048" providerId="ADAL" clId="{99A20618-8486-5080-8D15-B9D8817CCB14}" dt="2025-09-16T17:08:37.880" v="2016"/>
        <pc:sldMkLst>
          <pc:docMk/>
          <pc:sldMk cId="2685842896" sldId="1255"/>
        </pc:sldMkLst>
      </pc:sldChg>
      <pc:sldChg chg="modSp mod ord">
        <pc:chgData name="Rasmus Larsen" userId="c0130b07-28a8-4bcd-bd98-8750e35db048" providerId="ADAL" clId="{99A20618-8486-5080-8D15-B9D8817CCB14}" dt="2025-09-17T12:02:51.685" v="5669" actId="20577"/>
        <pc:sldMkLst>
          <pc:docMk/>
          <pc:sldMk cId="4144606522" sldId="1260"/>
        </pc:sldMkLst>
      </pc:sldChg>
      <pc:sldChg chg="modSp mod">
        <pc:chgData name="Rasmus Larsen" userId="c0130b07-28a8-4bcd-bd98-8750e35db048" providerId="ADAL" clId="{99A20618-8486-5080-8D15-B9D8817CCB14}" dt="2025-09-17T12:19:18.937" v="5856" actId="404"/>
        <pc:sldMkLst>
          <pc:docMk/>
          <pc:sldMk cId="2122072165" sldId="1262"/>
        </pc:sldMkLst>
      </pc:sldChg>
      <pc:sldChg chg="modSp mod">
        <pc:chgData name="Rasmus Larsen" userId="c0130b07-28a8-4bcd-bd98-8750e35db048" providerId="ADAL" clId="{99A20618-8486-5080-8D15-B9D8817CCB14}" dt="2025-09-17T12:14:47.420" v="5828" actId="114"/>
        <pc:sldMkLst>
          <pc:docMk/>
          <pc:sldMk cId="2890561466" sldId="1270"/>
        </pc:sldMkLst>
      </pc:sldChg>
      <pc:sldChg chg="addSp modSp mod ord">
        <pc:chgData name="Rasmus Larsen" userId="c0130b07-28a8-4bcd-bd98-8750e35db048" providerId="ADAL" clId="{99A20618-8486-5080-8D15-B9D8817CCB14}" dt="2025-09-17T16:19:52.635" v="7186"/>
        <pc:sldMkLst>
          <pc:docMk/>
          <pc:sldMk cId="1142175799" sldId="1286"/>
        </pc:sldMkLst>
      </pc:sldChg>
      <pc:sldChg chg="modSp">
        <pc:chgData name="Rasmus Larsen" userId="c0130b07-28a8-4bcd-bd98-8750e35db048" providerId="ADAL" clId="{99A20618-8486-5080-8D15-B9D8817CCB14}" dt="2025-09-15T21:38:58.605" v="6" actId="1076"/>
        <pc:sldMkLst>
          <pc:docMk/>
          <pc:sldMk cId="1938708893" sldId="1287"/>
        </pc:sldMkLst>
      </pc:sldChg>
      <pc:sldChg chg="addSp modSp mod">
        <pc:chgData name="Rasmus Larsen" userId="c0130b07-28a8-4bcd-bd98-8750e35db048" providerId="ADAL" clId="{99A20618-8486-5080-8D15-B9D8817CCB14}" dt="2025-09-17T12:06:50.033" v="5768" actId="20577"/>
        <pc:sldMkLst>
          <pc:docMk/>
          <pc:sldMk cId="426664235" sldId="1288"/>
        </pc:sldMkLst>
      </pc:sldChg>
      <pc:sldChg chg="modSp mod">
        <pc:chgData name="Rasmus Larsen" userId="c0130b07-28a8-4bcd-bd98-8750e35db048" providerId="ADAL" clId="{99A20618-8486-5080-8D15-B9D8817CCB14}" dt="2025-09-17T12:08:08.125" v="5780" actId="13926"/>
        <pc:sldMkLst>
          <pc:docMk/>
          <pc:sldMk cId="2479964161" sldId="1289"/>
        </pc:sldMkLst>
      </pc:sldChg>
      <pc:sldChg chg="addSp delSp modSp mod">
        <pc:chgData name="Rasmus Larsen" userId="c0130b07-28a8-4bcd-bd98-8750e35db048" providerId="ADAL" clId="{99A20618-8486-5080-8D15-B9D8817CCB14}" dt="2025-09-17T19:54:53.776" v="7734"/>
        <pc:sldMkLst>
          <pc:docMk/>
          <pc:sldMk cId="1174797093" sldId="1290"/>
        </pc:sldMkLst>
      </pc:sldChg>
      <pc:sldChg chg="modSp mod">
        <pc:chgData name="Rasmus Larsen" userId="c0130b07-28a8-4bcd-bd98-8750e35db048" providerId="ADAL" clId="{99A20618-8486-5080-8D15-B9D8817CCB14}" dt="2025-09-17T11:51:45.359" v="5214" actId="115"/>
        <pc:sldMkLst>
          <pc:docMk/>
          <pc:sldMk cId="3416117462" sldId="1294"/>
        </pc:sldMkLst>
      </pc:sldChg>
      <pc:sldChg chg="modSp mod">
        <pc:chgData name="Rasmus Larsen" userId="c0130b07-28a8-4bcd-bd98-8750e35db048" providerId="ADAL" clId="{99A20618-8486-5080-8D15-B9D8817CCB14}" dt="2025-09-17T12:10:50.869" v="5790" actId="113"/>
        <pc:sldMkLst>
          <pc:docMk/>
          <pc:sldMk cId="764759503" sldId="1295"/>
        </pc:sldMkLst>
      </pc:sldChg>
      <pc:sldChg chg="addSp delSp modSp mod modAnim">
        <pc:chgData name="Rasmus Larsen" userId="c0130b07-28a8-4bcd-bd98-8750e35db048" providerId="ADAL" clId="{99A20618-8486-5080-8D15-B9D8817CCB14}" dt="2025-09-17T12:09:38.050" v="5785" actId="20577"/>
        <pc:sldMkLst>
          <pc:docMk/>
          <pc:sldMk cId="2987153229" sldId="1297"/>
        </pc:sldMkLst>
      </pc:sldChg>
      <pc:sldChg chg="modSp mod modAnim">
        <pc:chgData name="Rasmus Larsen" userId="c0130b07-28a8-4bcd-bd98-8750e35db048" providerId="ADAL" clId="{99A20618-8486-5080-8D15-B9D8817CCB14}" dt="2025-09-17T19:54:42.385" v="7733"/>
        <pc:sldMkLst>
          <pc:docMk/>
          <pc:sldMk cId="3677449011" sldId="1298"/>
        </pc:sldMkLst>
      </pc:sldChg>
      <pc:sldChg chg="addSp delSp modSp mod delAnim modNotesTx">
        <pc:chgData name="Rasmus Larsen" userId="c0130b07-28a8-4bcd-bd98-8750e35db048" providerId="ADAL" clId="{99A20618-8486-5080-8D15-B9D8817CCB14}" dt="2025-09-17T16:28:43.340" v="7293" actId="1076"/>
        <pc:sldMkLst>
          <pc:docMk/>
          <pc:sldMk cId="859906210" sldId="1300"/>
        </pc:sldMkLst>
      </pc:sldChg>
      <pc:sldChg chg="modNotesTx">
        <pc:chgData name="Rasmus Larsen" userId="c0130b07-28a8-4bcd-bd98-8750e35db048" providerId="ADAL" clId="{99A20618-8486-5080-8D15-B9D8817CCB14}" dt="2025-09-15T22:11:36.805" v="727" actId="20577"/>
        <pc:sldMkLst>
          <pc:docMk/>
          <pc:sldMk cId="2526461893" sldId="1301"/>
        </pc:sldMkLst>
      </pc:sldChg>
      <pc:sldChg chg="addSp delSp modSp mod ord">
        <pc:chgData name="Rasmus Larsen" userId="c0130b07-28a8-4bcd-bd98-8750e35db048" providerId="ADAL" clId="{99A20618-8486-5080-8D15-B9D8817CCB14}" dt="2025-09-15T22:47:22.733" v="954" actId="20577"/>
        <pc:sldMkLst>
          <pc:docMk/>
          <pc:sldMk cId="3755034895" sldId="1302"/>
        </pc:sldMkLst>
      </pc:sldChg>
      <pc:sldChg chg="modSp mod">
        <pc:chgData name="Rasmus Larsen" userId="c0130b07-28a8-4bcd-bd98-8750e35db048" providerId="ADAL" clId="{99A20618-8486-5080-8D15-B9D8817CCB14}" dt="2025-09-17T12:17:02.813" v="5832" actId="20577"/>
        <pc:sldMkLst>
          <pc:docMk/>
          <pc:sldMk cId="664160720" sldId="1303"/>
        </pc:sldMkLst>
      </pc:sldChg>
      <pc:sldChg chg="modSp mod">
        <pc:chgData name="Rasmus Larsen" userId="c0130b07-28a8-4bcd-bd98-8750e35db048" providerId="ADAL" clId="{99A20618-8486-5080-8D15-B9D8817CCB14}" dt="2025-09-15T22:49:53.353" v="1060" actId="20577"/>
        <pc:sldMkLst>
          <pc:docMk/>
          <pc:sldMk cId="3957917121" sldId="1304"/>
        </pc:sldMkLst>
      </pc:sldChg>
      <pc:sldChg chg="addSp modSp mod">
        <pc:chgData name="Rasmus Larsen" userId="c0130b07-28a8-4bcd-bd98-8750e35db048" providerId="ADAL" clId="{99A20618-8486-5080-8D15-B9D8817CCB14}" dt="2025-09-17T16:34:49.056" v="7531" actId="1036"/>
        <pc:sldMkLst>
          <pc:docMk/>
          <pc:sldMk cId="129234319" sldId="1305"/>
        </pc:sldMkLst>
      </pc:sldChg>
      <pc:sldChg chg="addSp modSp add mod modNotesTx">
        <pc:chgData name="Rasmus Larsen" userId="c0130b07-28a8-4bcd-bd98-8750e35db048" providerId="ADAL" clId="{99A20618-8486-5080-8D15-B9D8817CCB14}" dt="2025-09-15T22:43:02.679" v="813" actId="20577"/>
        <pc:sldMkLst>
          <pc:docMk/>
          <pc:sldMk cId="344881084" sldId="1306"/>
        </pc:sldMkLst>
      </pc:sldChg>
      <pc:sldChg chg="addSp delSp modSp add mod modShow">
        <pc:chgData name="Rasmus Larsen" userId="c0130b07-28a8-4bcd-bd98-8750e35db048" providerId="ADAL" clId="{99A20618-8486-5080-8D15-B9D8817CCB14}" dt="2025-09-17T12:18:49.031" v="5834" actId="20577"/>
        <pc:sldMkLst>
          <pc:docMk/>
          <pc:sldMk cId="1670975098" sldId="1307"/>
        </pc:sldMkLst>
      </pc:sldChg>
      <pc:sldChg chg="modSp add mod modAnim">
        <pc:chgData name="Rasmus Larsen" userId="c0130b07-28a8-4bcd-bd98-8750e35db048" providerId="ADAL" clId="{99A20618-8486-5080-8D15-B9D8817CCB14}" dt="2025-09-17T12:23:51.290" v="5948" actId="20577"/>
        <pc:sldMkLst>
          <pc:docMk/>
          <pc:sldMk cId="1176996325" sldId="1308"/>
        </pc:sldMkLst>
      </pc:sldChg>
      <pc:sldChg chg="addSp delSp modSp add del mod modTransition modAnim">
        <pc:chgData name="Rasmus Larsen" userId="c0130b07-28a8-4bcd-bd98-8750e35db048" providerId="ADAL" clId="{99A20618-8486-5080-8D15-B9D8817CCB14}" dt="2025-09-16T17:26:01.094" v="2232" actId="2696"/>
        <pc:sldMkLst>
          <pc:docMk/>
          <pc:sldMk cId="1328137364" sldId="1309"/>
        </pc:sldMkLst>
      </pc:sldChg>
      <pc:sldChg chg="addSp delSp modSp add mod modTransition modAnim">
        <pc:chgData name="Rasmus Larsen" userId="c0130b07-28a8-4bcd-bd98-8750e35db048" providerId="ADAL" clId="{99A20618-8486-5080-8D15-B9D8817CCB14}" dt="2025-09-17T12:19:36.387" v="5861" actId="20577"/>
        <pc:sldMkLst>
          <pc:docMk/>
          <pc:sldMk cId="1442809237" sldId="1309"/>
        </pc:sldMkLst>
      </pc:sldChg>
      <pc:sldChg chg="addSp modSp add mod modAnim">
        <pc:chgData name="Rasmus Larsen" userId="c0130b07-28a8-4bcd-bd98-8750e35db048" providerId="ADAL" clId="{99A20618-8486-5080-8D15-B9D8817CCB14}" dt="2025-09-17T12:25:50" v="6107" actId="207"/>
        <pc:sldMkLst>
          <pc:docMk/>
          <pc:sldMk cId="1097399898" sldId="1310"/>
        </pc:sldMkLst>
      </pc:sldChg>
      <pc:sldChg chg="addSp delSp modSp add mod modAnim">
        <pc:chgData name="Rasmus Larsen" userId="c0130b07-28a8-4bcd-bd98-8750e35db048" providerId="ADAL" clId="{99A20618-8486-5080-8D15-B9D8817CCB14}" dt="2025-09-17T16:35:51.136" v="7541" actId="207"/>
        <pc:sldMkLst>
          <pc:docMk/>
          <pc:sldMk cId="682532157" sldId="1311"/>
        </pc:sldMkLst>
      </pc:sldChg>
      <pc:sldChg chg="modSp add del mod modAnim">
        <pc:chgData name="Rasmus Larsen" userId="c0130b07-28a8-4bcd-bd98-8750e35db048" providerId="ADAL" clId="{99A20618-8486-5080-8D15-B9D8817CCB14}" dt="2025-09-17T16:36:34.334" v="7553" actId="20577"/>
        <pc:sldMkLst>
          <pc:docMk/>
          <pc:sldMk cId="1392673361" sldId="1312"/>
        </pc:sldMkLst>
      </pc:sldChg>
      <pc:sldChg chg="modSp add del mod ord">
        <pc:chgData name="Rasmus Larsen" userId="c0130b07-28a8-4bcd-bd98-8750e35db048" providerId="ADAL" clId="{99A20618-8486-5080-8D15-B9D8817CCB14}" dt="2025-09-16T17:57:13.790" v="3330" actId="2696"/>
        <pc:sldMkLst>
          <pc:docMk/>
          <pc:sldMk cId="2455541156" sldId="1312"/>
        </pc:sldMkLst>
      </pc:sldChg>
      <pc:sldChg chg="addSp modSp add mod modAnim">
        <pc:chgData name="Rasmus Larsen" userId="c0130b07-28a8-4bcd-bd98-8750e35db048" providerId="ADAL" clId="{99A20618-8486-5080-8D15-B9D8817CCB14}" dt="2025-09-17T12:47:58.495" v="7098" actId="20577"/>
        <pc:sldMkLst>
          <pc:docMk/>
          <pc:sldMk cId="2118259762" sldId="1313"/>
        </pc:sldMkLst>
      </pc:sldChg>
      <pc:sldChg chg="addSp delSp modSp add mod modAnim">
        <pc:chgData name="Rasmus Larsen" userId="c0130b07-28a8-4bcd-bd98-8750e35db048" providerId="ADAL" clId="{99A20618-8486-5080-8D15-B9D8817CCB14}" dt="2025-09-17T12:32:14.500" v="6585" actId="20577"/>
        <pc:sldMkLst>
          <pc:docMk/>
          <pc:sldMk cId="1348801638" sldId="1314"/>
        </pc:sldMkLst>
      </pc:sldChg>
      <pc:sldChg chg="delSp modSp add mod">
        <pc:chgData name="Rasmus Larsen" userId="c0130b07-28a8-4bcd-bd98-8750e35db048" providerId="ADAL" clId="{99A20618-8486-5080-8D15-B9D8817CCB14}" dt="2025-09-17T12:32:01.156" v="6580" actId="27636"/>
        <pc:sldMkLst>
          <pc:docMk/>
          <pc:sldMk cId="4212169966" sldId="1315"/>
        </pc:sldMkLst>
      </pc:sldChg>
      <pc:sldChg chg="add del setBg">
        <pc:chgData name="Rasmus Larsen" userId="c0130b07-28a8-4bcd-bd98-8750e35db048" providerId="ADAL" clId="{99A20618-8486-5080-8D15-B9D8817CCB14}" dt="2025-09-17T11:52:25.199" v="5216"/>
        <pc:sldMkLst>
          <pc:docMk/>
          <pc:sldMk cId="3703342860" sldId="1316"/>
        </pc:sldMkLst>
      </pc:sldChg>
      <pc:sldChg chg="add">
        <pc:chgData name="Rasmus Larsen" userId="c0130b07-28a8-4bcd-bd98-8750e35db048" providerId="ADAL" clId="{99A20618-8486-5080-8D15-B9D8817CCB14}" dt="2025-09-17T11:52:30.475" v="5217" actId="2890"/>
        <pc:sldMkLst>
          <pc:docMk/>
          <pc:sldMk cId="4145669403" sldId="1316"/>
        </pc:sldMkLst>
      </pc:sldChg>
      <pc:sldChg chg="addSp delSp modSp add mod">
        <pc:chgData name="Rasmus Larsen" userId="c0130b07-28a8-4bcd-bd98-8750e35db048" providerId="ADAL" clId="{99A20618-8486-5080-8D15-B9D8817CCB14}" dt="2025-09-17T12:03:33.441" v="5681" actId="20577"/>
        <pc:sldMkLst>
          <pc:docMk/>
          <pc:sldMk cId="1988083219" sldId="1317"/>
        </pc:sldMkLst>
      </pc:sldChg>
      <pc:sldChg chg="add del">
        <pc:chgData name="Rasmus Larsen" userId="c0130b07-28a8-4bcd-bd98-8750e35db048" providerId="ADAL" clId="{99A20618-8486-5080-8D15-B9D8817CCB14}" dt="2025-09-17T16:36:44.268" v="7554" actId="2696"/>
        <pc:sldMkLst>
          <pc:docMk/>
          <pc:sldMk cId="3554160943" sldId="1318"/>
        </pc:sldMkLst>
      </pc:sldChg>
      <pc:sldChg chg="delSp modSp add mod delAnim modNotesTx">
        <pc:chgData name="Rasmus Larsen" userId="c0130b07-28a8-4bcd-bd98-8750e35db048" providerId="ADAL" clId="{99A20618-8486-5080-8D15-B9D8817CCB14}" dt="2025-09-17T16:38:23.470" v="7555" actId="20577"/>
        <pc:sldMkLst>
          <pc:docMk/>
          <pc:sldMk cId="487960616" sldId="1319"/>
        </pc:sldMkLst>
      </pc:sldChg>
      <pc:sldChg chg="modSp add mod modNotesTx">
        <pc:chgData name="Rasmus Larsen" userId="c0130b07-28a8-4bcd-bd98-8750e35db048" providerId="ADAL" clId="{99A20618-8486-5080-8D15-B9D8817CCB14}" dt="2025-09-17T16:39:46.226" v="7584" actId="114"/>
        <pc:sldMkLst>
          <pc:docMk/>
          <pc:sldMk cId="2769313877" sldId="1320"/>
        </pc:sldMkLst>
      </pc:sldChg>
      <pc:sldChg chg="addSp modSp add mod">
        <pc:chgData name="Rasmus Larsen" userId="c0130b07-28a8-4bcd-bd98-8750e35db048" providerId="ADAL" clId="{99A20618-8486-5080-8D15-B9D8817CCB14}" dt="2025-09-17T16:47:44.461" v="7724" actId="20577"/>
        <pc:sldMkLst>
          <pc:docMk/>
          <pc:sldMk cId="3833124473" sldId="1321"/>
        </pc:sldMkLst>
      </pc:sldChg>
      <pc:sldChg chg="add modTransition">
        <pc:chgData name="Rasmus Larsen" userId="c0130b07-28a8-4bcd-bd98-8750e35db048" providerId="ADAL" clId="{99A20618-8486-5080-8D15-B9D8817CCB14}" dt="2025-09-17T16:27:10.241" v="7196"/>
        <pc:sldMkLst>
          <pc:docMk/>
          <pc:sldMk cId="3755197662" sldId="1322"/>
        </pc:sldMkLst>
      </pc:sldChg>
      <pc:sldChg chg="addSp delSp modSp add mod delAnim">
        <pc:chgData name="Rasmus Larsen" userId="c0130b07-28a8-4bcd-bd98-8750e35db048" providerId="ADAL" clId="{99A20618-8486-5080-8D15-B9D8817CCB14}" dt="2025-09-17T16:48:00.473" v="7732" actId="1076"/>
        <pc:sldMkLst>
          <pc:docMk/>
          <pc:sldMk cId="2447516150" sldId="1323"/>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802FA42-EC40-E63C-22E2-8065A72B80F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B7F9D23-1536-67EF-A54F-BFDD7EF787B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A291BFC-736D-8A48-965F-C318E1A15B91}" type="datetimeFigureOut">
              <a:rPr lang="en-US" smtClean="0"/>
              <a:t>12/10/25</a:t>
            </a:fld>
            <a:endParaRPr lang="en-US"/>
          </a:p>
        </p:txBody>
      </p:sp>
      <p:sp>
        <p:nvSpPr>
          <p:cNvPr id="4" name="Footer Placeholder 3">
            <a:extLst>
              <a:ext uri="{FF2B5EF4-FFF2-40B4-BE49-F238E27FC236}">
                <a16:creationId xmlns:a16="http://schemas.microsoft.com/office/drawing/2014/main" id="{4AE42139-CAB8-5BF9-152F-E050DC66514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2C87778-155D-AB51-0D3D-FE47ADD2431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569874F-D373-9845-BD8D-ED3A0FED7C3C}" type="slidenum">
              <a:rPr lang="en-US" smtClean="0"/>
              <a:t>‹#›</a:t>
            </a:fld>
            <a:endParaRPr lang="en-US"/>
          </a:p>
        </p:txBody>
      </p:sp>
    </p:spTree>
    <p:extLst>
      <p:ext uri="{BB962C8B-B14F-4D97-AF65-F5344CB8AC3E}">
        <p14:creationId xmlns:p14="http://schemas.microsoft.com/office/powerpoint/2010/main" val="1954021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6A670E-06BD-C940-A045-E448B0694A6C}" type="datetimeFigureOut">
              <a:rPr lang="en-US" smtClean="0"/>
              <a:t>12/10/25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D19866-B1DB-CF4C-94ED-FA9DEEF940D7}" type="slidenum">
              <a:rPr lang="en-US" smtClean="0"/>
              <a:t>‹#›</a:t>
            </a:fld>
            <a:endParaRPr lang="en-US"/>
          </a:p>
        </p:txBody>
      </p:sp>
    </p:spTree>
    <p:extLst>
      <p:ext uri="{BB962C8B-B14F-4D97-AF65-F5344CB8AC3E}">
        <p14:creationId xmlns:p14="http://schemas.microsoft.com/office/powerpoint/2010/main" val="35517879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D19866-B1DB-CF4C-94ED-FA9DEEF940D7}" type="slidenum">
              <a:rPr lang="en-US" smtClean="0"/>
              <a:t>1</a:t>
            </a:fld>
            <a:endParaRPr lang="en-US"/>
          </a:p>
        </p:txBody>
      </p:sp>
    </p:spTree>
    <p:extLst>
      <p:ext uri="{BB962C8B-B14F-4D97-AF65-F5344CB8AC3E}">
        <p14:creationId xmlns:p14="http://schemas.microsoft.com/office/powerpoint/2010/main" val="20571558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025FAF-16B0-761C-E7CF-E29D2BC46E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F132FD-A3F3-8AD2-FBC2-FEE7E51968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ED80EE-7D5D-3006-6EF7-BC53C85F00E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10A0EF8-D753-ED38-4747-096AA2E07623}"/>
              </a:ext>
            </a:extLst>
          </p:cNvPr>
          <p:cNvSpPr>
            <a:spLocks noGrp="1"/>
          </p:cNvSpPr>
          <p:nvPr>
            <p:ph type="sldNum" sz="quarter" idx="5"/>
          </p:nvPr>
        </p:nvSpPr>
        <p:spPr/>
        <p:txBody>
          <a:bodyPr/>
          <a:lstStyle/>
          <a:p>
            <a:fld id="{65D19866-B1DB-CF4C-94ED-FA9DEEF940D7}" type="slidenum">
              <a:rPr lang="en-US" smtClean="0"/>
              <a:t>43</a:t>
            </a:fld>
            <a:endParaRPr lang="en-US"/>
          </a:p>
        </p:txBody>
      </p:sp>
    </p:spTree>
    <p:extLst>
      <p:ext uri="{BB962C8B-B14F-4D97-AF65-F5344CB8AC3E}">
        <p14:creationId xmlns:p14="http://schemas.microsoft.com/office/powerpoint/2010/main" val="25714605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B2226D-E1EA-1124-7691-9B207925C2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FF8CBF-3468-14A4-2A76-38D77AD4E4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ADA1C1-8ACC-D772-D3A9-9F5336FF1B1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E3BF374-9FA8-29D7-FBDC-A6253BD25D40}"/>
              </a:ext>
            </a:extLst>
          </p:cNvPr>
          <p:cNvSpPr>
            <a:spLocks noGrp="1"/>
          </p:cNvSpPr>
          <p:nvPr>
            <p:ph type="sldNum" sz="quarter" idx="5"/>
          </p:nvPr>
        </p:nvSpPr>
        <p:spPr/>
        <p:txBody>
          <a:bodyPr/>
          <a:lstStyle/>
          <a:p>
            <a:fld id="{65D19866-B1DB-CF4C-94ED-FA9DEEF940D7}" type="slidenum">
              <a:rPr lang="en-US" smtClean="0"/>
              <a:t>44</a:t>
            </a:fld>
            <a:endParaRPr lang="en-US"/>
          </a:p>
        </p:txBody>
      </p:sp>
    </p:spTree>
    <p:extLst>
      <p:ext uri="{BB962C8B-B14F-4D97-AF65-F5344CB8AC3E}">
        <p14:creationId xmlns:p14="http://schemas.microsoft.com/office/powerpoint/2010/main" val="23521715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2F1061-A5C1-D2F1-5C98-F4854A5E2D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7AEA31-7BCD-D070-6F51-75BC00EE37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8CFE3C-D584-A3AB-9FB9-CD0E746A65F6}"/>
              </a:ext>
            </a:extLst>
          </p:cNvPr>
          <p:cNvSpPr>
            <a:spLocks noGrp="1"/>
          </p:cNvSpPr>
          <p:nvPr>
            <p:ph type="body" idx="1"/>
          </p:nvPr>
        </p:nvSpPr>
        <p:spPr/>
        <p:txBody>
          <a:bodyPr/>
          <a:lstStyle/>
          <a:p>
            <a:r>
              <a:rPr lang="en-US" dirty="0"/>
              <a:t>A central debate in the prediction studies summarized in Table 2.1 concerns whether the observed group differences are primarily driven by certain parts of the PCL. Researchers have found that the lifestyle and antisocial items—known as factor 2—account for much of the predictive signal. By contrast, the interpersonal and affective items of factor 1, often considered the core psychological traits of psychopathy, show much weaker associations with forensic outcomes. Looking across the data, effect sizes for factor 1 are consistently smaller—sometimes by as much as 50%—compared to factor 2. This means that group differences in recidivism and related outcomes are more strongly tied to antisocial lifestyle indicators than to the so-called “distinctive” features of psychopathy.</a:t>
            </a:r>
          </a:p>
          <a:p>
            <a:endParaRPr lang="en-US" dirty="0"/>
          </a:p>
          <a:p>
            <a:r>
              <a:rPr lang="en-US" dirty="0"/>
              <a:t>The puzzle is that factor 2 items are not unique to psychopathy but are common criminogenic features found broadly among offender populations, such as juvenile delinquency, parasitic lifestyle, and criminal versatility. If these variables alone drive most of the predictive results, then a PCL total score is not a reliable tool for isolating individuals at extraordinary risk. In fact, one could argue that grouping people simply on the basis of these common criminogenic items might be more informative than relying on the psychopathy label. This challenges the notion that PCL scores, particularly when interpreted as marking “social predators,” provide a meaningful or distinctive way to identify who is truly high risk.</a:t>
            </a:r>
          </a:p>
        </p:txBody>
      </p:sp>
      <p:sp>
        <p:nvSpPr>
          <p:cNvPr id="4" name="Slide Number Placeholder 3">
            <a:extLst>
              <a:ext uri="{FF2B5EF4-FFF2-40B4-BE49-F238E27FC236}">
                <a16:creationId xmlns:a16="http://schemas.microsoft.com/office/drawing/2014/main" id="{A793B774-833F-BA5A-4008-097B1716712E}"/>
              </a:ext>
            </a:extLst>
          </p:cNvPr>
          <p:cNvSpPr>
            <a:spLocks noGrp="1"/>
          </p:cNvSpPr>
          <p:nvPr>
            <p:ph type="sldNum" sz="quarter" idx="5"/>
          </p:nvPr>
        </p:nvSpPr>
        <p:spPr/>
        <p:txBody>
          <a:bodyPr/>
          <a:lstStyle/>
          <a:p>
            <a:fld id="{65D19866-B1DB-CF4C-94ED-FA9DEEF940D7}" type="slidenum">
              <a:rPr lang="en-US" smtClean="0"/>
              <a:t>45</a:t>
            </a:fld>
            <a:endParaRPr lang="en-US"/>
          </a:p>
        </p:txBody>
      </p:sp>
    </p:spTree>
    <p:extLst>
      <p:ext uri="{BB962C8B-B14F-4D97-AF65-F5344CB8AC3E}">
        <p14:creationId xmlns:p14="http://schemas.microsoft.com/office/powerpoint/2010/main" val="4506478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6A41FD-D6D9-92CF-6F80-BFBBA413F6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81F32D-1F93-7167-6AE5-9BD1AE38E9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6C3B64-DF20-DBD1-6200-9EFCB4076432}"/>
              </a:ext>
            </a:extLst>
          </p:cNvPr>
          <p:cNvSpPr>
            <a:spLocks noGrp="1"/>
          </p:cNvSpPr>
          <p:nvPr>
            <p:ph type="body" idx="1"/>
          </p:nvPr>
        </p:nvSpPr>
        <p:spPr/>
        <p:txBody>
          <a:bodyPr/>
          <a:lstStyle/>
          <a:p>
            <a:r>
              <a:rPr lang="en-CA" dirty="0"/>
              <a:t>Scholars have cautioned that systematic reviews and meta-analyses of prediction studies may provide a misleading picture of risk. A 2023 review by Gillespie and colleagues examined the quality of all published review studies and found that most suffered from serious methodological flaws, including problematic statistical practices, inconsistent reporting, and bias. Out of all the studies they assessed, only one—Edens et al. (2006)—was rated as high quality.</a:t>
            </a:r>
          </a:p>
          <a:p>
            <a:endParaRPr lang="en-CA" dirty="0"/>
          </a:p>
          <a:p>
            <a:r>
              <a:rPr lang="en-CA" dirty="0"/>
              <a:t>Interestingly, the effect sizes reported by Edens and colleagues were consistently smaller than those in lower-quality reviews: </a:t>
            </a:r>
            <a:r>
              <a:rPr lang="en-CA" i="1" dirty="0"/>
              <a:t>d</a:t>
            </a:r>
            <a:r>
              <a:rPr lang="en-CA" dirty="0"/>
              <a:t> = 0.49 for general recidivism, </a:t>
            </a:r>
            <a:r>
              <a:rPr lang="en-CA" i="1" dirty="0"/>
              <a:t>d</a:t>
            </a:r>
            <a:r>
              <a:rPr lang="en-CA" dirty="0"/>
              <a:t> = 0.52 for violent recidivism, and </a:t>
            </a:r>
            <a:r>
              <a:rPr lang="en-CA" i="1" dirty="0"/>
              <a:t>d</a:t>
            </a:r>
            <a:r>
              <a:rPr lang="en-CA" dirty="0"/>
              <a:t> = 0.14 for sexual recidivism (the latter indistinguishable from zero). Averaging across these outcomes gives a weak effect size of </a:t>
            </a:r>
            <a:r>
              <a:rPr lang="en-CA" i="1" dirty="0"/>
              <a:t>d</a:t>
            </a:r>
            <a:r>
              <a:rPr lang="en-CA" dirty="0"/>
              <a:t> ≈ 0.38, about 25% lower than the estimate reported by Leistico et al. (2008). This pattern suggests that low-quality reviews may systematically overestimate the predictive strength of psychopathy, underscoring the importance of critically evaluating study quality when interpreting aggregated evidence.</a:t>
            </a:r>
          </a:p>
          <a:p>
            <a:endParaRPr lang="en-US" dirty="0"/>
          </a:p>
        </p:txBody>
      </p:sp>
      <p:sp>
        <p:nvSpPr>
          <p:cNvPr id="4" name="Slide Number Placeholder 3">
            <a:extLst>
              <a:ext uri="{FF2B5EF4-FFF2-40B4-BE49-F238E27FC236}">
                <a16:creationId xmlns:a16="http://schemas.microsoft.com/office/drawing/2014/main" id="{9BB954EA-25C2-8DC7-4F46-3876974DF271}"/>
              </a:ext>
            </a:extLst>
          </p:cNvPr>
          <p:cNvSpPr>
            <a:spLocks noGrp="1"/>
          </p:cNvSpPr>
          <p:nvPr>
            <p:ph type="sldNum" sz="quarter" idx="5"/>
          </p:nvPr>
        </p:nvSpPr>
        <p:spPr/>
        <p:txBody>
          <a:bodyPr/>
          <a:lstStyle/>
          <a:p>
            <a:fld id="{65D19866-B1DB-CF4C-94ED-FA9DEEF940D7}" type="slidenum">
              <a:rPr lang="en-US" smtClean="0"/>
              <a:t>46</a:t>
            </a:fld>
            <a:endParaRPr lang="en-US"/>
          </a:p>
        </p:txBody>
      </p:sp>
    </p:spTree>
    <p:extLst>
      <p:ext uri="{BB962C8B-B14F-4D97-AF65-F5344CB8AC3E}">
        <p14:creationId xmlns:p14="http://schemas.microsoft.com/office/powerpoint/2010/main" val="10908019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CC9815-A6C9-CDB8-D1C6-8ABEFAA58E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4E4D56-4934-B684-7940-7B2B35AA64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F5D123-8D07-9EF7-BAAB-45FD7C0E1653}"/>
              </a:ext>
            </a:extLst>
          </p:cNvPr>
          <p:cNvSpPr>
            <a:spLocks noGrp="1"/>
          </p:cNvSpPr>
          <p:nvPr>
            <p:ph type="body" idx="1"/>
          </p:nvPr>
        </p:nvSpPr>
        <p:spPr/>
        <p:txBody>
          <a:bodyPr/>
          <a:lstStyle/>
          <a:p>
            <a:r>
              <a:rPr lang="en-US" dirty="0"/>
              <a:t>Researchers have found that the weak to moderately higher risk levels observed in PCL psychopathy groups do not generalize well across all individuals. The results presented in Table 2.1 (</a:t>
            </a:r>
            <a:r>
              <a:rPr lang="en-US" i="0" dirty="0"/>
              <a:t>in </a:t>
            </a:r>
            <a:r>
              <a:rPr lang="en-US" i="1" dirty="0"/>
              <a:t>Psychopathy Unmasked</a:t>
            </a:r>
            <a:r>
              <a:rPr lang="en-US" i="0" dirty="0"/>
              <a:t>) represent</a:t>
            </a:r>
            <a:r>
              <a:rPr lang="en-US" dirty="0"/>
              <a:t> aggregated findings, but when researchers conduct what is known as a moderator analysis, they see significant variation in recidivism rates depending on demographic characteristics such as gender, country, and ethnicity.</a:t>
            </a:r>
          </a:p>
          <a:p>
            <a:endParaRPr lang="en-US" dirty="0"/>
          </a:p>
          <a:p>
            <a:r>
              <a:rPr lang="en-US" dirty="0"/>
              <a:t>For example, Leistico and colleagues (2008) reported that psychopathic men showed relatively lower recidivism rates compared to psychopathic women. They also found that recidivism rates were higher in Canadian samples than in U.S. samples, and that individuals from ethnic minority groups had significantly lower recidivism rates compared to non-minority groups. This latter finding is particularly concerning, since ethnic minorities are disproportionately likely to undergo PCL assessments due to their overrepresentation in the justice system. Taken together, these results not only challenge the notion that psychopathic individuals are uniformly “extraordinarily dangerous,” but also undermine the assumption that risk levels associated with high PCL scores generalize across all populations.</a:t>
            </a:r>
          </a:p>
        </p:txBody>
      </p:sp>
      <p:sp>
        <p:nvSpPr>
          <p:cNvPr id="4" name="Slide Number Placeholder 3">
            <a:extLst>
              <a:ext uri="{FF2B5EF4-FFF2-40B4-BE49-F238E27FC236}">
                <a16:creationId xmlns:a16="http://schemas.microsoft.com/office/drawing/2014/main" id="{AF560636-20D4-CF30-C747-47D3BD5FC351}"/>
              </a:ext>
            </a:extLst>
          </p:cNvPr>
          <p:cNvSpPr>
            <a:spLocks noGrp="1"/>
          </p:cNvSpPr>
          <p:nvPr>
            <p:ph type="sldNum" sz="quarter" idx="5"/>
          </p:nvPr>
        </p:nvSpPr>
        <p:spPr/>
        <p:txBody>
          <a:bodyPr/>
          <a:lstStyle/>
          <a:p>
            <a:fld id="{65D19866-B1DB-CF4C-94ED-FA9DEEF940D7}" type="slidenum">
              <a:rPr lang="en-US" smtClean="0"/>
              <a:t>47</a:t>
            </a:fld>
            <a:endParaRPr lang="en-US"/>
          </a:p>
        </p:txBody>
      </p:sp>
    </p:spTree>
    <p:extLst>
      <p:ext uri="{BB962C8B-B14F-4D97-AF65-F5344CB8AC3E}">
        <p14:creationId xmlns:p14="http://schemas.microsoft.com/office/powerpoint/2010/main" val="41925036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A84A02-AA77-4C89-10DE-CC7ED966CF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31D7A9-E966-30B1-7C61-0CDC4F865B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1AA29B-2B60-2841-91D3-EAFEC70761E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EBC0FB1-5D55-A090-D30F-E3C1390F39A7}"/>
              </a:ext>
            </a:extLst>
          </p:cNvPr>
          <p:cNvSpPr>
            <a:spLocks noGrp="1"/>
          </p:cNvSpPr>
          <p:nvPr>
            <p:ph type="sldNum" sz="quarter" idx="5"/>
          </p:nvPr>
        </p:nvSpPr>
        <p:spPr/>
        <p:txBody>
          <a:bodyPr/>
          <a:lstStyle/>
          <a:p>
            <a:fld id="{65D19866-B1DB-CF4C-94ED-FA9DEEF940D7}" type="slidenum">
              <a:rPr lang="en-US" smtClean="0"/>
              <a:t>49</a:t>
            </a:fld>
            <a:endParaRPr lang="en-US"/>
          </a:p>
        </p:txBody>
      </p:sp>
    </p:spTree>
    <p:extLst>
      <p:ext uri="{BB962C8B-B14F-4D97-AF65-F5344CB8AC3E}">
        <p14:creationId xmlns:p14="http://schemas.microsoft.com/office/powerpoint/2010/main" val="34816686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D19866-B1DB-CF4C-94ED-FA9DEEF940D7}" type="slidenum">
              <a:rPr lang="en-US" smtClean="0"/>
              <a:t>2</a:t>
            </a:fld>
            <a:endParaRPr lang="en-US"/>
          </a:p>
        </p:txBody>
      </p:sp>
    </p:spTree>
    <p:extLst>
      <p:ext uri="{BB962C8B-B14F-4D97-AF65-F5344CB8AC3E}">
        <p14:creationId xmlns:p14="http://schemas.microsoft.com/office/powerpoint/2010/main" val="12763234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Assume no difference</a:t>
            </a:r>
          </a:p>
          <a:p>
            <a:pPr marL="0" indent="0">
              <a:buNone/>
            </a:pPr>
            <a:r>
              <a:rPr lang="en-US" dirty="0"/>
              <a:t>Start from the null hypothesis: the two Labrador groups are equally fast in the population.</a:t>
            </a:r>
          </a:p>
          <a:p>
            <a:pPr marL="0" indent="0">
              <a:buNone/>
            </a:pPr>
            <a:endParaRPr lang="en-US" dirty="0"/>
          </a:p>
          <a:p>
            <a:pPr marL="0" indent="0">
              <a:buNone/>
            </a:pPr>
            <a:r>
              <a:rPr lang="en-US" b="1" dirty="0"/>
              <a:t>Measure the observed gap</a:t>
            </a:r>
          </a:p>
          <a:p>
            <a:pPr marL="0" indent="0">
              <a:buNone/>
            </a:pPr>
            <a:r>
              <a:rPr lang="en-US" dirty="0"/>
              <a:t>In our sample, Group A averaged 16.26 sec, Group B 16.86 sec → a difference of 0.60 sec.</a:t>
            </a:r>
          </a:p>
          <a:p>
            <a:pPr marL="0" indent="0">
              <a:buNone/>
            </a:pPr>
            <a:endParaRPr lang="en-US" dirty="0"/>
          </a:p>
          <a:p>
            <a:pPr marL="0" indent="0">
              <a:buNone/>
            </a:pPr>
            <a:r>
              <a:rPr lang="en-US" b="1" dirty="0"/>
              <a:t>Scale the gap by the noise</a:t>
            </a:r>
          </a:p>
          <a:p>
            <a:pPr marL="0" indent="0">
              <a:buNone/>
            </a:pPr>
            <a:r>
              <a:rPr lang="en-US" dirty="0"/>
              <a:t>We know there’s natural variation (some dogs faster, some slower). To judge whether 0.60 sec is “big,” we divide it by the typical amount of random variation we’d expect between two groups of this size.</a:t>
            </a:r>
          </a:p>
          <a:p>
            <a:pPr marL="0" indent="0">
              <a:buNone/>
            </a:pPr>
            <a:endParaRPr lang="en-US" dirty="0"/>
          </a:p>
          <a:p>
            <a:pPr marL="0" indent="0">
              <a:buNone/>
            </a:pPr>
            <a:r>
              <a:rPr lang="en-US" dirty="0"/>
              <a:t>This calculation gives the t-value.</a:t>
            </a:r>
          </a:p>
          <a:p>
            <a:pPr marL="0" indent="0">
              <a:buNone/>
            </a:pPr>
            <a:r>
              <a:rPr lang="en-US" dirty="0"/>
              <a:t>In our case, t ≈ 2.24.</a:t>
            </a:r>
          </a:p>
          <a:p>
            <a:pPr marL="0" indent="0">
              <a:buNone/>
            </a:pPr>
            <a:endParaRPr lang="en-US" dirty="0"/>
          </a:p>
          <a:p>
            <a:pPr marL="0" indent="0">
              <a:buNone/>
            </a:pPr>
            <a:r>
              <a:rPr lang="en-US" b="1" dirty="0"/>
              <a:t>Compare to the reference distribution</a:t>
            </a:r>
          </a:p>
          <a:p>
            <a:pPr marL="0" indent="0">
              <a:buNone/>
            </a:pPr>
            <a:r>
              <a:rPr lang="en-US" dirty="0"/>
              <a:t>The t-distribution (with 78 degrees of freedom here) tells us what values of t are common or rare if there really were no difference.</a:t>
            </a:r>
          </a:p>
          <a:p>
            <a:pPr marL="0" indent="0">
              <a:buNone/>
            </a:pPr>
            <a:endParaRPr lang="en-US" dirty="0"/>
          </a:p>
          <a:p>
            <a:pPr marL="0" indent="0">
              <a:buNone/>
            </a:pPr>
            <a:r>
              <a:rPr lang="en-US" b="1" dirty="0"/>
              <a:t>Find the probability</a:t>
            </a:r>
          </a:p>
          <a:p>
            <a:pPr marL="0" indent="0">
              <a:buNone/>
            </a:pPr>
            <a:r>
              <a:rPr lang="en-US" dirty="0"/>
              <a:t>A t of 2.24 falls out in the “rare” part of the distribution. The probability of seeing such a large t by chance is about 0.028 (2.8%). That’s the p-value.</a:t>
            </a:r>
          </a:p>
          <a:p>
            <a:pPr marL="228600" indent="-228600">
              <a:buAutoNum type="arabicPeriod"/>
            </a:pPr>
            <a:endParaRPr lang="en-US" dirty="0"/>
          </a:p>
          <a:p>
            <a:r>
              <a:rPr lang="en-US" b="1" dirty="0"/>
              <a:t>In plain words: </a:t>
            </a:r>
            <a:r>
              <a:rPr lang="en-US" dirty="0"/>
              <a:t>The p-value tells us how surprising the observed gap is under the assumption that there’s no true difference. A value of 3% means such a difference would be rare by chance, so we consider it evidence that the two groups do, in fact, differ.</a:t>
            </a:r>
          </a:p>
          <a:p>
            <a:endParaRPr lang="en-US" dirty="0"/>
          </a:p>
          <a:p>
            <a:r>
              <a:rPr lang="en-US" b="1" dirty="0"/>
              <a:t>Rundown in plain words:</a:t>
            </a:r>
          </a:p>
          <a:p>
            <a:pPr marL="228600" indent="-228600">
              <a:buFont typeface="+mj-lt"/>
              <a:buAutoNum type="arabicPeriod"/>
            </a:pPr>
            <a:r>
              <a:rPr lang="en-US" dirty="0"/>
              <a:t>Measure the gap (0.60 sec).</a:t>
            </a:r>
          </a:p>
          <a:p>
            <a:pPr marL="228600" indent="-228600">
              <a:buFont typeface="+mj-lt"/>
              <a:buAutoNum type="arabicPeriod"/>
            </a:pPr>
            <a:r>
              <a:rPr lang="en-US" dirty="0"/>
              <a:t>Compare it to the natural noise (Standard Error of Difference [SE] = 0.268).</a:t>
            </a:r>
          </a:p>
          <a:p>
            <a:pPr marL="228600" indent="-228600">
              <a:buFont typeface="+mj-lt"/>
              <a:buAutoNum type="arabicPeriod"/>
            </a:pPr>
            <a:r>
              <a:rPr lang="en-US" dirty="0"/>
              <a:t>Express the result as a t-value (2.24).</a:t>
            </a:r>
          </a:p>
          <a:p>
            <a:pPr marL="228600" indent="-228600">
              <a:buFont typeface="+mj-lt"/>
              <a:buAutoNum type="arabicPeriod"/>
            </a:pPr>
            <a:r>
              <a:rPr lang="en-US" dirty="0"/>
              <a:t>See where that t-value lands on the t-distribution (</a:t>
            </a:r>
            <a:r>
              <a:rPr lang="en-US" dirty="0" err="1"/>
              <a:t>df</a:t>
            </a:r>
            <a:r>
              <a:rPr lang="en-US" dirty="0"/>
              <a:t> = 78).</a:t>
            </a:r>
          </a:p>
          <a:p>
            <a:pPr marL="228600" indent="-228600">
              <a:buFont typeface="+mj-lt"/>
              <a:buAutoNum type="arabicPeriod"/>
            </a:pPr>
            <a:r>
              <a:rPr lang="en-US" dirty="0"/>
              <a:t>The area in the tails gives the p-value (≈ 0.028).</a:t>
            </a:r>
          </a:p>
          <a:p>
            <a:endParaRPr lang="en-US" dirty="0"/>
          </a:p>
          <a:p>
            <a:r>
              <a:rPr lang="en-US" b="1" dirty="0"/>
              <a:t>1. What has to be computed</a:t>
            </a:r>
          </a:p>
          <a:p>
            <a:endParaRPr lang="en-US" dirty="0"/>
          </a:p>
          <a:p>
            <a:r>
              <a:rPr lang="en-US" dirty="0"/>
              <a:t>To get a p-value in a two-sample t-test, you need to:</a:t>
            </a:r>
          </a:p>
          <a:p>
            <a:endParaRPr lang="en-US" dirty="0"/>
          </a:p>
          <a:p>
            <a:r>
              <a:rPr lang="en-US" dirty="0"/>
              <a:t>Compute the group means.</a:t>
            </a:r>
          </a:p>
          <a:p>
            <a:endParaRPr lang="en-US" dirty="0"/>
          </a:p>
          <a:p>
            <a:r>
              <a:rPr lang="en-US" dirty="0"/>
              <a:t>Compute the standard deviation within each group.</a:t>
            </a:r>
          </a:p>
          <a:p>
            <a:endParaRPr lang="en-US" dirty="0"/>
          </a:p>
          <a:p>
            <a:r>
              <a:rPr lang="en-US" dirty="0"/>
              <a:t>From these, calculate the standard error of the mean difference.</a:t>
            </a:r>
          </a:p>
          <a:p>
            <a:endParaRPr lang="en-US" dirty="0"/>
          </a:p>
          <a:p>
            <a:r>
              <a:rPr lang="en-US" dirty="0"/>
              <a:t>Divide the observed difference by that standard error → the t-value.</a:t>
            </a:r>
          </a:p>
          <a:p>
            <a:endParaRPr lang="en-US" dirty="0"/>
          </a:p>
          <a:p>
            <a:r>
              <a:rPr lang="en-US" dirty="0"/>
              <a:t>Now comes the tricky part: to know how unusual that t-value is, you need to know the shape of the t-distribution for your degrees of freedom.</a:t>
            </a:r>
          </a:p>
          <a:p>
            <a:endParaRPr lang="en-US" dirty="0"/>
          </a:p>
          <a:p>
            <a:r>
              <a:rPr lang="en-US" b="1" dirty="0"/>
              <a:t>2. The t-distribution isn’t “nice”</a:t>
            </a:r>
          </a:p>
          <a:p>
            <a:endParaRPr lang="en-US" dirty="0"/>
          </a:p>
          <a:p>
            <a:r>
              <a:rPr lang="en-US" dirty="0"/>
              <a:t>Unlike the normal distribution, which has a simple formula involving the bell curve and tables of the standard normal, the t-distribution involves the gamma function (a generalization of factorials). The probability density function is:</a:t>
            </a:r>
          </a:p>
        </p:txBody>
      </p:sp>
      <p:sp>
        <p:nvSpPr>
          <p:cNvPr id="4" name="Slide Number Placeholder 3"/>
          <p:cNvSpPr>
            <a:spLocks noGrp="1"/>
          </p:cNvSpPr>
          <p:nvPr>
            <p:ph type="sldNum" sz="quarter" idx="5"/>
          </p:nvPr>
        </p:nvSpPr>
        <p:spPr/>
        <p:txBody>
          <a:bodyPr/>
          <a:lstStyle/>
          <a:p>
            <a:fld id="{65D19866-B1DB-CF4C-94ED-FA9DEEF940D7}" type="slidenum">
              <a:rPr lang="en-US" smtClean="0"/>
              <a:t>26</a:t>
            </a:fld>
            <a:endParaRPr lang="en-US"/>
          </a:p>
        </p:txBody>
      </p:sp>
    </p:spTree>
    <p:extLst>
      <p:ext uri="{BB962C8B-B14F-4D97-AF65-F5344CB8AC3E}">
        <p14:creationId xmlns:p14="http://schemas.microsoft.com/office/powerpoint/2010/main" val="11025482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Sometimes a dog in Group A is quicker than a dog in Group B, and vice versa.</a:t>
            </a:r>
          </a:p>
        </p:txBody>
      </p:sp>
      <p:sp>
        <p:nvSpPr>
          <p:cNvPr id="4" name="Slide Number Placeholder 3"/>
          <p:cNvSpPr>
            <a:spLocks noGrp="1"/>
          </p:cNvSpPr>
          <p:nvPr>
            <p:ph type="sldNum" sz="quarter" idx="5"/>
          </p:nvPr>
        </p:nvSpPr>
        <p:spPr/>
        <p:txBody>
          <a:bodyPr/>
          <a:lstStyle/>
          <a:p>
            <a:fld id="{65D19866-B1DB-CF4C-94ED-FA9DEEF940D7}" type="slidenum">
              <a:rPr lang="en-US" smtClean="0"/>
              <a:t>28</a:t>
            </a:fld>
            <a:endParaRPr lang="en-US"/>
          </a:p>
        </p:txBody>
      </p:sp>
    </p:spTree>
    <p:extLst>
      <p:ext uri="{BB962C8B-B14F-4D97-AF65-F5344CB8AC3E}">
        <p14:creationId xmlns:p14="http://schemas.microsoft.com/office/powerpoint/2010/main" val="2920759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7C6CAB-D486-9E57-BDEA-CBA7264ECE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66BC3A-3C64-D1EE-CB38-1BAC13E6EE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0858EB-3DAC-7D4A-2BCE-AE432F6474CB}"/>
              </a:ext>
            </a:extLst>
          </p:cNvPr>
          <p:cNvSpPr>
            <a:spLocks noGrp="1"/>
          </p:cNvSpPr>
          <p:nvPr>
            <p:ph type="body" idx="1"/>
          </p:nvPr>
        </p:nvSpPr>
        <p:spPr/>
        <p:txBody>
          <a:bodyPr/>
          <a:lstStyle/>
          <a:p>
            <a:r>
              <a:rPr lang="en-US" b="1" dirty="0"/>
              <a:t>Sometimes a dog in Group A is quicker than a dog in Group B, and vice versa.</a:t>
            </a:r>
          </a:p>
        </p:txBody>
      </p:sp>
      <p:sp>
        <p:nvSpPr>
          <p:cNvPr id="4" name="Slide Number Placeholder 3">
            <a:extLst>
              <a:ext uri="{FF2B5EF4-FFF2-40B4-BE49-F238E27FC236}">
                <a16:creationId xmlns:a16="http://schemas.microsoft.com/office/drawing/2014/main" id="{47CC4B78-DF26-9393-4C56-9F6CF25C4F81}"/>
              </a:ext>
            </a:extLst>
          </p:cNvPr>
          <p:cNvSpPr>
            <a:spLocks noGrp="1"/>
          </p:cNvSpPr>
          <p:nvPr>
            <p:ph type="sldNum" sz="quarter" idx="5"/>
          </p:nvPr>
        </p:nvSpPr>
        <p:spPr/>
        <p:txBody>
          <a:bodyPr/>
          <a:lstStyle/>
          <a:p>
            <a:fld id="{65D19866-B1DB-CF4C-94ED-FA9DEEF940D7}" type="slidenum">
              <a:rPr lang="en-US" smtClean="0"/>
              <a:t>29</a:t>
            </a:fld>
            <a:endParaRPr lang="en-US"/>
          </a:p>
        </p:txBody>
      </p:sp>
    </p:spTree>
    <p:extLst>
      <p:ext uri="{BB962C8B-B14F-4D97-AF65-F5344CB8AC3E}">
        <p14:creationId xmlns:p14="http://schemas.microsoft.com/office/powerpoint/2010/main" val="12136984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study, two groups of Labradors (Group A and Group B) were timed while running an agility course. The goal was to see whether one group consistently outperformed the other. When the results were tallied, Group A completed the course in an average of 16.26 seconds, while Group B averaged 16.86 seconds—a difference of about 0.6 seconds.</a:t>
            </a:r>
          </a:p>
          <a:p>
            <a:endParaRPr lang="en-US" dirty="0"/>
          </a:p>
          <a:p>
            <a:r>
              <a:rPr lang="en-US" dirty="0"/>
              <a:t>To determine whether this observed difference was likely due to chance or reflected a real underlying distinction between the groups, the data were analyzed statistically. Researchers compared the group means while also taking into account the amount of variability in run times within each group. This produced a test statistic, which was then used to calculate a p-value: the probability of observing a difference this large (or larger) if the groups were truly equal in the broader population. The p-value was 0.028, meaning such a difference would occur by chance only about 3% of the time. Because this value falls below the conventional 5% threshold, the difference was judged to be statistically significant. Put simply, the p-value reflects how surprising the observed group difference would be if the two groups of Labradors were, in fact, equally fast.</a:t>
            </a:r>
          </a:p>
        </p:txBody>
      </p:sp>
      <p:sp>
        <p:nvSpPr>
          <p:cNvPr id="4" name="Slide Number Placeholder 3"/>
          <p:cNvSpPr>
            <a:spLocks noGrp="1"/>
          </p:cNvSpPr>
          <p:nvPr>
            <p:ph type="sldNum" sz="quarter" idx="5"/>
          </p:nvPr>
        </p:nvSpPr>
        <p:spPr/>
        <p:txBody>
          <a:bodyPr/>
          <a:lstStyle/>
          <a:p>
            <a:fld id="{65D19866-B1DB-CF4C-94ED-FA9DEEF940D7}" type="slidenum">
              <a:rPr lang="en-US" smtClean="0"/>
              <a:t>30</a:t>
            </a:fld>
            <a:endParaRPr lang="en-US"/>
          </a:p>
        </p:txBody>
      </p:sp>
    </p:spTree>
    <p:extLst>
      <p:ext uri="{BB962C8B-B14F-4D97-AF65-F5344CB8AC3E}">
        <p14:creationId xmlns:p14="http://schemas.microsoft.com/office/powerpoint/2010/main" val="28162900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D19866-B1DB-CF4C-94ED-FA9DEEF940D7}" type="slidenum">
              <a:rPr lang="en-US" smtClean="0"/>
              <a:t>39</a:t>
            </a:fld>
            <a:endParaRPr lang="en-US"/>
          </a:p>
        </p:txBody>
      </p:sp>
    </p:spTree>
    <p:extLst>
      <p:ext uri="{BB962C8B-B14F-4D97-AF65-F5344CB8AC3E}">
        <p14:creationId xmlns:p14="http://schemas.microsoft.com/office/powerpoint/2010/main" val="37739673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D19866-B1DB-CF4C-94ED-FA9DEEF940D7}" type="slidenum">
              <a:rPr lang="en-US" smtClean="0"/>
              <a:t>41</a:t>
            </a:fld>
            <a:endParaRPr lang="en-US"/>
          </a:p>
        </p:txBody>
      </p:sp>
    </p:spTree>
    <p:extLst>
      <p:ext uri="{BB962C8B-B14F-4D97-AF65-F5344CB8AC3E}">
        <p14:creationId xmlns:p14="http://schemas.microsoft.com/office/powerpoint/2010/main" val="11305407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E8145E-446F-A940-1427-8799292249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0022FB-23E8-40FA-B741-6AE8E1B819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092D3F-41A7-8382-5CA5-DB284E31670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031DB9C-9195-4E23-056A-341D0DBF3CD3}"/>
              </a:ext>
            </a:extLst>
          </p:cNvPr>
          <p:cNvSpPr>
            <a:spLocks noGrp="1"/>
          </p:cNvSpPr>
          <p:nvPr>
            <p:ph type="sldNum" sz="quarter" idx="5"/>
          </p:nvPr>
        </p:nvSpPr>
        <p:spPr/>
        <p:txBody>
          <a:bodyPr/>
          <a:lstStyle/>
          <a:p>
            <a:fld id="{65D19866-B1DB-CF4C-94ED-FA9DEEF940D7}" type="slidenum">
              <a:rPr lang="en-US" smtClean="0"/>
              <a:t>42</a:t>
            </a:fld>
            <a:endParaRPr lang="en-US"/>
          </a:p>
        </p:txBody>
      </p:sp>
    </p:spTree>
    <p:extLst>
      <p:ext uri="{BB962C8B-B14F-4D97-AF65-F5344CB8AC3E}">
        <p14:creationId xmlns:p14="http://schemas.microsoft.com/office/powerpoint/2010/main" val="42517319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F0A77D8-880D-9A4A-BC2F-BE093F2CCBD3}"/>
              </a:ext>
            </a:extLst>
          </p:cNvPr>
          <p:cNvSpPr>
            <a:spLocks noGrp="1"/>
          </p:cNvSpPr>
          <p:nvPr>
            <p:ph type="subTitle" idx="1"/>
          </p:nvPr>
        </p:nvSpPr>
        <p:spPr>
          <a:xfrm>
            <a:off x="82550" y="1116495"/>
            <a:ext cx="12026900" cy="5604979"/>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7729ACF-B9D5-DE4F-9139-B542E5005862}"/>
              </a:ext>
            </a:extLst>
          </p:cNvPr>
          <p:cNvSpPr>
            <a:spLocks noGrp="1"/>
          </p:cNvSpPr>
          <p:nvPr>
            <p:ph type="dt" sz="half" idx="10"/>
          </p:nvPr>
        </p:nvSpPr>
        <p:spPr/>
        <p:txBody>
          <a:bodyPr/>
          <a:lstStyle/>
          <a:p>
            <a:fld id="{A35F186B-76DC-C141-878F-6EDA71454245}" type="datetime1">
              <a:rPr lang="en-CA" smtClean="0"/>
              <a:t>2025-12-10</a:t>
            </a:fld>
            <a:endParaRPr lang="en-US"/>
          </a:p>
        </p:txBody>
      </p:sp>
      <p:sp>
        <p:nvSpPr>
          <p:cNvPr id="5" name="Footer Placeholder 4">
            <a:extLst>
              <a:ext uri="{FF2B5EF4-FFF2-40B4-BE49-F238E27FC236}">
                <a16:creationId xmlns:a16="http://schemas.microsoft.com/office/drawing/2014/main" id="{C6B209AA-FB7A-584B-9549-D2EF922EAB27}"/>
              </a:ext>
            </a:extLst>
          </p:cNvPr>
          <p:cNvSpPr>
            <a:spLocks noGrp="1"/>
          </p:cNvSpPr>
          <p:nvPr>
            <p:ph type="ftr" sz="quarter" idx="11"/>
          </p:nvPr>
        </p:nvSpPr>
        <p:spPr/>
        <p:txBody>
          <a:bodyPr/>
          <a:lstStyle/>
          <a:p>
            <a:endParaRPr lang="en-US"/>
          </a:p>
        </p:txBody>
      </p:sp>
      <p:sp>
        <p:nvSpPr>
          <p:cNvPr id="7" name="Title Placeholder 1">
            <a:extLst>
              <a:ext uri="{FF2B5EF4-FFF2-40B4-BE49-F238E27FC236}">
                <a16:creationId xmlns:a16="http://schemas.microsoft.com/office/drawing/2014/main" id="{B5904B50-9C14-FA41-9011-F5CAE949C5E8}"/>
              </a:ext>
            </a:extLst>
          </p:cNvPr>
          <p:cNvSpPr>
            <a:spLocks noGrp="1"/>
          </p:cNvSpPr>
          <p:nvPr>
            <p:ph type="title"/>
          </p:nvPr>
        </p:nvSpPr>
        <p:spPr>
          <a:xfrm>
            <a:off x="95802" y="463893"/>
            <a:ext cx="12000396" cy="597040"/>
          </a:xfrm>
          <a:prstGeom prst="rect">
            <a:avLst/>
          </a:prstGeom>
        </p:spPr>
        <p:txBody>
          <a:bodyPr vert="horz" lIns="91440" tIns="45720" rIns="91440" bIns="45720" rtlCol="0" anchor="b">
            <a:noAutofit/>
          </a:bodyPr>
          <a:lstStyle/>
          <a:p>
            <a:r>
              <a:rPr lang="en-US"/>
              <a:t>Click to edit Master title style</a:t>
            </a:r>
          </a:p>
        </p:txBody>
      </p:sp>
      <p:sp>
        <p:nvSpPr>
          <p:cNvPr id="2" name="Slide Number Placeholder 5">
            <a:extLst>
              <a:ext uri="{FF2B5EF4-FFF2-40B4-BE49-F238E27FC236}">
                <a16:creationId xmlns:a16="http://schemas.microsoft.com/office/drawing/2014/main" id="{3F716B21-267A-E095-1F2A-D57563CA8A37}"/>
              </a:ext>
            </a:extLst>
          </p:cNvPr>
          <p:cNvSpPr>
            <a:spLocks noGrp="1"/>
          </p:cNvSpPr>
          <p:nvPr>
            <p:ph type="sldNum" sz="quarter" idx="12"/>
          </p:nvPr>
        </p:nvSpPr>
        <p:spPr>
          <a:xfrm>
            <a:off x="9448800" y="0"/>
            <a:ext cx="2743200" cy="365125"/>
          </a:xfrm>
          <a:prstGeom prst="rect">
            <a:avLst/>
          </a:prstGeom>
        </p:spPr>
        <p:txBody>
          <a:bodyPr/>
          <a:lstStyle>
            <a:lvl1pPr algn="r">
              <a:defRPr sz="1000"/>
            </a:lvl1pPr>
          </a:lstStyle>
          <a:p>
            <a:r>
              <a:rPr lang="en-US"/>
              <a:t>Slide </a:t>
            </a:r>
            <a:fld id="{52DCE995-9B62-2245-A673-5C0F37C2ABD9}" type="slidenum">
              <a:rPr lang="en-US" smtClean="0"/>
              <a:pPr/>
              <a:t>‹#›</a:t>
            </a:fld>
            <a:endParaRPr lang="en-US"/>
          </a:p>
        </p:txBody>
      </p:sp>
    </p:spTree>
    <p:extLst>
      <p:ext uri="{BB962C8B-B14F-4D97-AF65-F5344CB8AC3E}">
        <p14:creationId xmlns:p14="http://schemas.microsoft.com/office/powerpoint/2010/main" val="21832832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7CA37-AB29-B943-9C55-07D2F9E512F7}"/>
              </a:ext>
            </a:extLst>
          </p:cNvPr>
          <p:cNvSpPr>
            <a:spLocks noGrp="1"/>
          </p:cNvSpPr>
          <p:nvPr>
            <p:ph type="title"/>
          </p:nvPr>
        </p:nvSpPr>
        <p:spPr>
          <a:xfrm>
            <a:off x="82550" y="109950"/>
            <a:ext cx="12026900" cy="74481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A8A33D-79EC-7940-B2A0-E532BEE27A2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7D5E20-F049-8A4F-B40D-0D6736526B97}"/>
              </a:ext>
            </a:extLst>
          </p:cNvPr>
          <p:cNvSpPr>
            <a:spLocks noGrp="1"/>
          </p:cNvSpPr>
          <p:nvPr>
            <p:ph type="dt" sz="half" idx="10"/>
          </p:nvPr>
        </p:nvSpPr>
        <p:spPr/>
        <p:txBody>
          <a:bodyPr/>
          <a:lstStyle/>
          <a:p>
            <a:fld id="{E2D3B7EA-3ACB-5248-A8DF-E04B5FC6B233}" type="datetime1">
              <a:rPr lang="en-CA" smtClean="0"/>
              <a:t>2025-12-10</a:t>
            </a:fld>
            <a:endParaRPr lang="en-US"/>
          </a:p>
        </p:txBody>
      </p:sp>
      <p:sp>
        <p:nvSpPr>
          <p:cNvPr id="5" name="Footer Placeholder 4">
            <a:extLst>
              <a:ext uri="{FF2B5EF4-FFF2-40B4-BE49-F238E27FC236}">
                <a16:creationId xmlns:a16="http://schemas.microsoft.com/office/drawing/2014/main" id="{5F0C90B7-EAC5-1B4B-9788-C4A8CAC2B55B}"/>
              </a:ext>
            </a:extLst>
          </p:cNvPr>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421D92C0-F62C-5D6F-3CB6-2E332C983752}"/>
              </a:ext>
            </a:extLst>
          </p:cNvPr>
          <p:cNvSpPr>
            <a:spLocks noGrp="1"/>
          </p:cNvSpPr>
          <p:nvPr>
            <p:ph type="sldNum" sz="quarter" idx="12"/>
          </p:nvPr>
        </p:nvSpPr>
        <p:spPr>
          <a:xfrm>
            <a:off x="9448800" y="0"/>
            <a:ext cx="2743200" cy="365125"/>
          </a:xfrm>
          <a:prstGeom prst="rect">
            <a:avLst/>
          </a:prstGeom>
        </p:spPr>
        <p:txBody>
          <a:bodyPr/>
          <a:lstStyle>
            <a:lvl1pPr algn="r">
              <a:defRPr sz="1000"/>
            </a:lvl1pPr>
          </a:lstStyle>
          <a:p>
            <a:r>
              <a:rPr lang="en-US"/>
              <a:t>Slide </a:t>
            </a:r>
            <a:fld id="{52DCE995-9B62-2245-A673-5C0F37C2ABD9}" type="slidenum">
              <a:rPr lang="en-US" smtClean="0"/>
              <a:pPr/>
              <a:t>‹#›</a:t>
            </a:fld>
            <a:endParaRPr lang="en-US"/>
          </a:p>
        </p:txBody>
      </p:sp>
    </p:spTree>
    <p:extLst>
      <p:ext uri="{BB962C8B-B14F-4D97-AF65-F5344CB8AC3E}">
        <p14:creationId xmlns:p14="http://schemas.microsoft.com/office/powerpoint/2010/main" val="7704401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4B8E86-9C47-0D4F-B28B-3A2E06F2C91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BC23AB9-69AE-6E4D-B0C2-57CD4DA98F9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D91C7B-BD21-3241-B6C5-739A8E29CAAE}"/>
              </a:ext>
            </a:extLst>
          </p:cNvPr>
          <p:cNvSpPr>
            <a:spLocks noGrp="1"/>
          </p:cNvSpPr>
          <p:nvPr>
            <p:ph type="dt" sz="half" idx="10"/>
          </p:nvPr>
        </p:nvSpPr>
        <p:spPr/>
        <p:txBody>
          <a:bodyPr/>
          <a:lstStyle/>
          <a:p>
            <a:fld id="{C88F9DC3-377C-B947-B7C8-2499D978C6B8}" type="datetime1">
              <a:rPr lang="en-CA" smtClean="0"/>
              <a:t>2025-12-10</a:t>
            </a:fld>
            <a:endParaRPr lang="en-US"/>
          </a:p>
        </p:txBody>
      </p:sp>
      <p:sp>
        <p:nvSpPr>
          <p:cNvPr id="5" name="Footer Placeholder 4">
            <a:extLst>
              <a:ext uri="{FF2B5EF4-FFF2-40B4-BE49-F238E27FC236}">
                <a16:creationId xmlns:a16="http://schemas.microsoft.com/office/drawing/2014/main" id="{DDC124E5-5010-AC46-991B-40034FB941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991FB2-35FC-D14E-A81B-58577ECF64BD}"/>
              </a:ext>
            </a:extLst>
          </p:cNvPr>
          <p:cNvSpPr>
            <a:spLocks noGrp="1"/>
          </p:cNvSpPr>
          <p:nvPr>
            <p:ph type="sldNum" sz="quarter" idx="12"/>
          </p:nvPr>
        </p:nvSpPr>
        <p:spPr>
          <a:xfrm>
            <a:off x="9424116" y="6537267"/>
            <a:ext cx="2743200" cy="365125"/>
          </a:xfrm>
          <a:prstGeom prst="rect">
            <a:avLst/>
          </a:prstGeom>
        </p:spPr>
        <p:txBody>
          <a:bodyPr/>
          <a:lstStyle/>
          <a:p>
            <a:fld id="{52DCE995-9B62-2245-A673-5C0F37C2ABD9}" type="slidenum">
              <a:rPr lang="en-US" smtClean="0"/>
              <a:t>‹#›</a:t>
            </a:fld>
            <a:endParaRPr lang="en-US"/>
          </a:p>
        </p:txBody>
      </p:sp>
    </p:spTree>
    <p:extLst>
      <p:ext uri="{BB962C8B-B14F-4D97-AF65-F5344CB8AC3E}">
        <p14:creationId xmlns:p14="http://schemas.microsoft.com/office/powerpoint/2010/main" val="10352502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 II">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143821A-A122-094C-BA11-56472877241A}"/>
              </a:ext>
            </a:extLst>
          </p:cNvPr>
          <p:cNvSpPr>
            <a:spLocks noGrp="1"/>
          </p:cNvSpPr>
          <p:nvPr>
            <p:ph type="dt" sz="half" idx="10"/>
          </p:nvPr>
        </p:nvSpPr>
        <p:spPr/>
        <p:txBody>
          <a:bodyPr/>
          <a:lstStyle/>
          <a:p>
            <a:fld id="{12223A68-8CFD-B34F-B54A-7D65F5A2A097}" type="datetime1">
              <a:rPr lang="en-CA" smtClean="0"/>
              <a:t>2025-12-10</a:t>
            </a:fld>
            <a:endParaRPr lang="en-US"/>
          </a:p>
        </p:txBody>
      </p:sp>
      <p:sp>
        <p:nvSpPr>
          <p:cNvPr id="4" name="Footer Placeholder 3">
            <a:extLst>
              <a:ext uri="{FF2B5EF4-FFF2-40B4-BE49-F238E27FC236}">
                <a16:creationId xmlns:a16="http://schemas.microsoft.com/office/drawing/2014/main" id="{9C2EDC89-03C8-7A4C-AE0B-1F76A061085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12C086E-0D1B-8441-876C-D4570AF6DAEA}"/>
              </a:ext>
            </a:extLst>
          </p:cNvPr>
          <p:cNvSpPr>
            <a:spLocks noGrp="1"/>
          </p:cNvSpPr>
          <p:nvPr>
            <p:ph type="sldNum" sz="quarter" idx="12"/>
          </p:nvPr>
        </p:nvSpPr>
        <p:spPr>
          <a:xfrm>
            <a:off x="9424116" y="6537267"/>
            <a:ext cx="2743200" cy="365125"/>
          </a:xfrm>
          <a:prstGeom prst="rect">
            <a:avLst/>
          </a:prstGeom>
        </p:spPr>
        <p:txBody>
          <a:bodyPr/>
          <a:lstStyle/>
          <a:p>
            <a:fld id="{52DCE995-9B62-2245-A673-5C0F37C2ABD9}" type="slidenum">
              <a:rPr lang="en-US" smtClean="0"/>
              <a:t>‹#›</a:t>
            </a:fld>
            <a:endParaRPr lang="en-US"/>
          </a:p>
        </p:txBody>
      </p:sp>
      <p:sp>
        <p:nvSpPr>
          <p:cNvPr id="6" name="Rectangle 5">
            <a:extLst>
              <a:ext uri="{FF2B5EF4-FFF2-40B4-BE49-F238E27FC236}">
                <a16:creationId xmlns:a16="http://schemas.microsoft.com/office/drawing/2014/main" id="{F494CD47-AB4E-8A46-84F9-8B77B960BC74}"/>
              </a:ext>
            </a:extLst>
          </p:cNvPr>
          <p:cNvSpPr/>
          <p:nvPr userDrawn="1"/>
        </p:nvSpPr>
        <p:spPr>
          <a:xfrm>
            <a:off x="-101048" y="0"/>
            <a:ext cx="123940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9471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8041A-58AB-3648-ADD1-E74C85A86AAE}"/>
              </a:ext>
            </a:extLst>
          </p:cNvPr>
          <p:cNvSpPr>
            <a:spLocks noGrp="1"/>
          </p:cNvSpPr>
          <p:nvPr>
            <p:ph type="title"/>
          </p:nvPr>
        </p:nvSpPr>
        <p:spPr>
          <a:xfrm>
            <a:off x="89176" y="431729"/>
            <a:ext cx="12026900" cy="74481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E6E501D-3D78-CA44-B4EA-BC5176D6595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833BF-D68D-4E4E-B961-5890B1B99DF2}"/>
              </a:ext>
            </a:extLst>
          </p:cNvPr>
          <p:cNvSpPr>
            <a:spLocks noGrp="1"/>
          </p:cNvSpPr>
          <p:nvPr>
            <p:ph type="dt" sz="half" idx="10"/>
          </p:nvPr>
        </p:nvSpPr>
        <p:spPr/>
        <p:txBody>
          <a:bodyPr/>
          <a:lstStyle/>
          <a:p>
            <a:fld id="{F44F1264-DFC5-C844-A8A4-CD6CC01D6B74}" type="datetime1">
              <a:rPr lang="en-CA" smtClean="0"/>
              <a:t>2025-12-10</a:t>
            </a:fld>
            <a:endParaRPr lang="en-US"/>
          </a:p>
        </p:txBody>
      </p:sp>
      <p:sp>
        <p:nvSpPr>
          <p:cNvPr id="5" name="Footer Placeholder 4">
            <a:extLst>
              <a:ext uri="{FF2B5EF4-FFF2-40B4-BE49-F238E27FC236}">
                <a16:creationId xmlns:a16="http://schemas.microsoft.com/office/drawing/2014/main" id="{61D81728-2A43-E64E-9EB3-0550A3D98A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AE67C4-BCCD-3B4E-B1A6-328A085F9C44}"/>
              </a:ext>
            </a:extLst>
          </p:cNvPr>
          <p:cNvSpPr>
            <a:spLocks noGrp="1"/>
          </p:cNvSpPr>
          <p:nvPr>
            <p:ph type="sldNum" sz="quarter" idx="12"/>
          </p:nvPr>
        </p:nvSpPr>
        <p:spPr>
          <a:xfrm>
            <a:off x="9448800" y="0"/>
            <a:ext cx="2743200" cy="365125"/>
          </a:xfrm>
          <a:prstGeom prst="rect">
            <a:avLst/>
          </a:prstGeom>
        </p:spPr>
        <p:txBody>
          <a:bodyPr/>
          <a:lstStyle>
            <a:lvl1pPr algn="r">
              <a:defRPr sz="1000"/>
            </a:lvl1pPr>
          </a:lstStyle>
          <a:p>
            <a:r>
              <a:rPr lang="en-US"/>
              <a:t>Slide </a:t>
            </a:r>
            <a:fld id="{52DCE995-9B62-2245-A673-5C0F37C2ABD9}" type="slidenum">
              <a:rPr lang="en-US" smtClean="0"/>
              <a:pPr/>
              <a:t>‹#›</a:t>
            </a:fld>
            <a:endParaRPr lang="en-US"/>
          </a:p>
        </p:txBody>
      </p:sp>
    </p:spTree>
    <p:extLst>
      <p:ext uri="{BB962C8B-B14F-4D97-AF65-F5344CB8AC3E}">
        <p14:creationId xmlns:p14="http://schemas.microsoft.com/office/powerpoint/2010/main" val="35773105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F2331-BB4A-4A44-A409-5C009A75C43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1C0C4FF-D6DB-3644-A847-C1E080F83A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899479-CA10-7348-BFCB-CB14DA0E4347}"/>
              </a:ext>
            </a:extLst>
          </p:cNvPr>
          <p:cNvSpPr>
            <a:spLocks noGrp="1"/>
          </p:cNvSpPr>
          <p:nvPr>
            <p:ph type="dt" sz="half" idx="10"/>
          </p:nvPr>
        </p:nvSpPr>
        <p:spPr/>
        <p:txBody>
          <a:bodyPr/>
          <a:lstStyle/>
          <a:p>
            <a:fld id="{8E5B73D9-A6E7-FF4B-A84E-6B5E1DD29820}" type="datetime1">
              <a:rPr lang="en-CA" smtClean="0"/>
              <a:t>2025-12-10</a:t>
            </a:fld>
            <a:endParaRPr lang="en-US"/>
          </a:p>
        </p:txBody>
      </p:sp>
      <p:sp>
        <p:nvSpPr>
          <p:cNvPr id="5" name="Footer Placeholder 4">
            <a:extLst>
              <a:ext uri="{FF2B5EF4-FFF2-40B4-BE49-F238E27FC236}">
                <a16:creationId xmlns:a16="http://schemas.microsoft.com/office/drawing/2014/main" id="{69559E3C-9013-CA48-A76B-0961FBEEF7BA}"/>
              </a:ext>
            </a:extLst>
          </p:cNvPr>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2321653E-AA1A-3E6F-C65C-B629618BD30E}"/>
              </a:ext>
            </a:extLst>
          </p:cNvPr>
          <p:cNvSpPr>
            <a:spLocks noGrp="1"/>
          </p:cNvSpPr>
          <p:nvPr>
            <p:ph type="sldNum" sz="quarter" idx="12"/>
          </p:nvPr>
        </p:nvSpPr>
        <p:spPr>
          <a:xfrm>
            <a:off x="9448800" y="0"/>
            <a:ext cx="2743200" cy="365125"/>
          </a:xfrm>
          <a:prstGeom prst="rect">
            <a:avLst/>
          </a:prstGeom>
        </p:spPr>
        <p:txBody>
          <a:bodyPr/>
          <a:lstStyle>
            <a:lvl1pPr algn="r">
              <a:defRPr sz="1000"/>
            </a:lvl1pPr>
          </a:lstStyle>
          <a:p>
            <a:r>
              <a:rPr lang="en-US"/>
              <a:t>Slide </a:t>
            </a:r>
            <a:fld id="{52DCE995-9B62-2245-A673-5C0F37C2ABD9}" type="slidenum">
              <a:rPr lang="en-US" smtClean="0"/>
              <a:pPr/>
              <a:t>‹#›</a:t>
            </a:fld>
            <a:endParaRPr lang="en-US"/>
          </a:p>
        </p:txBody>
      </p:sp>
    </p:spTree>
    <p:extLst>
      <p:ext uri="{BB962C8B-B14F-4D97-AF65-F5344CB8AC3E}">
        <p14:creationId xmlns:p14="http://schemas.microsoft.com/office/powerpoint/2010/main" val="23753263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7547E-F5C0-AC45-A821-A240703DBDC2}"/>
              </a:ext>
            </a:extLst>
          </p:cNvPr>
          <p:cNvSpPr>
            <a:spLocks noGrp="1"/>
          </p:cNvSpPr>
          <p:nvPr>
            <p:ph type="title"/>
          </p:nvPr>
        </p:nvSpPr>
        <p:spPr>
          <a:xfrm>
            <a:off x="82550" y="109950"/>
            <a:ext cx="12026900" cy="74481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ABAD47-DD52-FB4D-9C36-06951802E7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C466DF5-2135-AC4A-A3FD-2B3E11D7E92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D58F072-52A3-0941-A15E-82A1F98FEB0C}"/>
              </a:ext>
            </a:extLst>
          </p:cNvPr>
          <p:cNvSpPr>
            <a:spLocks noGrp="1"/>
          </p:cNvSpPr>
          <p:nvPr>
            <p:ph type="dt" sz="half" idx="10"/>
          </p:nvPr>
        </p:nvSpPr>
        <p:spPr/>
        <p:txBody>
          <a:bodyPr/>
          <a:lstStyle/>
          <a:p>
            <a:fld id="{48713F25-9163-9340-A246-BD7425BE7261}" type="datetime1">
              <a:rPr lang="en-CA" smtClean="0"/>
              <a:t>2025-12-10</a:t>
            </a:fld>
            <a:endParaRPr lang="en-US"/>
          </a:p>
        </p:txBody>
      </p:sp>
      <p:sp>
        <p:nvSpPr>
          <p:cNvPr id="6" name="Footer Placeholder 5">
            <a:extLst>
              <a:ext uri="{FF2B5EF4-FFF2-40B4-BE49-F238E27FC236}">
                <a16:creationId xmlns:a16="http://schemas.microsoft.com/office/drawing/2014/main" id="{BC696A86-4113-7142-AFDC-CB1C49ED9331}"/>
              </a:ext>
            </a:extLst>
          </p:cNvPr>
          <p:cNvSpPr>
            <a:spLocks noGrp="1"/>
          </p:cNvSpPr>
          <p:nvPr>
            <p:ph type="ftr" sz="quarter" idx="11"/>
          </p:nvPr>
        </p:nvSpPr>
        <p:spPr/>
        <p:txBody>
          <a:bodyPr/>
          <a:lstStyle/>
          <a:p>
            <a:endParaRPr lang="en-US"/>
          </a:p>
        </p:txBody>
      </p:sp>
      <p:sp>
        <p:nvSpPr>
          <p:cNvPr id="8" name="Slide Number Placeholder 5">
            <a:extLst>
              <a:ext uri="{FF2B5EF4-FFF2-40B4-BE49-F238E27FC236}">
                <a16:creationId xmlns:a16="http://schemas.microsoft.com/office/drawing/2014/main" id="{CFF1CE8F-1C7D-FB32-9CEC-6105B90EAB10}"/>
              </a:ext>
            </a:extLst>
          </p:cNvPr>
          <p:cNvSpPr>
            <a:spLocks noGrp="1"/>
          </p:cNvSpPr>
          <p:nvPr>
            <p:ph type="sldNum" sz="quarter" idx="12"/>
          </p:nvPr>
        </p:nvSpPr>
        <p:spPr>
          <a:xfrm>
            <a:off x="9448800" y="0"/>
            <a:ext cx="2743200" cy="365125"/>
          </a:xfrm>
          <a:prstGeom prst="rect">
            <a:avLst/>
          </a:prstGeom>
        </p:spPr>
        <p:txBody>
          <a:bodyPr/>
          <a:lstStyle>
            <a:lvl1pPr algn="r">
              <a:defRPr sz="1000"/>
            </a:lvl1pPr>
          </a:lstStyle>
          <a:p>
            <a:r>
              <a:rPr lang="en-US"/>
              <a:t>Slide </a:t>
            </a:r>
            <a:fld id="{52DCE995-9B62-2245-A673-5C0F37C2ABD9}" type="slidenum">
              <a:rPr lang="en-US" smtClean="0"/>
              <a:pPr/>
              <a:t>‹#›</a:t>
            </a:fld>
            <a:endParaRPr lang="en-US"/>
          </a:p>
        </p:txBody>
      </p:sp>
    </p:spTree>
    <p:extLst>
      <p:ext uri="{BB962C8B-B14F-4D97-AF65-F5344CB8AC3E}">
        <p14:creationId xmlns:p14="http://schemas.microsoft.com/office/powerpoint/2010/main" val="7316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78BDE-54E1-9944-851C-1EAC99F5E4A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D048123-469B-1540-AE2D-1511B2F7D2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8BE5838-FF15-0A4D-8761-EEB3CDCD5CA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33A9E2-3250-CC48-A191-718887A481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88D0877-8A97-D14C-9584-F81B77B6F7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3475DF2-971C-D947-896B-F7267774C920}"/>
              </a:ext>
            </a:extLst>
          </p:cNvPr>
          <p:cNvSpPr>
            <a:spLocks noGrp="1"/>
          </p:cNvSpPr>
          <p:nvPr>
            <p:ph type="dt" sz="half" idx="10"/>
          </p:nvPr>
        </p:nvSpPr>
        <p:spPr/>
        <p:txBody>
          <a:bodyPr/>
          <a:lstStyle/>
          <a:p>
            <a:fld id="{46AE1DA7-850D-404C-AA28-E6902ACA5607}" type="datetime1">
              <a:rPr lang="en-CA" smtClean="0"/>
              <a:t>2025-12-10</a:t>
            </a:fld>
            <a:endParaRPr lang="en-US"/>
          </a:p>
        </p:txBody>
      </p:sp>
      <p:sp>
        <p:nvSpPr>
          <p:cNvPr id="8" name="Footer Placeholder 7">
            <a:extLst>
              <a:ext uri="{FF2B5EF4-FFF2-40B4-BE49-F238E27FC236}">
                <a16:creationId xmlns:a16="http://schemas.microsoft.com/office/drawing/2014/main" id="{0F27338E-482A-FE4D-8B78-65DB7A8E2904}"/>
              </a:ext>
            </a:extLst>
          </p:cNvPr>
          <p:cNvSpPr>
            <a:spLocks noGrp="1"/>
          </p:cNvSpPr>
          <p:nvPr>
            <p:ph type="ftr" sz="quarter" idx="11"/>
          </p:nvPr>
        </p:nvSpPr>
        <p:spPr/>
        <p:txBody>
          <a:bodyPr/>
          <a:lstStyle/>
          <a:p>
            <a:endParaRPr lang="en-US"/>
          </a:p>
        </p:txBody>
      </p:sp>
      <p:sp>
        <p:nvSpPr>
          <p:cNvPr id="10" name="Slide Number Placeholder 5">
            <a:extLst>
              <a:ext uri="{FF2B5EF4-FFF2-40B4-BE49-F238E27FC236}">
                <a16:creationId xmlns:a16="http://schemas.microsoft.com/office/drawing/2014/main" id="{2D71506E-1F9F-B759-EC9F-E73139122E16}"/>
              </a:ext>
            </a:extLst>
          </p:cNvPr>
          <p:cNvSpPr>
            <a:spLocks noGrp="1"/>
          </p:cNvSpPr>
          <p:nvPr>
            <p:ph type="sldNum" sz="quarter" idx="12"/>
          </p:nvPr>
        </p:nvSpPr>
        <p:spPr>
          <a:xfrm>
            <a:off x="9448800" y="0"/>
            <a:ext cx="2743200" cy="365125"/>
          </a:xfrm>
          <a:prstGeom prst="rect">
            <a:avLst/>
          </a:prstGeom>
        </p:spPr>
        <p:txBody>
          <a:bodyPr/>
          <a:lstStyle>
            <a:lvl1pPr algn="r">
              <a:defRPr sz="1000"/>
            </a:lvl1pPr>
          </a:lstStyle>
          <a:p>
            <a:r>
              <a:rPr lang="en-US"/>
              <a:t>Slide </a:t>
            </a:r>
            <a:fld id="{52DCE995-9B62-2245-A673-5C0F37C2ABD9}" type="slidenum">
              <a:rPr lang="en-US" smtClean="0"/>
              <a:pPr/>
              <a:t>‹#›</a:t>
            </a:fld>
            <a:endParaRPr lang="en-US"/>
          </a:p>
        </p:txBody>
      </p:sp>
    </p:spTree>
    <p:extLst>
      <p:ext uri="{BB962C8B-B14F-4D97-AF65-F5344CB8AC3E}">
        <p14:creationId xmlns:p14="http://schemas.microsoft.com/office/powerpoint/2010/main" val="3761794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286C7-624D-5348-9995-AF9DC705B6FA}"/>
              </a:ext>
            </a:extLst>
          </p:cNvPr>
          <p:cNvSpPr>
            <a:spLocks noGrp="1"/>
          </p:cNvSpPr>
          <p:nvPr>
            <p:ph type="title"/>
          </p:nvPr>
        </p:nvSpPr>
        <p:spPr>
          <a:xfrm>
            <a:off x="82550" y="424275"/>
            <a:ext cx="12026900" cy="74481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283139C-E551-084B-A27F-1C79A3D37D5A}"/>
              </a:ext>
            </a:extLst>
          </p:cNvPr>
          <p:cNvSpPr>
            <a:spLocks noGrp="1"/>
          </p:cNvSpPr>
          <p:nvPr>
            <p:ph type="dt" sz="half" idx="10"/>
          </p:nvPr>
        </p:nvSpPr>
        <p:spPr/>
        <p:txBody>
          <a:bodyPr/>
          <a:lstStyle/>
          <a:p>
            <a:fld id="{A468C5F9-B6B5-A540-876E-FCEE96722264}" type="datetime1">
              <a:rPr lang="en-CA" smtClean="0"/>
              <a:t>2025-12-10</a:t>
            </a:fld>
            <a:endParaRPr lang="en-US"/>
          </a:p>
        </p:txBody>
      </p:sp>
      <p:sp>
        <p:nvSpPr>
          <p:cNvPr id="4" name="Footer Placeholder 3">
            <a:extLst>
              <a:ext uri="{FF2B5EF4-FFF2-40B4-BE49-F238E27FC236}">
                <a16:creationId xmlns:a16="http://schemas.microsoft.com/office/drawing/2014/main" id="{F7096AA6-60D1-4347-9D0E-4276FEAF1D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D88659-8FAF-61C2-0BA9-7F8B451EE4DB}"/>
              </a:ext>
            </a:extLst>
          </p:cNvPr>
          <p:cNvSpPr>
            <a:spLocks noGrp="1"/>
          </p:cNvSpPr>
          <p:nvPr>
            <p:ph type="sldNum" sz="quarter" idx="12"/>
          </p:nvPr>
        </p:nvSpPr>
        <p:spPr>
          <a:xfrm>
            <a:off x="9448800" y="0"/>
            <a:ext cx="2743200" cy="365125"/>
          </a:xfrm>
          <a:prstGeom prst="rect">
            <a:avLst/>
          </a:prstGeom>
        </p:spPr>
        <p:txBody>
          <a:bodyPr/>
          <a:lstStyle>
            <a:lvl1pPr algn="r">
              <a:defRPr sz="1000"/>
            </a:lvl1pPr>
          </a:lstStyle>
          <a:p>
            <a:r>
              <a:rPr lang="en-US"/>
              <a:t>Slide </a:t>
            </a:r>
            <a:fld id="{52DCE995-9B62-2245-A673-5C0F37C2ABD9}" type="slidenum">
              <a:rPr lang="en-US" smtClean="0"/>
              <a:pPr/>
              <a:t>‹#›</a:t>
            </a:fld>
            <a:endParaRPr lang="en-US"/>
          </a:p>
        </p:txBody>
      </p:sp>
    </p:spTree>
    <p:extLst>
      <p:ext uri="{BB962C8B-B14F-4D97-AF65-F5344CB8AC3E}">
        <p14:creationId xmlns:p14="http://schemas.microsoft.com/office/powerpoint/2010/main" val="29917476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8ACDA4-5555-4A40-99F8-F327330104B5}"/>
              </a:ext>
            </a:extLst>
          </p:cNvPr>
          <p:cNvSpPr>
            <a:spLocks noGrp="1"/>
          </p:cNvSpPr>
          <p:nvPr>
            <p:ph type="dt" sz="half" idx="10"/>
          </p:nvPr>
        </p:nvSpPr>
        <p:spPr/>
        <p:txBody>
          <a:bodyPr/>
          <a:lstStyle/>
          <a:p>
            <a:fld id="{4DD564FF-A1AA-8343-981A-4609B71F2A47}" type="datetime1">
              <a:rPr lang="en-CA" smtClean="0"/>
              <a:t>2025-12-10</a:t>
            </a:fld>
            <a:endParaRPr lang="en-US"/>
          </a:p>
        </p:txBody>
      </p:sp>
      <p:sp>
        <p:nvSpPr>
          <p:cNvPr id="3" name="Footer Placeholder 2">
            <a:extLst>
              <a:ext uri="{FF2B5EF4-FFF2-40B4-BE49-F238E27FC236}">
                <a16:creationId xmlns:a16="http://schemas.microsoft.com/office/drawing/2014/main" id="{82C7B35C-2099-6B43-9F6D-B8F6794DB004}"/>
              </a:ext>
            </a:extLst>
          </p:cNvPr>
          <p:cNvSpPr>
            <a:spLocks noGrp="1"/>
          </p:cNvSpPr>
          <p:nvPr>
            <p:ph type="ftr" sz="quarter" idx="11"/>
          </p:nvPr>
        </p:nvSpPr>
        <p:spPr/>
        <p:txBody>
          <a:bodyPr/>
          <a:lstStyle/>
          <a:p>
            <a:endParaRPr lang="en-US"/>
          </a:p>
        </p:txBody>
      </p:sp>
      <p:sp>
        <p:nvSpPr>
          <p:cNvPr id="5" name="Slide Number Placeholder 5">
            <a:extLst>
              <a:ext uri="{FF2B5EF4-FFF2-40B4-BE49-F238E27FC236}">
                <a16:creationId xmlns:a16="http://schemas.microsoft.com/office/drawing/2014/main" id="{72482645-F77D-8C49-AFE7-DF1FEAE03878}"/>
              </a:ext>
            </a:extLst>
          </p:cNvPr>
          <p:cNvSpPr>
            <a:spLocks noGrp="1"/>
          </p:cNvSpPr>
          <p:nvPr>
            <p:ph type="sldNum" sz="quarter" idx="12"/>
          </p:nvPr>
        </p:nvSpPr>
        <p:spPr>
          <a:xfrm>
            <a:off x="9448800" y="0"/>
            <a:ext cx="2743200" cy="365125"/>
          </a:xfrm>
          <a:prstGeom prst="rect">
            <a:avLst/>
          </a:prstGeom>
        </p:spPr>
        <p:txBody>
          <a:bodyPr/>
          <a:lstStyle>
            <a:lvl1pPr algn="r">
              <a:defRPr sz="1000"/>
            </a:lvl1pPr>
          </a:lstStyle>
          <a:p>
            <a:r>
              <a:rPr lang="en-US"/>
              <a:t>Slide </a:t>
            </a:r>
            <a:fld id="{52DCE995-9B62-2245-A673-5C0F37C2ABD9}" type="slidenum">
              <a:rPr lang="en-US" smtClean="0"/>
              <a:pPr/>
              <a:t>‹#›</a:t>
            </a:fld>
            <a:endParaRPr lang="en-US"/>
          </a:p>
        </p:txBody>
      </p:sp>
    </p:spTree>
    <p:extLst>
      <p:ext uri="{BB962C8B-B14F-4D97-AF65-F5344CB8AC3E}">
        <p14:creationId xmlns:p14="http://schemas.microsoft.com/office/powerpoint/2010/main" val="21119584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66176-1306-8745-B33A-014111DA1EC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1678C28-A285-9A46-9C07-58687599CF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9004C46-EC03-9D44-B531-469467CA10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2A77DD-6FCE-594E-B057-1AD94C74CB17}"/>
              </a:ext>
            </a:extLst>
          </p:cNvPr>
          <p:cNvSpPr>
            <a:spLocks noGrp="1"/>
          </p:cNvSpPr>
          <p:nvPr>
            <p:ph type="dt" sz="half" idx="10"/>
          </p:nvPr>
        </p:nvSpPr>
        <p:spPr/>
        <p:txBody>
          <a:bodyPr/>
          <a:lstStyle/>
          <a:p>
            <a:fld id="{6870EEA1-8428-FB44-B813-0262D8C64DDB}" type="datetime1">
              <a:rPr lang="en-CA" smtClean="0"/>
              <a:t>2025-12-10</a:t>
            </a:fld>
            <a:endParaRPr lang="en-US"/>
          </a:p>
        </p:txBody>
      </p:sp>
      <p:sp>
        <p:nvSpPr>
          <p:cNvPr id="6" name="Footer Placeholder 5">
            <a:extLst>
              <a:ext uri="{FF2B5EF4-FFF2-40B4-BE49-F238E27FC236}">
                <a16:creationId xmlns:a16="http://schemas.microsoft.com/office/drawing/2014/main" id="{39A11901-6157-394B-AD74-152AEA6448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857C9B-3C04-F347-9A44-EEF20BEB314F}"/>
              </a:ext>
            </a:extLst>
          </p:cNvPr>
          <p:cNvSpPr>
            <a:spLocks noGrp="1"/>
          </p:cNvSpPr>
          <p:nvPr>
            <p:ph type="sldNum" sz="quarter" idx="12"/>
          </p:nvPr>
        </p:nvSpPr>
        <p:spPr>
          <a:xfrm>
            <a:off x="9424116" y="6537267"/>
            <a:ext cx="2743200" cy="365125"/>
          </a:xfrm>
          <a:prstGeom prst="rect">
            <a:avLst/>
          </a:prstGeom>
        </p:spPr>
        <p:txBody>
          <a:bodyPr/>
          <a:lstStyle/>
          <a:p>
            <a:fld id="{52DCE995-9B62-2245-A673-5C0F37C2ABD9}" type="slidenum">
              <a:rPr lang="en-US" smtClean="0"/>
              <a:t>‹#›</a:t>
            </a:fld>
            <a:endParaRPr lang="en-US"/>
          </a:p>
        </p:txBody>
      </p:sp>
    </p:spTree>
    <p:extLst>
      <p:ext uri="{BB962C8B-B14F-4D97-AF65-F5344CB8AC3E}">
        <p14:creationId xmlns:p14="http://schemas.microsoft.com/office/powerpoint/2010/main" val="1986022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80CA4-8600-1448-AD8E-47FA23726BA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BDF1174-C25A-994A-94E7-E2834803807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16ABB4F-16BB-E444-B4F0-F08CDDD0A0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9A64A0-D627-F741-99EC-3848399A8EB9}"/>
              </a:ext>
            </a:extLst>
          </p:cNvPr>
          <p:cNvSpPr>
            <a:spLocks noGrp="1"/>
          </p:cNvSpPr>
          <p:nvPr>
            <p:ph type="dt" sz="half" idx="10"/>
          </p:nvPr>
        </p:nvSpPr>
        <p:spPr/>
        <p:txBody>
          <a:bodyPr/>
          <a:lstStyle/>
          <a:p>
            <a:fld id="{64177366-2106-0340-9FB7-CE7F6FBD2452}" type="datetime1">
              <a:rPr lang="en-CA" smtClean="0"/>
              <a:t>2025-12-10</a:t>
            </a:fld>
            <a:endParaRPr lang="en-US"/>
          </a:p>
        </p:txBody>
      </p:sp>
      <p:sp>
        <p:nvSpPr>
          <p:cNvPr id="6" name="Footer Placeholder 5">
            <a:extLst>
              <a:ext uri="{FF2B5EF4-FFF2-40B4-BE49-F238E27FC236}">
                <a16:creationId xmlns:a16="http://schemas.microsoft.com/office/drawing/2014/main" id="{86EB9FBE-A9A5-C740-B135-98CFA640B5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A614A6-AE59-8D47-83C4-6E9F2402A27D}"/>
              </a:ext>
            </a:extLst>
          </p:cNvPr>
          <p:cNvSpPr>
            <a:spLocks noGrp="1"/>
          </p:cNvSpPr>
          <p:nvPr>
            <p:ph type="sldNum" sz="quarter" idx="12"/>
          </p:nvPr>
        </p:nvSpPr>
        <p:spPr>
          <a:xfrm>
            <a:off x="9424116" y="6537267"/>
            <a:ext cx="2743200" cy="365125"/>
          </a:xfrm>
          <a:prstGeom prst="rect">
            <a:avLst/>
          </a:prstGeom>
        </p:spPr>
        <p:txBody>
          <a:bodyPr/>
          <a:lstStyle/>
          <a:p>
            <a:fld id="{52DCE995-9B62-2245-A673-5C0F37C2ABD9}" type="slidenum">
              <a:rPr lang="en-US" smtClean="0"/>
              <a:t>‹#›</a:t>
            </a:fld>
            <a:endParaRPr lang="en-US"/>
          </a:p>
        </p:txBody>
      </p:sp>
    </p:spTree>
    <p:extLst>
      <p:ext uri="{BB962C8B-B14F-4D97-AF65-F5344CB8AC3E}">
        <p14:creationId xmlns:p14="http://schemas.microsoft.com/office/powerpoint/2010/main" val="22274166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5" name="Picture 14" descr="A white face made of paper&#10;&#10;AI-generated content may be incorrect.">
            <a:extLst>
              <a:ext uri="{FF2B5EF4-FFF2-40B4-BE49-F238E27FC236}">
                <a16:creationId xmlns:a16="http://schemas.microsoft.com/office/drawing/2014/main" id="{6787E7D1-5040-9104-5438-4FF49939CF1F}"/>
              </a:ext>
            </a:extLst>
          </p:cNvPr>
          <p:cNvPicPr>
            <a:picLocks noChangeAspect="1"/>
          </p:cNvPicPr>
          <p:nvPr userDrawn="1"/>
        </p:nvPicPr>
        <p:blipFill>
          <a:blip r:embed="rId14"/>
          <a:srcRect l="47" t="18194" r="14007" b="9283"/>
          <a:stretch>
            <a:fillRect/>
          </a:stretch>
        </p:blipFill>
        <p:spPr>
          <a:xfrm>
            <a:off x="3314" y="0"/>
            <a:ext cx="12188686" cy="6856764"/>
          </a:xfrm>
          <a:prstGeom prst="rect">
            <a:avLst/>
          </a:prstGeom>
        </p:spPr>
      </p:pic>
      <p:sp>
        <p:nvSpPr>
          <p:cNvPr id="7" name="Rectangle 6">
            <a:extLst>
              <a:ext uri="{FF2B5EF4-FFF2-40B4-BE49-F238E27FC236}">
                <a16:creationId xmlns:a16="http://schemas.microsoft.com/office/drawing/2014/main" id="{41A7D961-CE99-A94A-9D5C-C9382B67036B}"/>
              </a:ext>
            </a:extLst>
          </p:cNvPr>
          <p:cNvSpPr/>
          <p:nvPr userDrawn="1"/>
        </p:nvSpPr>
        <p:spPr>
          <a:xfrm>
            <a:off x="-6628" y="-13034"/>
            <a:ext cx="12198627" cy="6871033"/>
          </a:xfrm>
          <a:prstGeom prst="rect">
            <a:avLst/>
          </a:prstGeom>
          <a:gradFill flip="none" rotWithShape="1">
            <a:gsLst>
              <a:gs pos="0">
                <a:schemeClr val="bg1"/>
              </a:gs>
              <a:gs pos="38000">
                <a:schemeClr val="bg1">
                  <a:alpha val="90000"/>
                </a:schemeClr>
              </a:gs>
              <a:gs pos="88000">
                <a:schemeClr val="bg1">
                  <a:alpha val="47000"/>
                </a:schemeClr>
              </a:gs>
              <a:gs pos="97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3543C060-4EBD-2C4B-99FF-628F5FF28BBA}"/>
              </a:ext>
            </a:extLst>
          </p:cNvPr>
          <p:cNvSpPr>
            <a:spLocks noGrp="1"/>
          </p:cNvSpPr>
          <p:nvPr>
            <p:ph type="body" idx="1"/>
          </p:nvPr>
        </p:nvSpPr>
        <p:spPr>
          <a:xfrm>
            <a:off x="82550" y="1054719"/>
            <a:ext cx="12020274" cy="566675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6AD2C-40F9-E847-A4C0-3F398CEF4B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7929FF-7124-E042-97BA-BAA0B08AB06A}" type="datetime1">
              <a:rPr lang="en-CA" smtClean="0"/>
              <a:t>2025-12-10</a:t>
            </a:fld>
            <a:endParaRPr lang="en-US"/>
          </a:p>
        </p:txBody>
      </p:sp>
      <p:sp>
        <p:nvSpPr>
          <p:cNvPr id="5" name="Footer Placeholder 4">
            <a:extLst>
              <a:ext uri="{FF2B5EF4-FFF2-40B4-BE49-F238E27FC236}">
                <a16:creationId xmlns:a16="http://schemas.microsoft.com/office/drawing/2014/main" id="{11110F45-EDF1-4941-A828-8D8F00527A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0" name="Rectangle 9">
            <a:extLst>
              <a:ext uri="{FF2B5EF4-FFF2-40B4-BE49-F238E27FC236}">
                <a16:creationId xmlns:a16="http://schemas.microsoft.com/office/drawing/2014/main" id="{BE98C23F-4063-4C40-B276-191CBF2ADA3F}"/>
              </a:ext>
            </a:extLst>
          </p:cNvPr>
          <p:cNvSpPr/>
          <p:nvPr userDrawn="1"/>
        </p:nvSpPr>
        <p:spPr>
          <a:xfrm>
            <a:off x="0" y="538096"/>
            <a:ext cx="12191999" cy="48549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F1041A80-A4D9-2C4D-A08B-A8066B4CCDB5}"/>
              </a:ext>
            </a:extLst>
          </p:cNvPr>
          <p:cNvSpPr>
            <a:spLocks noGrp="1"/>
          </p:cNvSpPr>
          <p:nvPr>
            <p:ph type="title"/>
          </p:nvPr>
        </p:nvSpPr>
        <p:spPr>
          <a:xfrm>
            <a:off x="92489" y="572712"/>
            <a:ext cx="12000396" cy="469928"/>
          </a:xfrm>
          <a:prstGeom prst="rect">
            <a:avLst/>
          </a:prstGeom>
        </p:spPr>
        <p:txBody>
          <a:bodyPr vert="horz" lIns="91440" tIns="45720" rIns="91440" bIns="45720" rtlCol="0" anchor="ctr">
            <a:noAutofit/>
          </a:bodyPr>
          <a:lstStyle/>
          <a:p>
            <a:r>
              <a:rPr lang="en-US"/>
              <a:t>Click to edit Master title style</a:t>
            </a:r>
          </a:p>
        </p:txBody>
      </p:sp>
      <p:sp>
        <p:nvSpPr>
          <p:cNvPr id="11" name="TextBox 10">
            <a:extLst>
              <a:ext uri="{FF2B5EF4-FFF2-40B4-BE49-F238E27FC236}">
                <a16:creationId xmlns:a16="http://schemas.microsoft.com/office/drawing/2014/main" id="{FB2EC0E8-5BE0-D649-BED1-DB25059096F9}"/>
              </a:ext>
            </a:extLst>
          </p:cNvPr>
          <p:cNvSpPr txBox="1"/>
          <p:nvPr userDrawn="1"/>
        </p:nvSpPr>
        <p:spPr>
          <a:xfrm>
            <a:off x="-3313" y="1236"/>
            <a:ext cx="12191999" cy="477054"/>
          </a:xfrm>
          <a:prstGeom prst="rect">
            <a:avLst/>
          </a:prstGeom>
          <a:noFill/>
        </p:spPr>
        <p:txBody>
          <a:bodyPr wrap="square" rtlCol="0">
            <a:spAutoFit/>
          </a:bodyPr>
          <a:lstStyle/>
          <a:p>
            <a:pPr algn="ctr"/>
            <a:r>
              <a:rPr lang="en-US" sz="2500" baseline="0" dirty="0">
                <a:solidFill>
                  <a:schemeClr val="bg1">
                    <a:lumMod val="75000"/>
                  </a:schemeClr>
                </a:solidFill>
                <a:latin typeface="Agency FB" panose="020B0503020202020204" pitchFamily="34" charset="77"/>
              </a:rPr>
              <a:t>– Module 3 –</a:t>
            </a:r>
          </a:p>
        </p:txBody>
      </p:sp>
      <p:sp>
        <p:nvSpPr>
          <p:cNvPr id="12" name="TextBox 11">
            <a:extLst>
              <a:ext uri="{FF2B5EF4-FFF2-40B4-BE49-F238E27FC236}">
                <a16:creationId xmlns:a16="http://schemas.microsoft.com/office/drawing/2014/main" id="{09E667FF-7B95-C849-98DC-394220EC195C}"/>
              </a:ext>
            </a:extLst>
          </p:cNvPr>
          <p:cNvSpPr txBox="1"/>
          <p:nvPr userDrawn="1"/>
        </p:nvSpPr>
        <p:spPr>
          <a:xfrm>
            <a:off x="10553699" y="6501333"/>
            <a:ext cx="1638301" cy="338554"/>
          </a:xfrm>
          <a:prstGeom prst="rect">
            <a:avLst/>
          </a:prstGeom>
          <a:noFill/>
        </p:spPr>
        <p:txBody>
          <a:bodyPr wrap="square" rtlCol="0">
            <a:spAutoFit/>
          </a:bodyPr>
          <a:lstStyle/>
          <a:p>
            <a:r>
              <a:rPr lang="en-US" sz="800" baseline="0" dirty="0">
                <a:solidFill>
                  <a:schemeClr val="bg1">
                    <a:lumMod val="50000"/>
                  </a:schemeClr>
                </a:solidFill>
              </a:rPr>
              <a:t>© Rasmus Rosenberg Larsen (2025) Licensed under CC BY 4.0</a:t>
            </a:r>
          </a:p>
        </p:txBody>
      </p:sp>
      <p:sp>
        <p:nvSpPr>
          <p:cNvPr id="16" name="Slide Number Placeholder 5">
            <a:extLst>
              <a:ext uri="{FF2B5EF4-FFF2-40B4-BE49-F238E27FC236}">
                <a16:creationId xmlns:a16="http://schemas.microsoft.com/office/drawing/2014/main" id="{0EB69D91-C192-B44A-7930-06DC329BA1FA}"/>
              </a:ext>
            </a:extLst>
          </p:cNvPr>
          <p:cNvSpPr>
            <a:spLocks noGrp="1"/>
          </p:cNvSpPr>
          <p:nvPr>
            <p:ph type="sldNum" sz="quarter" idx="4"/>
          </p:nvPr>
        </p:nvSpPr>
        <p:spPr>
          <a:xfrm>
            <a:off x="9448800" y="0"/>
            <a:ext cx="2743200" cy="365125"/>
          </a:xfrm>
          <a:prstGeom prst="rect">
            <a:avLst/>
          </a:prstGeom>
        </p:spPr>
        <p:txBody>
          <a:bodyPr/>
          <a:lstStyle>
            <a:lvl1pPr algn="r">
              <a:defRPr sz="1000"/>
            </a:lvl1pPr>
          </a:lstStyle>
          <a:p>
            <a:r>
              <a:rPr lang="en-US"/>
              <a:t>Slide </a:t>
            </a:r>
            <a:fld id="{52DCE995-9B62-2245-A673-5C0F37C2ABD9}" type="slidenum">
              <a:rPr lang="en-US" smtClean="0"/>
              <a:pPr/>
              <a:t>‹#›</a:t>
            </a:fld>
            <a:endParaRPr lang="en-US"/>
          </a:p>
        </p:txBody>
      </p:sp>
    </p:spTree>
    <p:extLst>
      <p:ext uri="{BB962C8B-B14F-4D97-AF65-F5344CB8AC3E}">
        <p14:creationId xmlns:p14="http://schemas.microsoft.com/office/powerpoint/2010/main" val="14845514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l" defTabSz="914400" rtl="0" eaLnBrk="1" latinLnBrk="0" hangingPunct="1">
        <a:lnSpc>
          <a:spcPct val="90000"/>
        </a:lnSpc>
        <a:spcBef>
          <a:spcPct val="0"/>
        </a:spcBef>
        <a:buNone/>
        <a:defRPr sz="3000" b="1" i="0" kern="1200">
          <a:solidFill>
            <a:srgbClr val="61A2A7"/>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1" userDrawn="1">
          <p15:clr>
            <a:srgbClr val="F26B43"/>
          </p15:clr>
        </p15:guide>
        <p15:guide id="2" pos="52" userDrawn="1">
          <p15:clr>
            <a:srgbClr val="F26B43"/>
          </p15:clr>
        </p15:guide>
        <p15:guide id="3" orient="horz" pos="4269" userDrawn="1">
          <p15:clr>
            <a:srgbClr val="F26B43"/>
          </p15:clr>
        </p15:guide>
        <p15:guide id="4" pos="762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ncbi.nlm.nih.gov/pmc/articles/PMC4059069/" TargetMode="External"/><Relationship Id="rId2" Type="http://schemas.openxmlformats.org/officeDocument/2006/relationships/hyperlink" Target="https://librarysearch.library.utoronto.ca/permalink/01UTORONTO_INST/1j4c6iu/cdi_proquest_miscellaneous_5476727" TargetMode="External"/><Relationship Id="rId1" Type="http://schemas.openxmlformats.org/officeDocument/2006/relationships/slideLayout" Target="../slideLayouts/slideLayout2.xml"/><Relationship Id="rId6" Type="http://schemas.openxmlformats.org/officeDocument/2006/relationships/hyperlink" Target="https://www.nature.com/articles/s41572-021-00282-1" TargetMode="External"/><Relationship Id="rId5" Type="http://schemas.openxmlformats.org/officeDocument/2006/relationships/hyperlink" Target="https://pubmed.ncbi.nlm.nih.gov/35467915/" TargetMode="External"/><Relationship Id="rId4" Type="http://schemas.openxmlformats.org/officeDocument/2006/relationships/hyperlink" Target="https://www.ncbi.nlm.nih.gov/pmc/articles/PMC5868481/"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s://psycnet.apa.org/record/2001-00418-000"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s://librarysearch.library.utoronto.ca/permalink/01UTORONTO_INST/14bjeso/alma991106462803406196"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s://librarysearch.library.utoronto.ca/permalink/01UTORONTO_INST/1j4c6iu/cdi_askewsholts_vlebooks_9781137469076"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pmc.ncbi.nlm.nih.gov/articles/PMC5868481/"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2.jpe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hyperlink" Target="https://librarysearch.library.utoronto.ca/permalink/01UTORONTO_INST/1j4c6iu/cdi_askewsholts_vlebooks_9781137469076" TargetMode="External"/><Relationship Id="rId4" Type="http://schemas.openxmlformats.org/officeDocument/2006/relationships/hyperlink" Target="https://books.google.ca/books/about/The_Psychopathic_Mind.html?id=7Zf_T2pdIaEC&amp;redir_esc=y" TargetMode="External"/></Relationships>
</file>

<file path=ppt/slides/_rels/slide19.xml.rels><?xml version="1.0" encoding="UTF-8" standalone="yes"?>
<Relationships xmlns="http://schemas.openxmlformats.org/package/2006/relationships"><Relationship Id="rId2" Type="http://schemas.openxmlformats.org/officeDocument/2006/relationships/hyperlink" Target="https://www.canada.ca/en/correctional-service/corporate/library/research/report/426.html"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hyperlink" Target="https://en.wikipedia.org/wiki/Hazard_ratio" TargetMode="External"/><Relationship Id="rId3" Type="http://schemas.openxmlformats.org/officeDocument/2006/relationships/hyperlink" Target="https://en.wikipedia.org/wiki/Statistical_inference" TargetMode="External"/><Relationship Id="rId7" Type="http://schemas.openxmlformats.org/officeDocument/2006/relationships/hyperlink" Target="https://en.wikipedia.org/wiki/Odds_ratio" TargetMode="External"/><Relationship Id="rId2" Type="http://schemas.openxmlformats.org/officeDocument/2006/relationships/hyperlink" Target="https://en.wikipedia.org/wiki/Descriptive_statistics" TargetMode="External"/><Relationship Id="rId1" Type="http://schemas.openxmlformats.org/officeDocument/2006/relationships/slideLayout" Target="../slideLayouts/slideLayout2.xml"/><Relationship Id="rId6" Type="http://schemas.openxmlformats.org/officeDocument/2006/relationships/hyperlink" Target="https://en.wikipedia.org/wiki/Pearson_correlation_coefficient" TargetMode="External"/><Relationship Id="rId5" Type="http://schemas.openxmlformats.org/officeDocument/2006/relationships/hyperlink" Target="https://en.wikiversity.org/wiki/Cohen%27s_d" TargetMode="External"/><Relationship Id="rId4" Type="http://schemas.openxmlformats.org/officeDocument/2006/relationships/hyperlink" Target="https://en.wikipedia.org/wiki/P-value" TargetMode="External"/><Relationship Id="rId9" Type="http://schemas.openxmlformats.org/officeDocument/2006/relationships/hyperlink" Target="https://en.wikipedia.org/wiki/Receiver_operating_characteristic"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microsoft.com/office/2007/relationships/hdphoto" Target="../media/hdphoto2.wdp"/></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hyperlink" Target="https://www.escal.site/"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www.escal.site/"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en.wikipedia.org/wiki/Correlation_coefficient" TargetMode="External"/><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www.sciencedirect.com/science/article/abs/pii/S0272735822001258"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www.tandfonline.com/doi/full/10.1080/00223891.2025.2469268"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www.prisma-statement.org/prisma-2020" TargetMode="External"/><Relationship Id="rId2" Type="http://schemas.openxmlformats.org/officeDocument/2006/relationships/hyperlink" Target="https://www.tandfonline.com/doi/full/10.1080/00223891.2025.2469268" TargetMode="External"/><Relationship Id="rId1" Type="http://schemas.openxmlformats.org/officeDocument/2006/relationships/slideLayout" Target="../slideLayouts/slideLayout2.xml"/><Relationship Id="rId4" Type="http://schemas.openxmlformats.org/officeDocument/2006/relationships/hyperlink" Target="https://www.cochrane.org/" TargetMode="External"/></Relationships>
</file>

<file path=ppt/slides/_rels/slide41.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42.xml.rels><?xml version="1.0" encoding="UTF-8" standalone="yes"?>
<Relationships xmlns="http://schemas.openxmlformats.org/package/2006/relationships"><Relationship Id="rId3" Type="http://schemas.openxmlformats.org/officeDocument/2006/relationships/hyperlink" Target="https://www.tandfonline.com/doi/full/10.1080/00223891.2025.2469268"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link.springer.com/article/10.1007/s10979-007-9096-6"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www.tandfonline.com/doi/full/10.1080/00223891.2025.2469268" TargetMode="External"/><Relationship Id="rId7" Type="http://schemas.openxmlformats.org/officeDocument/2006/relationships/hyperlink" Target="https://rpsychologist.com/cohend/"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hyperlink" Target="https://link.springer.com/article/10.1007/s10979-007-9096-6"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journals.sagepub.com/doi/full/10.1177/2515245919847202#:~:text=Cohen's%20standards,questions%20later%20in%20this%20article.)"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pubmed.ncbi.nlm.nih.gov/20804235/"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png"/></Relationships>
</file>

<file path=ppt/slides/_rels/slide46.xml.rels><?xml version="1.0" encoding="UTF-8" standalone="yes"?>
<Relationships xmlns="http://schemas.openxmlformats.org/package/2006/relationships"><Relationship Id="rId3" Type="http://schemas.openxmlformats.org/officeDocument/2006/relationships/hyperlink" Target="https://www.sciencedirect.com/science/article/abs/pii/S0272735822001258"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hyperlink" Target="https://link.springer.com/article/10.1007/s10979-007-9096-6" TargetMode="External"/><Relationship Id="rId4" Type="http://schemas.openxmlformats.org/officeDocument/2006/relationships/hyperlink" Target="https://www.researchgate.net/publication/6774683_Youth_Psychopathy_and_Criminal_Recidivism_A_Meta-Analysis_of_the_Psychopathy_Checklist_Measures"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en.wikipedia.org/wiki/Moderation_(statistics)"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F01D37D-54F8-E8BC-7566-25B587887CF1}"/>
              </a:ext>
            </a:extLst>
          </p:cNvPr>
          <p:cNvSpPr/>
          <p:nvPr/>
        </p:nvSpPr>
        <p:spPr>
          <a:xfrm>
            <a:off x="-101600" y="0"/>
            <a:ext cx="8247557" cy="685800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extBox 8">
            <a:extLst>
              <a:ext uri="{FF2B5EF4-FFF2-40B4-BE49-F238E27FC236}">
                <a16:creationId xmlns:a16="http://schemas.microsoft.com/office/drawing/2014/main" id="{87FFB370-BC54-3D40-9398-22C4771A9261}"/>
              </a:ext>
            </a:extLst>
          </p:cNvPr>
          <p:cNvSpPr txBox="1"/>
          <p:nvPr/>
        </p:nvSpPr>
        <p:spPr>
          <a:xfrm>
            <a:off x="8509674" y="6213759"/>
            <a:ext cx="3438762" cy="461665"/>
          </a:xfrm>
          <a:prstGeom prst="rect">
            <a:avLst/>
          </a:prstGeom>
          <a:noFill/>
        </p:spPr>
        <p:txBody>
          <a:bodyPr wrap="none" rtlCol="0">
            <a:spAutoFit/>
          </a:bodyPr>
          <a:lstStyle/>
          <a:p>
            <a:pPr algn="ctr"/>
            <a:r>
              <a:rPr lang="en-US" sz="1200">
                <a:latin typeface="Courier New" panose="02070309020205020404" pitchFamily="49" charset="0"/>
                <a:cs typeface="Courier New" panose="02070309020205020404" pitchFamily="49" charset="0"/>
              </a:rPr>
              <a:t>Copyright © Rasmus Rosenberg Larsen</a:t>
            </a:r>
          </a:p>
          <a:p>
            <a:pPr algn="ctr"/>
            <a:r>
              <a:rPr lang="en-US" sz="1200">
                <a:latin typeface="Courier New" panose="02070309020205020404" pitchFamily="49" charset="0"/>
                <a:cs typeface="Courier New" panose="02070309020205020404" pitchFamily="49" charset="0"/>
              </a:rPr>
              <a:t>Licensed under CC BY 4.0.</a:t>
            </a:r>
          </a:p>
        </p:txBody>
      </p:sp>
      <p:sp>
        <p:nvSpPr>
          <p:cNvPr id="8" name="TextBox 7">
            <a:extLst>
              <a:ext uri="{FF2B5EF4-FFF2-40B4-BE49-F238E27FC236}">
                <a16:creationId xmlns:a16="http://schemas.microsoft.com/office/drawing/2014/main" id="{7826370F-0C5C-273E-CACD-279B12CA5406}"/>
              </a:ext>
            </a:extLst>
          </p:cNvPr>
          <p:cNvSpPr txBox="1"/>
          <p:nvPr/>
        </p:nvSpPr>
        <p:spPr>
          <a:xfrm>
            <a:off x="-278838" y="176315"/>
            <a:ext cx="8602035" cy="3570208"/>
          </a:xfrm>
          <a:prstGeom prst="rect">
            <a:avLst/>
          </a:prstGeom>
          <a:noFill/>
        </p:spPr>
        <p:txBody>
          <a:bodyPr wrap="none" rtlCol="0">
            <a:spAutoFit/>
          </a:bodyPr>
          <a:lstStyle/>
          <a:p>
            <a:pPr algn="ctr"/>
            <a:r>
              <a:rPr lang="en-US" sz="4800" b="1" dirty="0">
                <a:solidFill>
                  <a:schemeClr val="bg1"/>
                </a:solidFill>
                <a:latin typeface="Agency FB" panose="020B0503020202020204" pitchFamily="34" charset="77"/>
                <a:ea typeface="Helvetica Neue Condensed" panose="02000503000000020004" pitchFamily="2" charset="0"/>
                <a:cs typeface="Helvetica Neue Condensed" panose="02000503000000020004" pitchFamily="2" charset="0"/>
              </a:rPr>
              <a:t>Psychopathy and Crime</a:t>
            </a:r>
          </a:p>
          <a:p>
            <a:pPr algn="ctr"/>
            <a:r>
              <a:rPr lang="en-US" sz="2800" i="1" dirty="0">
                <a:solidFill>
                  <a:schemeClr val="bg1"/>
                </a:solidFill>
                <a:latin typeface="Agency FB" panose="020B0503020202020204" pitchFamily="34" charset="77"/>
                <a:ea typeface="Helvetica Neue Condensed" panose="02000503000000020004" pitchFamily="2" charset="0"/>
                <a:cs typeface="Helvetica Neue Condensed" panose="02000503000000020004" pitchFamily="2" charset="0"/>
              </a:rPr>
              <a:t>The Science, Ethics, and Legal Influence of a Controversial Diagnosis </a:t>
            </a:r>
            <a:endParaRPr lang="en-US" sz="1200" dirty="0">
              <a:solidFill>
                <a:schemeClr val="bg1"/>
              </a:solidFill>
              <a:latin typeface="Agency FB" panose="020B0503020202020204" pitchFamily="34" charset="77"/>
              <a:ea typeface="HELVETICA NEUE CONDENSED" panose="02000503000000020004" pitchFamily="2" charset="0"/>
              <a:cs typeface="HELVETICA NEUE CONDENSED" panose="02000503000000020004" pitchFamily="2" charset="0"/>
            </a:endParaRPr>
          </a:p>
          <a:p>
            <a:pPr algn="ctr"/>
            <a:endParaRPr lang="en-CA" sz="2800" dirty="0">
              <a:solidFill>
                <a:schemeClr val="bg1"/>
              </a:solidFill>
              <a:latin typeface="Agency FB" panose="020B0503020202020204" pitchFamily="34" charset="77"/>
              <a:ea typeface="Garamond" charset="0"/>
              <a:cs typeface="Garamond" charset="0"/>
            </a:endParaRPr>
          </a:p>
          <a:p>
            <a:pPr algn="ctr"/>
            <a:r>
              <a:rPr lang="en-CA" sz="2800" dirty="0">
                <a:solidFill>
                  <a:schemeClr val="bg1"/>
                </a:solidFill>
                <a:latin typeface="Agency FB" panose="020B0503020202020204" pitchFamily="34" charset="77"/>
                <a:ea typeface="Garamond" charset="0"/>
                <a:cs typeface="Garamond" charset="0"/>
              </a:rPr>
              <a:t>Module 3</a:t>
            </a:r>
          </a:p>
          <a:p>
            <a:pPr algn="ctr"/>
            <a:r>
              <a:rPr lang="en-CA" sz="4000" b="1" dirty="0">
                <a:solidFill>
                  <a:srgbClr val="61A2A7"/>
                </a:solidFill>
                <a:latin typeface="Agency FB" panose="020B0503020202020204" pitchFamily="34" charset="77"/>
                <a:ea typeface="Garamond" charset="0"/>
                <a:cs typeface="Garamond" charset="0"/>
              </a:rPr>
              <a:t>Psychopathy and Forensic Risk</a:t>
            </a:r>
          </a:p>
          <a:p>
            <a:pPr algn="ctr"/>
            <a:r>
              <a:rPr lang="en-CA" sz="2800" b="1" i="1" dirty="0">
                <a:solidFill>
                  <a:srgbClr val="61A2A7"/>
                </a:solidFill>
                <a:latin typeface="Agency FB" panose="020B0503020202020204" pitchFamily="34" charset="77"/>
                <a:ea typeface="Garamond" charset="0"/>
                <a:cs typeface="Garamond" charset="0"/>
              </a:rPr>
              <a:t>Are Psychopathic Persons Extraordinarily Dangerous?</a:t>
            </a:r>
          </a:p>
          <a:p>
            <a:endParaRPr lang="en-US" dirty="0"/>
          </a:p>
        </p:txBody>
      </p:sp>
      <p:pic>
        <p:nvPicPr>
          <p:cNvPr id="17" name="Picture 16" descr="A white face with black text&#10;&#10;AI-generated content may be incorrect.">
            <a:extLst>
              <a:ext uri="{FF2B5EF4-FFF2-40B4-BE49-F238E27FC236}">
                <a16:creationId xmlns:a16="http://schemas.microsoft.com/office/drawing/2014/main" id="{8A4E2315-491B-351A-2B9B-6BB851025DAF}"/>
              </a:ext>
            </a:extLst>
          </p:cNvPr>
          <p:cNvPicPr>
            <a:picLocks noChangeAspect="1"/>
          </p:cNvPicPr>
          <p:nvPr/>
        </p:nvPicPr>
        <p:blipFill>
          <a:blip r:embed="rId3"/>
          <a:stretch>
            <a:fillRect/>
          </a:stretch>
        </p:blipFill>
        <p:spPr>
          <a:xfrm>
            <a:off x="8833289" y="1485476"/>
            <a:ext cx="2902074" cy="4353111"/>
          </a:xfrm>
          <a:prstGeom prst="rect">
            <a:avLst/>
          </a:prstGeom>
          <a:ln>
            <a:solidFill>
              <a:schemeClr val="tx1"/>
            </a:solidFill>
          </a:ln>
          <a:effectLst>
            <a:outerShdw blurRad="50800" dist="104313" dir="2700000" algn="tl" rotWithShape="0">
              <a:prstClr val="black">
                <a:alpha val="40000"/>
              </a:prstClr>
            </a:outerShdw>
          </a:effectLst>
        </p:spPr>
      </p:pic>
      <p:cxnSp>
        <p:nvCxnSpPr>
          <p:cNvPr id="22" name="Straight Connector 21">
            <a:extLst>
              <a:ext uri="{FF2B5EF4-FFF2-40B4-BE49-F238E27FC236}">
                <a16:creationId xmlns:a16="http://schemas.microsoft.com/office/drawing/2014/main" id="{CDC06796-999F-2A70-5EEB-5DDE8C9EA380}"/>
              </a:ext>
            </a:extLst>
          </p:cNvPr>
          <p:cNvCxnSpPr>
            <a:cxnSpLocks/>
          </p:cNvCxnSpPr>
          <p:nvPr/>
        </p:nvCxnSpPr>
        <p:spPr>
          <a:xfrm>
            <a:off x="578763" y="3662031"/>
            <a:ext cx="688682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84269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D7083B-AD36-BFD5-5744-9796B98CB3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E32282-5191-94E8-B131-178063020F27}"/>
              </a:ext>
            </a:extLst>
          </p:cNvPr>
          <p:cNvSpPr>
            <a:spLocks noGrp="1"/>
          </p:cNvSpPr>
          <p:nvPr>
            <p:ph type="title"/>
          </p:nvPr>
        </p:nvSpPr>
        <p:spPr>
          <a:xfrm>
            <a:off x="89176" y="1162754"/>
            <a:ext cx="12026900" cy="744813"/>
          </a:xfrm>
        </p:spPr>
        <p:txBody>
          <a:bodyPr/>
          <a:lstStyle/>
          <a:p>
            <a:r>
              <a:rPr lang="en-US"/>
              <a:t>Peer Note-Taker Needed…</a:t>
            </a:r>
          </a:p>
        </p:txBody>
      </p:sp>
      <p:sp>
        <p:nvSpPr>
          <p:cNvPr id="4" name="Slide Number Placeholder 3">
            <a:extLst>
              <a:ext uri="{FF2B5EF4-FFF2-40B4-BE49-F238E27FC236}">
                <a16:creationId xmlns:a16="http://schemas.microsoft.com/office/drawing/2014/main" id="{3A9CC0E1-9644-296D-B5FC-F4F32491F36F}"/>
              </a:ext>
            </a:extLst>
          </p:cNvPr>
          <p:cNvSpPr>
            <a:spLocks noGrp="1"/>
          </p:cNvSpPr>
          <p:nvPr>
            <p:ph type="sldNum" sz="quarter" idx="12"/>
          </p:nvPr>
        </p:nvSpPr>
        <p:spPr/>
        <p:txBody>
          <a:bodyPr/>
          <a:lstStyle/>
          <a:p>
            <a:fld id="{52DCE995-9B62-2245-A673-5C0F37C2ABD9}" type="slidenum">
              <a:rPr lang="en-US" smtClean="0"/>
              <a:t>10</a:t>
            </a:fld>
            <a:endParaRPr lang="en-US"/>
          </a:p>
        </p:txBody>
      </p:sp>
      <p:sp>
        <p:nvSpPr>
          <p:cNvPr id="3" name="Rectangle 2">
            <a:extLst>
              <a:ext uri="{FF2B5EF4-FFF2-40B4-BE49-F238E27FC236}">
                <a16:creationId xmlns:a16="http://schemas.microsoft.com/office/drawing/2014/main" id="{3A86CE9B-ED2F-658B-DDBC-721BDD29AACA}"/>
              </a:ext>
            </a:extLst>
          </p:cNvPr>
          <p:cNvSpPr/>
          <p:nvPr/>
        </p:nvSpPr>
        <p:spPr>
          <a:xfrm>
            <a:off x="0" y="0"/>
            <a:ext cx="12192000" cy="68580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3FEDAE5-158D-466E-17E8-B26E84C10A1E}"/>
              </a:ext>
            </a:extLst>
          </p:cNvPr>
          <p:cNvSpPr txBox="1"/>
          <p:nvPr/>
        </p:nvSpPr>
        <p:spPr>
          <a:xfrm>
            <a:off x="82194" y="996569"/>
            <a:ext cx="11967574" cy="6247864"/>
          </a:xfrm>
          <a:prstGeom prst="rect">
            <a:avLst/>
          </a:prstGeom>
          <a:noFill/>
        </p:spPr>
        <p:txBody>
          <a:bodyPr wrap="square" rtlCol="0">
            <a:spAutoFit/>
          </a:bodyPr>
          <a:lstStyle/>
          <a:p>
            <a:pPr algn="ctr"/>
            <a:endParaRPr lang="en-US" sz="4000" dirty="0">
              <a:ln w="0"/>
              <a:solidFill>
                <a:schemeClr val="bg1"/>
              </a:solidFill>
              <a:effectLst>
                <a:outerShdw blurRad="38100" dist="25400" dir="5400000" algn="ctr" rotWithShape="0">
                  <a:srgbClr val="6E747A">
                    <a:alpha val="43000"/>
                  </a:srgbClr>
                </a:outerShdw>
              </a:effectLst>
              <a:latin typeface="Helvetica Neue" panose="02000503000000020004" pitchFamily="2" charset="0"/>
              <a:ea typeface="Helvetica Neue" panose="02000503000000020004" pitchFamily="2" charset="0"/>
              <a:cs typeface="Helvetica Neue" panose="02000503000000020004" pitchFamily="2" charset="0"/>
            </a:endParaRPr>
          </a:p>
          <a:p>
            <a:pPr algn="ctr"/>
            <a:endParaRPr lang="en-US" sz="4000" dirty="0">
              <a:ln w="0"/>
              <a:solidFill>
                <a:schemeClr val="bg1"/>
              </a:solidFill>
              <a:effectLst>
                <a:outerShdw blurRad="38100" dist="25400" dir="5400000" algn="ctr" rotWithShape="0">
                  <a:srgbClr val="6E747A">
                    <a:alpha val="43000"/>
                  </a:srgbClr>
                </a:outerShdw>
              </a:effectLst>
              <a:latin typeface="Helvetica Neue" panose="02000503000000020004" pitchFamily="2" charset="0"/>
              <a:ea typeface="Helvetica Neue" panose="02000503000000020004" pitchFamily="2" charset="0"/>
              <a:cs typeface="Helvetica Neue" panose="02000503000000020004" pitchFamily="2" charset="0"/>
            </a:endParaRPr>
          </a:p>
          <a:p>
            <a:pPr algn="ctr"/>
            <a:endParaRPr lang="en-US" sz="4000" dirty="0">
              <a:ln w="0"/>
              <a:solidFill>
                <a:schemeClr val="bg1"/>
              </a:solidFill>
              <a:effectLst>
                <a:outerShdw blurRad="38100" dist="25400" dir="5400000" algn="ctr" rotWithShape="0">
                  <a:srgbClr val="6E747A">
                    <a:alpha val="43000"/>
                  </a:srgbClr>
                </a:outerShdw>
              </a:effectLst>
              <a:latin typeface="Helvetica Neue" panose="02000503000000020004" pitchFamily="2" charset="0"/>
              <a:ea typeface="Helvetica Neue" panose="02000503000000020004" pitchFamily="2" charset="0"/>
              <a:cs typeface="Helvetica Neue" panose="02000503000000020004" pitchFamily="2" charset="0"/>
            </a:endParaRPr>
          </a:p>
          <a:p>
            <a:pPr algn="ctr"/>
            <a:endParaRPr lang="en-US" sz="4000" dirty="0">
              <a:ln w="0"/>
              <a:solidFill>
                <a:schemeClr val="bg1"/>
              </a:solidFill>
              <a:effectLst>
                <a:outerShdw blurRad="38100" dist="25400" dir="5400000" algn="ctr" rotWithShape="0">
                  <a:srgbClr val="6E747A">
                    <a:alpha val="43000"/>
                  </a:srgbClr>
                </a:outerShdw>
              </a:effectLst>
              <a:latin typeface="Helvetica Neue" panose="02000503000000020004" pitchFamily="2" charset="0"/>
              <a:ea typeface="Helvetica Neue" panose="02000503000000020004" pitchFamily="2" charset="0"/>
              <a:cs typeface="Helvetica Neue" panose="02000503000000020004" pitchFamily="2" charset="0"/>
            </a:endParaRPr>
          </a:p>
          <a:p>
            <a:pPr algn="ctr"/>
            <a:endParaRPr lang="en-US" sz="4000" dirty="0">
              <a:ln w="0"/>
              <a:solidFill>
                <a:schemeClr val="bg1"/>
              </a:solidFill>
              <a:effectLst>
                <a:outerShdw blurRad="38100" dist="25400" dir="5400000" algn="ctr" rotWithShape="0">
                  <a:srgbClr val="6E747A">
                    <a:alpha val="43000"/>
                  </a:srgbClr>
                </a:outerShdw>
              </a:effectLst>
              <a:latin typeface="Helvetica Neue" panose="02000503000000020004" pitchFamily="2" charset="0"/>
              <a:ea typeface="Helvetica Neue" panose="02000503000000020004" pitchFamily="2" charset="0"/>
              <a:cs typeface="Helvetica Neue" panose="02000503000000020004" pitchFamily="2" charset="0"/>
            </a:endParaRPr>
          </a:p>
          <a:p>
            <a:pPr algn="ctr"/>
            <a:endParaRPr lang="en-US" sz="4000" dirty="0">
              <a:ln w="0"/>
              <a:solidFill>
                <a:schemeClr val="bg1"/>
              </a:solidFill>
              <a:effectLst>
                <a:outerShdw blurRad="38100" dist="25400" dir="5400000" algn="ctr" rotWithShape="0">
                  <a:srgbClr val="6E747A">
                    <a:alpha val="43000"/>
                  </a:srgbClr>
                </a:outerShdw>
              </a:effectLst>
              <a:latin typeface="Helvetica Neue" panose="02000503000000020004" pitchFamily="2" charset="0"/>
              <a:ea typeface="Helvetica Neue" panose="02000503000000020004" pitchFamily="2" charset="0"/>
              <a:cs typeface="Helvetica Neue" panose="02000503000000020004" pitchFamily="2" charset="0"/>
            </a:endParaRPr>
          </a:p>
          <a:p>
            <a:pPr algn="ctr"/>
            <a:r>
              <a:rPr lang="en-US" sz="6000" dirty="0">
                <a:ln w="0"/>
                <a:solidFill>
                  <a:schemeClr val="bg1"/>
                </a:solidFill>
                <a:effectLst>
                  <a:outerShdw blurRad="38100" dist="25400" dir="5400000" algn="ctr" rotWithShape="0">
                    <a:srgbClr val="6E747A">
                      <a:alpha val="43000"/>
                    </a:srgbClr>
                  </a:outerShdw>
                </a:effectLst>
                <a:latin typeface="Helvetica Neue" panose="02000503000000020004" pitchFamily="2" charset="0"/>
                <a:ea typeface="Helvetica Neue" panose="02000503000000020004" pitchFamily="2" charset="0"/>
                <a:cs typeface="Helvetica Neue" panose="02000503000000020004" pitchFamily="2" charset="0"/>
              </a:rPr>
              <a:t>…</a:t>
            </a:r>
            <a:r>
              <a:rPr lang="en-US" sz="6000" i="1" dirty="0">
                <a:ln w="0"/>
                <a:solidFill>
                  <a:schemeClr val="bg1"/>
                </a:solidFill>
                <a:effectLst>
                  <a:outerShdw blurRad="38100" dist="25400" dir="5400000" algn="ctr" rotWithShape="0">
                    <a:srgbClr val="6E747A">
                      <a:alpha val="43000"/>
                    </a:srgbClr>
                  </a:outerShdw>
                </a:effectLst>
                <a:latin typeface="Helvetica Neue" panose="02000503000000020004" pitchFamily="2" charset="0"/>
                <a:ea typeface="Helvetica Neue" panose="02000503000000020004" pitchFamily="2" charset="0"/>
                <a:cs typeface="Helvetica Neue" panose="02000503000000020004" pitchFamily="2" charset="0"/>
              </a:rPr>
              <a:t>why</a:t>
            </a:r>
            <a:r>
              <a:rPr lang="en-US" sz="6000" dirty="0">
                <a:ln w="0"/>
                <a:solidFill>
                  <a:schemeClr val="bg1"/>
                </a:solidFill>
                <a:effectLst>
                  <a:outerShdw blurRad="38100" dist="25400" dir="5400000" algn="ctr" rotWithShape="0">
                    <a:srgbClr val="6E747A">
                      <a:alpha val="43000"/>
                    </a:srgbClr>
                  </a:outerShdw>
                </a:effectLst>
                <a:latin typeface="Helvetica Neue" panose="02000503000000020004" pitchFamily="2" charset="0"/>
                <a:ea typeface="Helvetica Neue" panose="02000503000000020004" pitchFamily="2" charset="0"/>
                <a:cs typeface="Helvetica Neue" panose="02000503000000020004" pitchFamily="2" charset="0"/>
              </a:rPr>
              <a:t> is the world rife with </a:t>
            </a:r>
            <a:r>
              <a:rPr lang="en-US" sz="6000" b="1" dirty="0">
                <a:ln w="0"/>
                <a:solidFill>
                  <a:srgbClr val="FF0000"/>
                </a:solidFill>
                <a:effectLst>
                  <a:outerShdw blurRad="38100" dist="25400" dir="5400000" algn="ctr" rotWithShape="0">
                    <a:srgbClr val="6E747A">
                      <a:alpha val="43000"/>
                    </a:srgbClr>
                  </a:outerShdw>
                </a:effectLst>
                <a:latin typeface="Helvetica Neue" panose="02000503000000020004" pitchFamily="2" charset="0"/>
                <a:ea typeface="Helvetica Neue" panose="02000503000000020004" pitchFamily="2" charset="0"/>
                <a:cs typeface="Helvetica Neue" panose="02000503000000020004" pitchFamily="2" charset="0"/>
              </a:rPr>
              <a:t>violence</a:t>
            </a:r>
            <a:r>
              <a:rPr lang="en-US" sz="6000" dirty="0">
                <a:ln w="0"/>
                <a:solidFill>
                  <a:schemeClr val="bg1"/>
                </a:solidFill>
                <a:effectLst>
                  <a:outerShdw blurRad="38100" dist="25400" dir="5400000" algn="ctr" rotWithShape="0">
                    <a:srgbClr val="6E747A">
                      <a:alpha val="43000"/>
                    </a:srgbClr>
                  </a:outerShdw>
                </a:effectLst>
                <a:latin typeface="Helvetica Neue" panose="02000503000000020004" pitchFamily="2" charset="0"/>
                <a:ea typeface="Helvetica Neue" panose="02000503000000020004" pitchFamily="2" charset="0"/>
                <a:cs typeface="Helvetica Neue" panose="02000503000000020004" pitchFamily="2" charset="0"/>
              </a:rPr>
              <a:t> and </a:t>
            </a:r>
            <a:r>
              <a:rPr lang="en-US" sz="6000" b="1" dirty="0">
                <a:ln w="0"/>
                <a:solidFill>
                  <a:srgbClr val="FF0000"/>
                </a:solidFill>
                <a:effectLst>
                  <a:outerShdw blurRad="38100" dist="25400" dir="5400000" algn="ctr" rotWithShape="0">
                    <a:srgbClr val="6E747A">
                      <a:alpha val="43000"/>
                    </a:srgbClr>
                  </a:outerShdw>
                </a:effectLst>
                <a:latin typeface="Helvetica Neue" panose="02000503000000020004" pitchFamily="2" charset="0"/>
                <a:ea typeface="Helvetica Neue" panose="02000503000000020004" pitchFamily="2" charset="0"/>
                <a:cs typeface="Helvetica Neue" panose="02000503000000020004" pitchFamily="2" charset="0"/>
              </a:rPr>
              <a:t>destruction</a:t>
            </a:r>
            <a:r>
              <a:rPr lang="en-US" sz="6000" dirty="0">
                <a:ln w="0"/>
                <a:solidFill>
                  <a:schemeClr val="bg1"/>
                </a:solidFill>
                <a:effectLst>
                  <a:outerShdw blurRad="38100" dist="25400" dir="5400000" algn="ctr" rotWithShape="0">
                    <a:srgbClr val="6E747A">
                      <a:alpha val="43000"/>
                    </a:srgbClr>
                  </a:outerShdw>
                </a:effectLst>
                <a:latin typeface="Helvetica Neue" panose="02000503000000020004" pitchFamily="2" charset="0"/>
                <a:ea typeface="Helvetica Neue" panose="02000503000000020004" pitchFamily="2" charset="0"/>
                <a:cs typeface="Helvetica Neue" panose="02000503000000020004" pitchFamily="2" charset="0"/>
              </a:rPr>
              <a:t>…?</a:t>
            </a:r>
          </a:p>
          <a:p>
            <a:pPr algn="ctr"/>
            <a:endParaRPr lang="en-US" sz="4000" b="1" dirty="0">
              <a:ln w="0"/>
              <a:solidFill>
                <a:schemeClr val="bg1"/>
              </a:solidFill>
              <a:effectLst>
                <a:outerShdw blurRad="38100" dist="25400" dir="5400000" algn="ctr" rotWithShape="0">
                  <a:srgbClr val="6E747A">
                    <a:alpha val="43000"/>
                  </a:srgbClr>
                </a:outerShdw>
              </a:effectLst>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6" name="Picture 2" descr="The 'Why Stage' Is Enough to Make You Insane | HuffPost Life">
            <a:extLst>
              <a:ext uri="{FF2B5EF4-FFF2-40B4-BE49-F238E27FC236}">
                <a16:creationId xmlns:a16="http://schemas.microsoft.com/office/drawing/2014/main" id="{7AEF9E28-2C34-BC29-3FA4-548E92F38A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3286" y="694911"/>
            <a:ext cx="5879184" cy="3300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4227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48C77-DB19-DAA5-9DC6-0AECB5B7EA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7DB281-26B5-C7C5-941D-0893E77E558C}"/>
              </a:ext>
            </a:extLst>
          </p:cNvPr>
          <p:cNvSpPr>
            <a:spLocks noGrp="1"/>
          </p:cNvSpPr>
          <p:nvPr>
            <p:ph type="title"/>
          </p:nvPr>
        </p:nvSpPr>
        <p:spPr>
          <a:xfrm>
            <a:off x="89176" y="1162754"/>
            <a:ext cx="12026900" cy="744813"/>
          </a:xfrm>
        </p:spPr>
        <p:txBody>
          <a:bodyPr/>
          <a:lstStyle/>
          <a:p>
            <a:r>
              <a:rPr lang="en-US"/>
              <a:t>Peer Note-Taker Needed…</a:t>
            </a:r>
          </a:p>
        </p:txBody>
      </p:sp>
      <p:sp>
        <p:nvSpPr>
          <p:cNvPr id="4" name="Slide Number Placeholder 3">
            <a:extLst>
              <a:ext uri="{FF2B5EF4-FFF2-40B4-BE49-F238E27FC236}">
                <a16:creationId xmlns:a16="http://schemas.microsoft.com/office/drawing/2014/main" id="{DF6D1AF8-CC5E-A95A-8D86-A4E5DE6B2C0C}"/>
              </a:ext>
            </a:extLst>
          </p:cNvPr>
          <p:cNvSpPr>
            <a:spLocks noGrp="1"/>
          </p:cNvSpPr>
          <p:nvPr>
            <p:ph type="sldNum" sz="quarter" idx="12"/>
          </p:nvPr>
        </p:nvSpPr>
        <p:spPr/>
        <p:txBody>
          <a:bodyPr/>
          <a:lstStyle/>
          <a:p>
            <a:fld id="{52DCE995-9B62-2245-A673-5C0F37C2ABD9}" type="slidenum">
              <a:rPr lang="en-US" smtClean="0"/>
              <a:t>11</a:t>
            </a:fld>
            <a:endParaRPr lang="en-US"/>
          </a:p>
        </p:txBody>
      </p:sp>
      <p:sp>
        <p:nvSpPr>
          <p:cNvPr id="3" name="Rectangle 2">
            <a:extLst>
              <a:ext uri="{FF2B5EF4-FFF2-40B4-BE49-F238E27FC236}">
                <a16:creationId xmlns:a16="http://schemas.microsoft.com/office/drawing/2014/main" id="{BA58830C-74FB-7F43-A74F-0B38914F989F}"/>
              </a:ext>
            </a:extLst>
          </p:cNvPr>
          <p:cNvSpPr/>
          <p:nvPr/>
        </p:nvSpPr>
        <p:spPr>
          <a:xfrm>
            <a:off x="0" y="0"/>
            <a:ext cx="12192000" cy="68580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A374C32-151F-96A9-5F37-E063C54E148A}"/>
              </a:ext>
            </a:extLst>
          </p:cNvPr>
          <p:cNvSpPr txBox="1"/>
          <p:nvPr/>
        </p:nvSpPr>
        <p:spPr>
          <a:xfrm>
            <a:off x="89176" y="656907"/>
            <a:ext cx="11967574" cy="5570756"/>
          </a:xfrm>
          <a:prstGeom prst="rect">
            <a:avLst/>
          </a:prstGeom>
          <a:noFill/>
        </p:spPr>
        <p:txBody>
          <a:bodyPr wrap="square" rtlCol="0">
            <a:spAutoFit/>
          </a:bodyPr>
          <a:lstStyle/>
          <a:p>
            <a:pPr algn="ctr"/>
            <a:r>
              <a:rPr lang="en-US" sz="4000" b="1" dirty="0">
                <a:solidFill>
                  <a:srgbClr val="61A2A7"/>
                </a:solidFill>
                <a:latin typeface="Helvetica Neue" panose="02000503000000020004" pitchFamily="2" charset="0"/>
                <a:ea typeface="Helvetica Neue" panose="02000503000000020004" pitchFamily="2" charset="0"/>
                <a:cs typeface="Helvetica Neue" panose="02000503000000020004" pitchFamily="2" charset="0"/>
              </a:rPr>
              <a:t>The Problem of Psychopathy</a:t>
            </a:r>
          </a:p>
          <a:p>
            <a:pPr algn="ctr"/>
            <a:r>
              <a:rPr lang="en-US" sz="1600" i="1" dirty="0">
                <a:ln w="0"/>
                <a:solidFill>
                  <a:schemeClr val="bg1"/>
                </a:solidFill>
                <a:effectLst>
                  <a:outerShdw blurRad="38100" dist="25400" dir="5400000" algn="ctr" rotWithShape="0">
                    <a:srgbClr val="6E747A">
                      <a:alpha val="43000"/>
                    </a:srgbClr>
                  </a:outerShdw>
                </a:effectLst>
                <a:latin typeface="Helvetica Neue" panose="02000503000000020004" pitchFamily="2" charset="0"/>
                <a:ea typeface="Helvetica Neue" panose="02000503000000020004" pitchFamily="2" charset="0"/>
                <a:cs typeface="Helvetica Neue" panose="02000503000000020004" pitchFamily="2" charset="0"/>
              </a:rPr>
              <a:t>Since Rush’s initial </a:t>
            </a:r>
            <a:r>
              <a:rPr lang="en-US" sz="1600" i="1" dirty="0">
                <a:ln w="0"/>
                <a:solidFill>
                  <a:schemeClr val="bg1"/>
                </a:solidFill>
                <a:effectLst>
                  <a:outerShdw blurRad="38100" dist="25400" dir="5400000" algn="ctr" rotWithShape="0">
                    <a:srgbClr val="6E747A">
                      <a:alpha val="43000"/>
                    </a:srgbClr>
                  </a:outerShdw>
                </a:effectLst>
                <a:latin typeface="Helvetica Neue" panose="02000503000000020004" pitchFamily="2" charset="0"/>
                <a:ea typeface="Helvetica Neue" panose="02000503000000020004" pitchFamily="2" charset="0"/>
                <a:cs typeface="Helvetica Neue" panose="02000503000000020004" pitchFamily="2" charset="0"/>
                <a:hlinkClick r:id="rId2"/>
              </a:rPr>
              <a:t>1786-contribution</a:t>
            </a:r>
            <a:r>
              <a:rPr lang="en-US" sz="1600" i="1" dirty="0">
                <a:ln w="0"/>
                <a:solidFill>
                  <a:schemeClr val="bg1"/>
                </a:solidFill>
                <a:effectLst>
                  <a:outerShdw blurRad="38100" dist="25400" dir="5400000" algn="ctr" rotWithShape="0">
                    <a:srgbClr val="6E747A">
                      <a:alpha val="43000"/>
                    </a:srgbClr>
                  </a:outerShdw>
                </a:effectLst>
                <a:latin typeface="Helvetica Neue" panose="02000503000000020004" pitchFamily="2" charset="0"/>
                <a:ea typeface="Helvetica Neue" panose="02000503000000020004" pitchFamily="2" charset="0"/>
                <a:cs typeface="Helvetica Neue" panose="02000503000000020004" pitchFamily="2" charset="0"/>
              </a:rPr>
              <a:t>, psychopathy has consistently been pitched as an </a:t>
            </a:r>
            <a:r>
              <a:rPr lang="en-US" sz="1600" i="1" u="sng" dirty="0">
                <a:ln w="0"/>
                <a:solidFill>
                  <a:schemeClr val="bg1"/>
                </a:solidFill>
                <a:effectLst>
                  <a:outerShdw blurRad="38100" dist="25400" dir="5400000" algn="ctr" rotWithShape="0">
                    <a:srgbClr val="6E747A">
                      <a:alpha val="43000"/>
                    </a:srgbClr>
                  </a:outerShdw>
                </a:effectLst>
                <a:latin typeface="Helvetica Neue" panose="02000503000000020004" pitchFamily="2" charset="0"/>
                <a:ea typeface="Helvetica Neue" panose="02000503000000020004" pitchFamily="2" charset="0"/>
                <a:cs typeface="Helvetica Neue" panose="02000503000000020004" pitchFamily="2" charset="0"/>
              </a:rPr>
              <a:t>explanation</a:t>
            </a:r>
            <a:r>
              <a:rPr lang="en-US" sz="1600" i="1" dirty="0">
                <a:ln w="0"/>
                <a:solidFill>
                  <a:schemeClr val="bg1"/>
                </a:solidFill>
                <a:effectLst>
                  <a:outerShdw blurRad="38100" dist="25400" dir="5400000" algn="ctr" rotWithShape="0">
                    <a:srgbClr val="6E747A">
                      <a:alpha val="43000"/>
                    </a:srgbClr>
                  </a:outerShdw>
                </a:effectLst>
                <a:latin typeface="Helvetica Neue" panose="02000503000000020004" pitchFamily="2" charset="0"/>
                <a:ea typeface="Helvetica Neue" panose="02000503000000020004" pitchFamily="2" charset="0"/>
                <a:cs typeface="Helvetica Neue" panose="02000503000000020004" pitchFamily="2" charset="0"/>
              </a:rPr>
              <a:t> for social unrest and crime…</a:t>
            </a:r>
            <a:endParaRPr lang="en-US" sz="2500" i="1" dirty="0">
              <a:ln w="0"/>
              <a:solidFill>
                <a:schemeClr val="bg1"/>
              </a:solidFill>
              <a:effectLst>
                <a:outerShdw blurRad="38100" dist="25400" dir="5400000" algn="ctr" rotWithShape="0">
                  <a:srgbClr val="6E747A">
                    <a:alpha val="43000"/>
                  </a:srgbClr>
                </a:outerShdw>
              </a:effectLst>
              <a:latin typeface="Helvetica Neue" panose="02000503000000020004" pitchFamily="2" charset="0"/>
              <a:ea typeface="Helvetica Neue" panose="02000503000000020004" pitchFamily="2" charset="0"/>
              <a:cs typeface="Helvetica Neue" panose="02000503000000020004" pitchFamily="2" charset="0"/>
            </a:endParaRPr>
          </a:p>
          <a:p>
            <a:pPr marL="457200" indent="-457200">
              <a:buFont typeface="Arial" panose="020B0604020202020204" pitchFamily="34" charset="0"/>
              <a:buChar char="•"/>
            </a:pPr>
            <a:endParaRPr lang="en-US" sz="3000" dirty="0">
              <a:ln w="0"/>
              <a:solidFill>
                <a:schemeClr val="bg1"/>
              </a:solidFill>
              <a:effectLst>
                <a:outerShdw blurRad="38100" dist="25400" dir="5400000" algn="ctr" rotWithShape="0">
                  <a:srgbClr val="6E747A">
                    <a:alpha val="43000"/>
                  </a:srgbClr>
                </a:outerShdw>
              </a:effectLst>
              <a:latin typeface="Helvetica Neue" panose="02000503000000020004" pitchFamily="2" charset="0"/>
              <a:ea typeface="Helvetica Neue" panose="02000503000000020004" pitchFamily="2" charset="0"/>
              <a:cs typeface="Helvetica Neue" panose="02000503000000020004" pitchFamily="2" charset="0"/>
            </a:endParaRPr>
          </a:p>
          <a:p>
            <a:pPr marL="457200" indent="-457200">
              <a:buFont typeface="Arial" panose="020B0604020202020204" pitchFamily="34" charset="0"/>
              <a:buChar char="•"/>
            </a:pPr>
            <a:r>
              <a:rPr lang="en-US" sz="27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Described as a rare condition: </a:t>
            </a:r>
            <a:r>
              <a:rPr lang="en-US" sz="2700" dirty="0">
                <a:solidFill>
                  <a:srgbClr val="61A2A7"/>
                </a:solidFill>
                <a:latin typeface="Helvetica Neue" panose="02000503000000020004" pitchFamily="2" charset="0"/>
                <a:ea typeface="Helvetica Neue" panose="02000503000000020004" pitchFamily="2" charset="0"/>
                <a:cs typeface="Helvetica Neue" panose="02000503000000020004" pitchFamily="2" charset="0"/>
                <a:hlinkClick r:id="rId3">
                  <a:extLst>
                    <a:ext uri="{A12FA001-AC4F-418D-AE19-62706E023703}">
                      <ahyp:hlinkClr xmlns:ahyp="http://schemas.microsoft.com/office/drawing/2018/hyperlinkcolor" val="tx"/>
                    </a:ext>
                  </a:extLst>
                </a:hlinkClick>
              </a:rPr>
              <a:t>0.6% to 2.3%</a:t>
            </a:r>
            <a:r>
              <a:rPr lang="en-US" sz="27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of the general population.</a:t>
            </a:r>
          </a:p>
          <a:p>
            <a:pPr marL="457200" indent="-457200">
              <a:buFont typeface="Arial" panose="020B0604020202020204" pitchFamily="34" charset="0"/>
              <a:buChar char="•"/>
            </a:pPr>
            <a:r>
              <a:rPr lang="en-US" sz="27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However, psychopathic persons are alleged to be disproportionately responsible for the majority of serious violent crime in North America.</a:t>
            </a:r>
          </a:p>
          <a:p>
            <a:pPr marL="457200" indent="-457200">
              <a:buFont typeface="Arial" panose="020B0604020202020204" pitchFamily="34" charset="0"/>
              <a:buChar char="•"/>
            </a:pPr>
            <a:r>
              <a:rPr lang="en-US" sz="27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Estimated that up to </a:t>
            </a:r>
            <a:r>
              <a:rPr lang="en-US" sz="2700" dirty="0">
                <a:solidFill>
                  <a:srgbClr val="61A2A7"/>
                </a:solidFill>
                <a:latin typeface="Helvetica Neue" panose="02000503000000020004" pitchFamily="2" charset="0"/>
                <a:ea typeface="Helvetica Neue" panose="02000503000000020004" pitchFamily="2" charset="0"/>
                <a:cs typeface="Helvetica Neue" panose="02000503000000020004" pitchFamily="2" charset="0"/>
                <a:hlinkClick r:id="rId4">
                  <a:extLst>
                    <a:ext uri="{A12FA001-AC4F-418D-AE19-62706E023703}">
                      <ahyp:hlinkClr xmlns:ahyp="http://schemas.microsoft.com/office/drawing/2018/hyperlinkcolor" val="tx"/>
                    </a:ext>
                  </a:extLst>
                </a:hlinkClick>
              </a:rPr>
              <a:t>35% of incarcerated individuals</a:t>
            </a:r>
            <a:r>
              <a:rPr lang="en-US" sz="27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have psychopathy.</a:t>
            </a:r>
          </a:p>
          <a:p>
            <a:pPr marL="457200" indent="-457200">
              <a:buFont typeface="Arial" panose="020B0604020202020204" pitchFamily="34" charset="0"/>
              <a:buChar char="•"/>
            </a:pPr>
            <a:r>
              <a:rPr lang="en-US" sz="27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The monetary toll of psychopathy in US and Canadian societies might range between </a:t>
            </a:r>
            <a:r>
              <a:rPr lang="en-US" sz="2700" dirty="0">
                <a:solidFill>
                  <a:srgbClr val="61A2A7"/>
                </a:solidFill>
                <a:latin typeface="Helvetica Neue" panose="02000503000000020004" pitchFamily="2" charset="0"/>
                <a:ea typeface="Helvetica Neue" panose="02000503000000020004" pitchFamily="2" charset="0"/>
                <a:cs typeface="Helvetica Neue" panose="02000503000000020004" pitchFamily="2" charset="0"/>
                <a:hlinkClick r:id="rId5">
                  <a:extLst>
                    <a:ext uri="{A12FA001-AC4F-418D-AE19-62706E023703}">
                      <ahyp:hlinkClr xmlns:ahyp="http://schemas.microsoft.com/office/drawing/2018/hyperlinkcolor" val="tx"/>
                    </a:ext>
                  </a:extLst>
                </a:hlinkClick>
              </a:rPr>
              <a:t>$245 to $1,591 billion</a:t>
            </a:r>
            <a:r>
              <a:rPr lang="en-US" sz="27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(i.e., the cost of social turmoil they cause).</a:t>
            </a:r>
          </a:p>
          <a:p>
            <a:pPr marL="457200" indent="-457200">
              <a:buFont typeface="Arial" panose="020B0604020202020204" pitchFamily="34" charset="0"/>
              <a:buChar char="•"/>
            </a:pPr>
            <a:r>
              <a:rPr lang="en-US" sz="27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Psychopathic persons are allegedly overrepresented in business and political leadership roles, causing deep problems with social justice issues.</a:t>
            </a:r>
          </a:p>
        </p:txBody>
      </p:sp>
      <p:sp>
        <p:nvSpPr>
          <p:cNvPr id="9" name="TextBox 8">
            <a:extLst>
              <a:ext uri="{FF2B5EF4-FFF2-40B4-BE49-F238E27FC236}">
                <a16:creationId xmlns:a16="http://schemas.microsoft.com/office/drawing/2014/main" id="{3D7B5317-B211-AD6C-AF7C-B25AB54936A5}"/>
              </a:ext>
            </a:extLst>
          </p:cNvPr>
          <p:cNvSpPr txBox="1"/>
          <p:nvPr/>
        </p:nvSpPr>
        <p:spPr>
          <a:xfrm>
            <a:off x="562020" y="6435109"/>
            <a:ext cx="3849580" cy="276999"/>
          </a:xfrm>
          <a:prstGeom prst="rect">
            <a:avLst/>
          </a:prstGeom>
          <a:noFill/>
        </p:spPr>
        <p:txBody>
          <a:bodyPr wrap="none" rtlCol="0">
            <a:spAutoFit/>
          </a:bodyPr>
          <a:lstStyle/>
          <a:p>
            <a:r>
              <a:rPr lang="en-US" sz="1200" dirty="0">
                <a:solidFill>
                  <a:srgbClr val="61A2A7"/>
                </a:solidFill>
                <a:latin typeface="Helvetica Neue" panose="02000503000000020004" pitchFamily="2" charset="0"/>
                <a:ea typeface="Helvetica Neue" panose="02000503000000020004" pitchFamily="2" charset="0"/>
                <a:cs typeface="Helvetica Neue" panose="02000503000000020004" pitchFamily="2" charset="0"/>
              </a:rPr>
              <a:t>See also</a:t>
            </a:r>
            <a:r>
              <a:rPr lang="en-US" sz="1200" dirty="0">
                <a:latin typeface="Helvetica Neue" panose="02000503000000020004" pitchFamily="2" charset="0"/>
                <a:ea typeface="Helvetica Neue" panose="02000503000000020004" pitchFamily="2" charset="0"/>
                <a:cs typeface="Helvetica Neue" panose="02000503000000020004" pitchFamily="2" charset="0"/>
              </a:rPr>
              <a:t>: </a:t>
            </a:r>
            <a:r>
              <a:rPr lang="en-US" sz="1200" dirty="0">
                <a:solidFill>
                  <a:srgbClr val="7030A0"/>
                </a:solidFill>
                <a:latin typeface="Helvetica Neue" panose="02000503000000020004" pitchFamily="2" charset="0"/>
                <a:ea typeface="Helvetica Neue" panose="02000503000000020004" pitchFamily="2" charset="0"/>
                <a:cs typeface="Helvetica Neue" panose="02000503000000020004" pitchFamily="2" charset="0"/>
                <a:hlinkClick r:id="rId3">
                  <a:extLst>
                    <a:ext uri="{A12FA001-AC4F-418D-AE19-62706E023703}">
                      <ahyp:hlinkClr xmlns:ahyp="http://schemas.microsoft.com/office/drawing/2018/hyperlinkcolor" val="tx"/>
                    </a:ext>
                  </a:extLst>
                </a:hlinkClick>
              </a:rPr>
              <a:t>Kiehl &amp; Hoffman, 2011</a:t>
            </a:r>
            <a:r>
              <a:rPr lang="en-US" sz="1200" dirty="0">
                <a:latin typeface="Helvetica Neue" panose="02000503000000020004" pitchFamily="2" charset="0"/>
                <a:ea typeface="Helvetica Neue" panose="02000503000000020004" pitchFamily="2" charset="0"/>
                <a:cs typeface="Helvetica Neue" panose="02000503000000020004" pitchFamily="2" charset="0"/>
              </a:rPr>
              <a:t>; </a:t>
            </a:r>
            <a:r>
              <a:rPr lang="en-US" sz="1200" dirty="0">
                <a:latin typeface="Helvetica Neue" panose="02000503000000020004" pitchFamily="2" charset="0"/>
                <a:ea typeface="Helvetica Neue" panose="02000503000000020004" pitchFamily="2" charset="0"/>
                <a:cs typeface="Helvetica Neue" panose="02000503000000020004" pitchFamily="2" charset="0"/>
                <a:hlinkClick r:id="rId6"/>
              </a:rPr>
              <a:t>De Brito et al., 2021</a:t>
            </a:r>
            <a:endParaRPr lang="en-US" sz="1200"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4161174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99798C-B64C-AFB6-086E-4426B1F7B9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1F6EF7-2AB0-D9F6-8667-29BDB169C68F}"/>
              </a:ext>
            </a:extLst>
          </p:cNvPr>
          <p:cNvSpPr>
            <a:spLocks noGrp="1"/>
          </p:cNvSpPr>
          <p:nvPr>
            <p:ph type="title"/>
          </p:nvPr>
        </p:nvSpPr>
        <p:spPr>
          <a:xfrm>
            <a:off x="89176" y="1162754"/>
            <a:ext cx="12026900" cy="744813"/>
          </a:xfrm>
        </p:spPr>
        <p:txBody>
          <a:bodyPr/>
          <a:lstStyle/>
          <a:p>
            <a:r>
              <a:rPr lang="en-US"/>
              <a:t>Peer Note-Taker Needed…</a:t>
            </a:r>
          </a:p>
        </p:txBody>
      </p:sp>
      <p:sp>
        <p:nvSpPr>
          <p:cNvPr id="4" name="Slide Number Placeholder 3">
            <a:extLst>
              <a:ext uri="{FF2B5EF4-FFF2-40B4-BE49-F238E27FC236}">
                <a16:creationId xmlns:a16="http://schemas.microsoft.com/office/drawing/2014/main" id="{85E6E6A5-F1B4-B52A-1525-BEDD57D624C1}"/>
              </a:ext>
            </a:extLst>
          </p:cNvPr>
          <p:cNvSpPr>
            <a:spLocks noGrp="1"/>
          </p:cNvSpPr>
          <p:nvPr>
            <p:ph type="sldNum" sz="quarter" idx="12"/>
          </p:nvPr>
        </p:nvSpPr>
        <p:spPr/>
        <p:txBody>
          <a:bodyPr/>
          <a:lstStyle/>
          <a:p>
            <a:fld id="{52DCE995-9B62-2245-A673-5C0F37C2ABD9}" type="slidenum">
              <a:rPr lang="en-US" smtClean="0"/>
              <a:t>12</a:t>
            </a:fld>
            <a:endParaRPr lang="en-US"/>
          </a:p>
        </p:txBody>
      </p:sp>
      <p:sp>
        <p:nvSpPr>
          <p:cNvPr id="3" name="Rectangle 2">
            <a:extLst>
              <a:ext uri="{FF2B5EF4-FFF2-40B4-BE49-F238E27FC236}">
                <a16:creationId xmlns:a16="http://schemas.microsoft.com/office/drawing/2014/main" id="{094E0963-BB19-5AEC-F253-2EE6240422F1}"/>
              </a:ext>
            </a:extLst>
          </p:cNvPr>
          <p:cNvSpPr/>
          <p:nvPr/>
        </p:nvSpPr>
        <p:spPr>
          <a:xfrm>
            <a:off x="0" y="0"/>
            <a:ext cx="12192000" cy="68580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9A8432C-71D8-A329-8FC3-5097D0E49138}"/>
              </a:ext>
            </a:extLst>
          </p:cNvPr>
          <p:cNvSpPr txBox="1"/>
          <p:nvPr/>
        </p:nvSpPr>
        <p:spPr>
          <a:xfrm>
            <a:off x="89176" y="656907"/>
            <a:ext cx="11967574" cy="1661993"/>
          </a:xfrm>
          <a:prstGeom prst="rect">
            <a:avLst/>
          </a:prstGeom>
          <a:noFill/>
        </p:spPr>
        <p:txBody>
          <a:bodyPr wrap="square" rtlCol="0">
            <a:spAutoFit/>
          </a:bodyPr>
          <a:lstStyle/>
          <a:p>
            <a:pPr algn="ctr"/>
            <a:r>
              <a:rPr lang="en-US" sz="4000" b="1" dirty="0">
                <a:solidFill>
                  <a:srgbClr val="61A2A7"/>
                </a:solidFill>
                <a:latin typeface="Helvetica Neue" panose="02000503000000020004" pitchFamily="2" charset="0"/>
                <a:ea typeface="Helvetica Neue" panose="02000503000000020004" pitchFamily="2" charset="0"/>
                <a:cs typeface="Helvetica Neue" panose="02000503000000020004" pitchFamily="2" charset="0"/>
              </a:rPr>
              <a:t>Psychopathy is Not the Full Story</a:t>
            </a:r>
          </a:p>
          <a:p>
            <a:pPr algn="ctr"/>
            <a:r>
              <a:rPr lang="en-US" sz="1600" i="1" dirty="0">
                <a:ln w="0"/>
                <a:solidFill>
                  <a:schemeClr val="bg1"/>
                </a:solidFill>
                <a:effectLst>
                  <a:outerShdw blurRad="38100" dist="25400" dir="5400000" algn="ctr" rotWithShape="0">
                    <a:srgbClr val="6E747A">
                      <a:alpha val="43000"/>
                    </a:srgbClr>
                  </a:outerShdw>
                </a:effectLst>
                <a:latin typeface="Helvetica Neue" panose="02000503000000020004" pitchFamily="2" charset="0"/>
                <a:ea typeface="Helvetica Neue" panose="02000503000000020004" pitchFamily="2" charset="0"/>
                <a:cs typeface="Helvetica Neue" panose="02000503000000020004" pitchFamily="2" charset="0"/>
              </a:rPr>
              <a:t>Remember: Even if the Problem of Psychopathy is true, it doesn’t explain all social havoc and crimes</a:t>
            </a:r>
          </a:p>
          <a:p>
            <a:pPr algn="ctr"/>
            <a:r>
              <a:rPr lang="en-US" sz="1600" i="1" dirty="0">
                <a:ln w="0"/>
                <a:solidFill>
                  <a:schemeClr val="bg1"/>
                </a:solidFill>
                <a:effectLst>
                  <a:outerShdw blurRad="38100" dist="25400" dir="5400000" algn="ctr" rotWithShape="0">
                    <a:srgbClr val="6E747A">
                      <a:alpha val="43000"/>
                    </a:srgbClr>
                  </a:outerShdw>
                </a:effectLst>
                <a:latin typeface="Helvetica Neue" panose="02000503000000020004" pitchFamily="2" charset="0"/>
                <a:ea typeface="Helvetica Neue" panose="02000503000000020004" pitchFamily="2" charset="0"/>
                <a:cs typeface="Helvetica Neue" panose="02000503000000020004" pitchFamily="2" charset="0"/>
              </a:rPr>
              <a:t>…in short, </a:t>
            </a:r>
            <a:r>
              <a:rPr lang="en-US" sz="1600" b="1" i="1" dirty="0">
                <a:ln w="0"/>
                <a:solidFill>
                  <a:srgbClr val="FF0000"/>
                </a:solidFill>
                <a:effectLst>
                  <a:outerShdw blurRad="38100" dist="25400" dir="5400000" algn="ctr" rotWithShape="0">
                    <a:srgbClr val="6E747A">
                      <a:alpha val="43000"/>
                    </a:srgbClr>
                  </a:outerShdw>
                </a:effectLst>
                <a:latin typeface="Helvetica Neue" panose="02000503000000020004" pitchFamily="2" charset="0"/>
                <a:ea typeface="Helvetica Neue" panose="02000503000000020004" pitchFamily="2" charset="0"/>
                <a:cs typeface="Helvetica Neue" panose="02000503000000020004" pitchFamily="2" charset="0"/>
              </a:rPr>
              <a:t>“normal” people can behave in unsavory ways…</a:t>
            </a:r>
            <a:endParaRPr lang="en-US" sz="2500" b="1" i="1" dirty="0">
              <a:ln w="0"/>
              <a:solidFill>
                <a:srgbClr val="FF0000"/>
              </a:solidFill>
              <a:effectLst>
                <a:outerShdw blurRad="38100" dist="25400" dir="5400000" algn="ctr" rotWithShape="0">
                  <a:srgbClr val="6E747A">
                    <a:alpha val="43000"/>
                  </a:srgbClr>
                </a:outerShdw>
              </a:effectLst>
              <a:latin typeface="Helvetica Neue" panose="02000503000000020004" pitchFamily="2" charset="0"/>
              <a:ea typeface="Helvetica Neue" panose="02000503000000020004" pitchFamily="2" charset="0"/>
              <a:cs typeface="Helvetica Neue" panose="02000503000000020004" pitchFamily="2" charset="0"/>
            </a:endParaRPr>
          </a:p>
          <a:p>
            <a:pPr marL="457200" indent="-457200">
              <a:buFont typeface="Arial" panose="020B0604020202020204" pitchFamily="34" charset="0"/>
              <a:buChar char="•"/>
            </a:pPr>
            <a:endParaRPr lang="en-US" sz="3000" dirty="0">
              <a:ln w="0"/>
              <a:solidFill>
                <a:schemeClr val="bg1"/>
              </a:solidFill>
              <a:effectLst>
                <a:outerShdw blurRad="38100" dist="25400" dir="5400000" algn="ctr" rotWithShape="0">
                  <a:srgbClr val="6E747A">
                    <a:alpha val="43000"/>
                  </a:srgbClr>
                </a:outerShdw>
              </a:effectLst>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1028" name="Picture 4" descr="Virtuous Violence: Hurting and Killing to Create, Sustain, End, and Honor  Social Relationships : Fiske, Alan Page: Amazon.co.uk: Books">
            <a:extLst>
              <a:ext uri="{FF2B5EF4-FFF2-40B4-BE49-F238E27FC236}">
                <a16:creationId xmlns:a16="http://schemas.microsoft.com/office/drawing/2014/main" id="{4BA0545C-C9AC-F340-EAAA-C21E222CB0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6768" y="2119636"/>
            <a:ext cx="2503371" cy="3770768"/>
          </a:xfrm>
          <a:prstGeom prst="rect">
            <a:avLst/>
          </a:prstGeom>
          <a:noFill/>
          <a:ln>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2" name="Picture 8" descr="Less Than Human: Why We Demean, Enslave, and Exterminate Others: Smith,  David Livingstone: 9781250003836: Books - Amazon.ca">
            <a:extLst>
              <a:ext uri="{FF2B5EF4-FFF2-40B4-BE49-F238E27FC236}">
                <a16:creationId xmlns:a16="http://schemas.microsoft.com/office/drawing/2014/main" id="{3B67CBDA-9E7B-66F6-086A-DDDAD24903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5038" y="2119635"/>
            <a:ext cx="2518210" cy="3770769"/>
          </a:xfrm>
          <a:prstGeom prst="rect">
            <a:avLst/>
          </a:prstGeom>
          <a:noFill/>
          <a:ln>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4" name="Picture 10" descr="Against Empathy: The Case for Rational Compassion : Bloom, Paul: Amazon.ca:  Books">
            <a:extLst>
              <a:ext uri="{FF2B5EF4-FFF2-40B4-BE49-F238E27FC236}">
                <a16:creationId xmlns:a16="http://schemas.microsoft.com/office/drawing/2014/main" id="{0C7285E5-1A11-8D19-DFDC-CA9C1343CB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58265" y="2119634"/>
            <a:ext cx="2496389" cy="377077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The Act of Killing (2012) - IMDb">
            <a:extLst>
              <a:ext uri="{FF2B5EF4-FFF2-40B4-BE49-F238E27FC236}">
                <a16:creationId xmlns:a16="http://schemas.microsoft.com/office/drawing/2014/main" id="{AE71CD81-1247-2EFC-AA5A-C0CEBF043E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489" y="2119634"/>
            <a:ext cx="2551380" cy="3770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80832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a:extLst>
            <a:ext uri="{FF2B5EF4-FFF2-40B4-BE49-F238E27FC236}">
              <a16:creationId xmlns:a16="http://schemas.microsoft.com/office/drawing/2014/main" id="{94BB039B-0698-861A-8866-4FECDB0D8D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A88963-7DA9-CE6A-57D8-E1F77BAC3CF8}"/>
              </a:ext>
            </a:extLst>
          </p:cNvPr>
          <p:cNvSpPr>
            <a:spLocks noGrp="1"/>
          </p:cNvSpPr>
          <p:nvPr>
            <p:ph type="title"/>
          </p:nvPr>
        </p:nvSpPr>
        <p:spPr>
          <a:xfrm>
            <a:off x="2320413" y="2497395"/>
            <a:ext cx="7452852" cy="1707484"/>
          </a:xfrm>
        </p:spPr>
        <p:txBody>
          <a:bodyPr/>
          <a:lstStyle/>
          <a:p>
            <a:pPr algn="ctr"/>
            <a:r>
              <a:rPr lang="en-US" sz="6000" dirty="0">
                <a:solidFill>
                  <a:schemeClr val="bg1"/>
                </a:solidFill>
              </a:rPr>
              <a:t>Psychopathy and Dangerousness</a:t>
            </a:r>
          </a:p>
        </p:txBody>
      </p:sp>
      <p:sp>
        <p:nvSpPr>
          <p:cNvPr id="7" name="Rectangle 6">
            <a:extLst>
              <a:ext uri="{FF2B5EF4-FFF2-40B4-BE49-F238E27FC236}">
                <a16:creationId xmlns:a16="http://schemas.microsoft.com/office/drawing/2014/main" id="{FFDAC8DD-2E10-CD50-68B3-1043BF85941E}"/>
              </a:ext>
            </a:extLst>
          </p:cNvPr>
          <p:cNvSpPr/>
          <p:nvPr/>
        </p:nvSpPr>
        <p:spPr>
          <a:xfrm>
            <a:off x="2320413" y="1759974"/>
            <a:ext cx="7452852" cy="344129"/>
          </a:xfrm>
          <a:prstGeom prst="rect">
            <a:avLst/>
          </a:prstGeom>
          <a:solidFill>
            <a:srgbClr val="61A2A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C80FA31-37BE-FF36-C9FC-04210E0D7118}"/>
              </a:ext>
            </a:extLst>
          </p:cNvPr>
          <p:cNvSpPr/>
          <p:nvPr/>
        </p:nvSpPr>
        <p:spPr>
          <a:xfrm>
            <a:off x="2320413" y="4581833"/>
            <a:ext cx="7452852" cy="344129"/>
          </a:xfrm>
          <a:prstGeom prst="rect">
            <a:avLst/>
          </a:prstGeom>
          <a:solidFill>
            <a:srgbClr val="61A2A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56694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70612-F772-0F0C-8377-7FA94C7366FF}"/>
              </a:ext>
            </a:extLst>
          </p:cNvPr>
          <p:cNvSpPr>
            <a:spLocks noGrp="1"/>
          </p:cNvSpPr>
          <p:nvPr>
            <p:ph type="title"/>
          </p:nvPr>
        </p:nvSpPr>
        <p:spPr/>
        <p:txBody>
          <a:bodyPr/>
          <a:lstStyle/>
          <a:p>
            <a:r>
              <a:rPr lang="en-US" dirty="0"/>
              <a:t>Psychopathy &amp; Dangerousness:</a:t>
            </a:r>
          </a:p>
        </p:txBody>
      </p:sp>
      <p:sp>
        <p:nvSpPr>
          <p:cNvPr id="3" name="Content Placeholder 2">
            <a:extLst>
              <a:ext uri="{FF2B5EF4-FFF2-40B4-BE49-F238E27FC236}">
                <a16:creationId xmlns:a16="http://schemas.microsoft.com/office/drawing/2014/main" id="{3BAE65D5-7A63-7A34-F777-DB9A25BEC291}"/>
              </a:ext>
            </a:extLst>
          </p:cNvPr>
          <p:cNvSpPr>
            <a:spLocks noGrp="1"/>
          </p:cNvSpPr>
          <p:nvPr>
            <p:ph idx="1"/>
          </p:nvPr>
        </p:nvSpPr>
        <p:spPr/>
        <p:txBody>
          <a:bodyPr>
            <a:normAutofit lnSpcReduction="10000"/>
          </a:bodyPr>
          <a:lstStyle/>
          <a:p>
            <a:endParaRPr lang="en-US" dirty="0"/>
          </a:p>
          <a:p>
            <a:pPr algn="ctr"/>
            <a:r>
              <a:rPr lang="en-US" b="1" dirty="0"/>
              <a:t>The Mainstream View</a:t>
            </a:r>
          </a:p>
          <a:p>
            <a:pPr algn="ctr"/>
            <a:r>
              <a:rPr lang="en-US" sz="1600" i="1" dirty="0"/>
              <a:t>Psychopathy is claimed to be associated with extreme dangerousness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In the 1990s, “psychopaths” were often described as </a:t>
            </a:r>
            <a:r>
              <a:rPr lang="en-US" dirty="0">
                <a:hlinkClick r:id="rId2"/>
              </a:rPr>
              <a:t>social predators</a:t>
            </a:r>
            <a:r>
              <a:rPr lang="en-US" dirty="0"/>
              <a:t>.</a:t>
            </a:r>
          </a:p>
          <a:p>
            <a:pPr marL="342900" indent="-342900">
              <a:buFont typeface="Arial" panose="020B0604020202020204" pitchFamily="34" charset="0"/>
              <a:buChar char="•"/>
            </a:pPr>
            <a:r>
              <a:rPr lang="en-US" dirty="0"/>
              <a:t>The concept conveys a message about extremely dangerous individuals with devastating impact on society.</a:t>
            </a:r>
          </a:p>
          <a:p>
            <a:pPr marL="342900" indent="-342900">
              <a:buFont typeface="Arial" panose="020B0604020202020204" pitchFamily="34" charset="0"/>
              <a:buChar char="•"/>
            </a:pPr>
            <a:r>
              <a:rPr lang="en-US" dirty="0"/>
              <a:t>Many descriptions of what it means for someone to be categorized as extremely dangerous, but three claims are often highlighted:</a:t>
            </a:r>
          </a:p>
          <a:p>
            <a:pPr marL="914400" lvl="1" indent="-457200">
              <a:buFont typeface="+mj-lt"/>
              <a:buAutoNum type="arabicPeriod"/>
            </a:pPr>
            <a:r>
              <a:rPr lang="en-US" dirty="0"/>
              <a:t>Psychopathic persons are relatively much more criminally prolific.</a:t>
            </a:r>
          </a:p>
          <a:p>
            <a:pPr marL="914400" lvl="1" indent="-457200">
              <a:buFont typeface="+mj-lt"/>
              <a:buAutoNum type="arabicPeriod"/>
            </a:pPr>
            <a:r>
              <a:rPr lang="en-US" dirty="0"/>
              <a:t>Psychopathic persons are responsible for most serious and violent crimes.</a:t>
            </a:r>
          </a:p>
          <a:p>
            <a:pPr marL="914400" lvl="1" indent="-457200">
              <a:buFont typeface="+mj-lt"/>
              <a:buAutoNum type="arabicPeriod"/>
            </a:pPr>
            <a:r>
              <a:rPr lang="en-US" dirty="0"/>
              <a:t>Psychopathic persons are relatively more prone to instrumental violence.</a:t>
            </a:r>
          </a:p>
          <a:p>
            <a:pPr marL="914400" lvl="1" indent="-457200">
              <a:buFont typeface="+mj-lt"/>
              <a:buAutoNum type="arabicPeriod"/>
            </a:pPr>
            <a:r>
              <a:rPr lang="en-US" dirty="0"/>
              <a:t>Psychopathic persons are chronically dangerous.</a:t>
            </a:r>
          </a:p>
        </p:txBody>
      </p:sp>
    </p:spTree>
    <p:extLst>
      <p:ext uri="{BB962C8B-B14F-4D97-AF65-F5344CB8AC3E}">
        <p14:creationId xmlns:p14="http://schemas.microsoft.com/office/powerpoint/2010/main" val="40647214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F67E0C-E170-C540-C526-62726853A9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288892-45EA-F9F1-4759-2E03579313CD}"/>
              </a:ext>
            </a:extLst>
          </p:cNvPr>
          <p:cNvSpPr>
            <a:spLocks noGrp="1"/>
          </p:cNvSpPr>
          <p:nvPr>
            <p:ph type="title"/>
          </p:nvPr>
        </p:nvSpPr>
        <p:spPr/>
        <p:txBody>
          <a:bodyPr/>
          <a:lstStyle/>
          <a:p>
            <a:r>
              <a:rPr lang="en-US" dirty="0"/>
              <a:t>Psychopathy &amp; Dangerousness:</a:t>
            </a:r>
          </a:p>
        </p:txBody>
      </p:sp>
      <p:sp>
        <p:nvSpPr>
          <p:cNvPr id="3" name="Content Placeholder 2">
            <a:extLst>
              <a:ext uri="{FF2B5EF4-FFF2-40B4-BE49-F238E27FC236}">
                <a16:creationId xmlns:a16="http://schemas.microsoft.com/office/drawing/2014/main" id="{051E32A9-0812-CC79-60F4-5E4353C8374F}"/>
              </a:ext>
            </a:extLst>
          </p:cNvPr>
          <p:cNvSpPr>
            <a:spLocks noGrp="1"/>
          </p:cNvSpPr>
          <p:nvPr>
            <p:ph idx="1"/>
          </p:nvPr>
        </p:nvSpPr>
        <p:spPr/>
        <p:txBody>
          <a:bodyPr/>
          <a:lstStyle/>
          <a:p>
            <a:endParaRPr lang="en-US" dirty="0"/>
          </a:p>
          <a:p>
            <a:pPr algn="ctr"/>
            <a:r>
              <a:rPr lang="en-US" sz="3200" b="1" dirty="0"/>
              <a:t> </a:t>
            </a:r>
          </a:p>
        </p:txBody>
      </p:sp>
      <p:sp>
        <p:nvSpPr>
          <p:cNvPr id="4" name="Slide Number Placeholder 3">
            <a:extLst>
              <a:ext uri="{FF2B5EF4-FFF2-40B4-BE49-F238E27FC236}">
                <a16:creationId xmlns:a16="http://schemas.microsoft.com/office/drawing/2014/main" id="{3EC8E3B0-1922-32AB-9218-DCBB58C33428}"/>
              </a:ext>
            </a:extLst>
          </p:cNvPr>
          <p:cNvSpPr>
            <a:spLocks noGrp="1"/>
          </p:cNvSpPr>
          <p:nvPr>
            <p:ph type="sldNum" sz="quarter" idx="12"/>
          </p:nvPr>
        </p:nvSpPr>
        <p:spPr/>
        <p:txBody>
          <a:bodyPr/>
          <a:lstStyle/>
          <a:p>
            <a:r>
              <a:rPr lang="en-US"/>
              <a:t>Slide </a:t>
            </a:r>
            <a:fld id="{52DCE995-9B62-2245-A673-5C0F37C2ABD9}" type="slidenum">
              <a:rPr lang="en-US" smtClean="0"/>
              <a:pPr/>
              <a:t>15</a:t>
            </a:fld>
            <a:endParaRPr lang="en-US"/>
          </a:p>
        </p:txBody>
      </p:sp>
      <p:sp>
        <p:nvSpPr>
          <p:cNvPr id="8" name="TextBox 7">
            <a:extLst>
              <a:ext uri="{FF2B5EF4-FFF2-40B4-BE49-F238E27FC236}">
                <a16:creationId xmlns:a16="http://schemas.microsoft.com/office/drawing/2014/main" id="{32C3214D-C99A-013A-6FE0-6E2ED7EC58E9}"/>
              </a:ext>
            </a:extLst>
          </p:cNvPr>
          <p:cNvSpPr txBox="1"/>
          <p:nvPr/>
        </p:nvSpPr>
        <p:spPr>
          <a:xfrm>
            <a:off x="1208568" y="1799532"/>
            <a:ext cx="6648893" cy="4647426"/>
          </a:xfrm>
          <a:prstGeom prst="rect">
            <a:avLst/>
          </a:prstGeom>
          <a:noFill/>
          <a:ln>
            <a:solidFill>
              <a:schemeClr val="tx1"/>
            </a:solidFill>
          </a:ln>
        </p:spPr>
        <p:txBody>
          <a:bodyPr wrap="square" rtlCol="0">
            <a:spAutoFit/>
          </a:bodyPr>
          <a:lstStyle/>
          <a:p>
            <a:pPr algn="ctr"/>
            <a:endParaRPr lang="en-US" sz="2400" dirty="0">
              <a:latin typeface="Helvetica" pitchFamily="2" charset="0"/>
              <a:ea typeface="Garamond" charset="0"/>
              <a:cs typeface="Garamond" charset="0"/>
            </a:endParaRPr>
          </a:p>
          <a:p>
            <a:pPr algn="ctr"/>
            <a:r>
              <a:rPr lang="en-US" sz="2800" dirty="0">
                <a:latin typeface="Helvetica" pitchFamily="2" charset="0"/>
                <a:ea typeface="Garamond" charset="0"/>
                <a:cs typeface="Garamond" charset="0"/>
              </a:rPr>
              <a:t>“Psychopaths are </a:t>
            </a:r>
            <a:r>
              <a:rPr lang="en-US" sz="2800" b="1" dirty="0">
                <a:solidFill>
                  <a:srgbClr val="FF0000"/>
                </a:solidFill>
                <a:latin typeface="Helvetica" pitchFamily="2" charset="0"/>
                <a:ea typeface="Garamond" charset="0"/>
                <a:cs typeface="Garamond" charset="0"/>
              </a:rPr>
              <a:t>social predators </a:t>
            </a:r>
            <a:r>
              <a:rPr lang="en-US" sz="2800" dirty="0">
                <a:latin typeface="Helvetica" pitchFamily="2" charset="0"/>
                <a:ea typeface="Garamond" charset="0"/>
                <a:cs typeface="Garamond" charset="0"/>
              </a:rPr>
              <a:t>… [who are] completely lacking in conscience and in feelings for others, they selfishly take what they want and do as they please, violating social norms and expectations without the slightest sense of guilt or regret.” </a:t>
            </a:r>
          </a:p>
          <a:p>
            <a:pPr algn="ctr"/>
            <a:endParaRPr lang="en-US" sz="2800" dirty="0">
              <a:latin typeface="Helvetica" pitchFamily="2" charset="0"/>
              <a:ea typeface="Garamond" charset="0"/>
              <a:cs typeface="Garamond" charset="0"/>
            </a:endParaRPr>
          </a:p>
          <a:p>
            <a:pPr algn="ctr"/>
            <a:endParaRPr lang="en-US" sz="2800" dirty="0">
              <a:latin typeface="Helvetica" pitchFamily="2" charset="0"/>
              <a:ea typeface="Garamond" charset="0"/>
              <a:cs typeface="Garamond" charset="0"/>
            </a:endParaRPr>
          </a:p>
          <a:p>
            <a:pPr algn="ctr"/>
            <a:r>
              <a:rPr lang="en-US" sz="2000" dirty="0">
                <a:latin typeface="Helvetica" pitchFamily="2" charset="0"/>
                <a:ea typeface="Garamond" charset="0"/>
                <a:cs typeface="Garamond" charset="0"/>
                <a:hlinkClick r:id="rId2"/>
              </a:rPr>
              <a:t>Quote from </a:t>
            </a:r>
            <a:r>
              <a:rPr lang="en-US" sz="2000" i="1" dirty="0">
                <a:latin typeface="Helvetica" pitchFamily="2" charset="0"/>
                <a:ea typeface="Garamond" charset="0"/>
                <a:cs typeface="Garamond" charset="0"/>
                <a:hlinkClick r:id="rId2"/>
              </a:rPr>
              <a:t>Without Conscience </a:t>
            </a:r>
            <a:r>
              <a:rPr lang="en-US" sz="2000" dirty="0">
                <a:latin typeface="Helvetica" pitchFamily="2" charset="0"/>
                <a:ea typeface="Garamond" charset="0"/>
                <a:cs typeface="Garamond" charset="0"/>
                <a:hlinkClick r:id="rId2"/>
              </a:rPr>
              <a:t>(1993)</a:t>
            </a:r>
            <a:endParaRPr lang="en-US" sz="2000" dirty="0">
              <a:latin typeface="Helvetica" pitchFamily="2" charset="0"/>
              <a:ea typeface="Garamond" charset="0"/>
              <a:cs typeface="Garamond" charset="0"/>
            </a:endParaRPr>
          </a:p>
        </p:txBody>
      </p:sp>
      <p:pic>
        <p:nvPicPr>
          <p:cNvPr id="12" name="Picture 11">
            <a:extLst>
              <a:ext uri="{FF2B5EF4-FFF2-40B4-BE49-F238E27FC236}">
                <a16:creationId xmlns:a16="http://schemas.microsoft.com/office/drawing/2014/main" id="{56C44D9C-FFA6-7C36-8D83-04F68ACDB383}"/>
              </a:ext>
            </a:extLst>
          </p:cNvPr>
          <p:cNvPicPr>
            <a:picLocks noChangeAspect="1"/>
          </p:cNvPicPr>
          <p:nvPr/>
        </p:nvPicPr>
        <p:blipFill>
          <a:blip r:embed="rId3"/>
          <a:stretch>
            <a:fillRect/>
          </a:stretch>
        </p:blipFill>
        <p:spPr>
          <a:xfrm>
            <a:off x="7994617" y="1799532"/>
            <a:ext cx="2988815" cy="4628511"/>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439610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DAAAE0-CE0D-73BE-4CE6-205177DD4B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EA0748-B25E-F803-403E-2D66EF59FCE0}"/>
              </a:ext>
            </a:extLst>
          </p:cNvPr>
          <p:cNvSpPr>
            <a:spLocks noGrp="1"/>
          </p:cNvSpPr>
          <p:nvPr>
            <p:ph type="title"/>
          </p:nvPr>
        </p:nvSpPr>
        <p:spPr/>
        <p:txBody>
          <a:bodyPr/>
          <a:lstStyle/>
          <a:p>
            <a:r>
              <a:rPr lang="en-US" dirty="0"/>
              <a:t>Psychopathy &amp; Dangerousness:</a:t>
            </a:r>
          </a:p>
        </p:txBody>
      </p:sp>
      <p:sp>
        <p:nvSpPr>
          <p:cNvPr id="3" name="Content Placeholder 2">
            <a:extLst>
              <a:ext uri="{FF2B5EF4-FFF2-40B4-BE49-F238E27FC236}">
                <a16:creationId xmlns:a16="http://schemas.microsoft.com/office/drawing/2014/main" id="{9D402F99-9900-32FC-7679-1BA85D83E27D}"/>
              </a:ext>
            </a:extLst>
          </p:cNvPr>
          <p:cNvSpPr>
            <a:spLocks noGrp="1"/>
          </p:cNvSpPr>
          <p:nvPr>
            <p:ph idx="1"/>
          </p:nvPr>
        </p:nvSpPr>
        <p:spPr/>
        <p:txBody>
          <a:bodyPr/>
          <a:lstStyle/>
          <a:p>
            <a:endParaRPr lang="en-US" dirty="0"/>
          </a:p>
          <a:p>
            <a:pPr algn="ctr"/>
            <a:r>
              <a:rPr lang="en-US" sz="3200" b="1" dirty="0"/>
              <a:t> </a:t>
            </a:r>
          </a:p>
        </p:txBody>
      </p:sp>
      <p:sp>
        <p:nvSpPr>
          <p:cNvPr id="4" name="Slide Number Placeholder 3">
            <a:extLst>
              <a:ext uri="{FF2B5EF4-FFF2-40B4-BE49-F238E27FC236}">
                <a16:creationId xmlns:a16="http://schemas.microsoft.com/office/drawing/2014/main" id="{C0935E0E-FCB2-B672-C104-39F283D7F844}"/>
              </a:ext>
            </a:extLst>
          </p:cNvPr>
          <p:cNvSpPr>
            <a:spLocks noGrp="1"/>
          </p:cNvSpPr>
          <p:nvPr>
            <p:ph type="sldNum" sz="quarter" idx="12"/>
          </p:nvPr>
        </p:nvSpPr>
        <p:spPr/>
        <p:txBody>
          <a:bodyPr/>
          <a:lstStyle/>
          <a:p>
            <a:r>
              <a:rPr lang="en-US"/>
              <a:t>Slide </a:t>
            </a:r>
            <a:fld id="{52DCE995-9B62-2245-A673-5C0F37C2ABD9}" type="slidenum">
              <a:rPr lang="en-US" smtClean="0"/>
              <a:pPr/>
              <a:t>16</a:t>
            </a:fld>
            <a:endParaRPr lang="en-US"/>
          </a:p>
        </p:txBody>
      </p:sp>
      <p:sp>
        <p:nvSpPr>
          <p:cNvPr id="8" name="TextBox 7">
            <a:extLst>
              <a:ext uri="{FF2B5EF4-FFF2-40B4-BE49-F238E27FC236}">
                <a16:creationId xmlns:a16="http://schemas.microsoft.com/office/drawing/2014/main" id="{2B9F2D97-5392-4C99-4A71-676C22C3E94F}"/>
              </a:ext>
            </a:extLst>
          </p:cNvPr>
          <p:cNvSpPr txBox="1"/>
          <p:nvPr/>
        </p:nvSpPr>
        <p:spPr>
          <a:xfrm>
            <a:off x="276447" y="1502186"/>
            <a:ext cx="7910623" cy="4893647"/>
          </a:xfrm>
          <a:prstGeom prst="rect">
            <a:avLst/>
          </a:prstGeom>
          <a:noFill/>
          <a:ln>
            <a:solidFill>
              <a:schemeClr val="tx1"/>
            </a:solidFill>
          </a:ln>
        </p:spPr>
        <p:txBody>
          <a:bodyPr wrap="square" rtlCol="0">
            <a:spAutoFit/>
          </a:bodyPr>
          <a:lstStyle/>
          <a:p>
            <a:pPr algn="ctr"/>
            <a:endParaRPr lang="en-US" sz="2700" dirty="0">
              <a:latin typeface="Helvetica" pitchFamily="2" charset="0"/>
              <a:ea typeface="Garamond" charset="0"/>
              <a:cs typeface="Garamond" charset="0"/>
            </a:endParaRPr>
          </a:p>
          <a:p>
            <a:pPr algn="ctr"/>
            <a:r>
              <a:rPr lang="en-US" sz="2700" dirty="0">
                <a:latin typeface="Helvetica" pitchFamily="2" charset="0"/>
                <a:ea typeface="Garamond" charset="0"/>
                <a:cs typeface="Garamond" charset="0"/>
              </a:rPr>
              <a:t>“Psychopathic offenders tend to be among the </a:t>
            </a:r>
            <a:r>
              <a:rPr lang="en-US" sz="2700" b="1" dirty="0">
                <a:solidFill>
                  <a:srgbClr val="FF0000"/>
                </a:solidFill>
                <a:latin typeface="Helvetica" pitchFamily="2" charset="0"/>
                <a:ea typeface="Garamond" charset="0"/>
                <a:cs typeface="Garamond" charset="0"/>
              </a:rPr>
              <a:t>most chronic, habitual, and frequent offenders</a:t>
            </a:r>
            <a:r>
              <a:rPr lang="en-US" sz="2700" dirty="0">
                <a:solidFill>
                  <a:srgbClr val="FF0000"/>
                </a:solidFill>
                <a:latin typeface="Helvetica" pitchFamily="2" charset="0"/>
                <a:ea typeface="Garamond" charset="0"/>
                <a:cs typeface="Garamond" charset="0"/>
              </a:rPr>
              <a:t> </a:t>
            </a:r>
            <a:r>
              <a:rPr lang="en-US" sz="2700" dirty="0">
                <a:latin typeface="Helvetica" pitchFamily="2" charset="0"/>
                <a:ea typeface="Garamond" charset="0"/>
                <a:cs typeface="Garamond" charset="0"/>
              </a:rPr>
              <a:t>in the population, and studies have linked psychopathy to violent crime, property crime, weapons-oriented crime, drug crime, and diverse other offenses. In addition […] they commit crime that is </a:t>
            </a:r>
            <a:r>
              <a:rPr lang="en-US" sz="2700" b="1" dirty="0">
                <a:solidFill>
                  <a:srgbClr val="FF0000"/>
                </a:solidFill>
                <a:latin typeface="Helvetica" pitchFamily="2" charset="0"/>
                <a:ea typeface="Garamond" charset="0"/>
                <a:cs typeface="Garamond" charset="0"/>
              </a:rPr>
              <a:t>ruthlessly instrumental and targeted</a:t>
            </a:r>
            <a:r>
              <a:rPr lang="en-US" sz="2700" dirty="0">
                <a:latin typeface="Helvetica" pitchFamily="2" charset="0"/>
                <a:ea typeface="Garamond" charset="0"/>
                <a:cs typeface="Garamond" charset="0"/>
              </a:rPr>
              <a:t>, and then express little in the way of guilt or responsibility for their crimes.” </a:t>
            </a:r>
          </a:p>
          <a:p>
            <a:pPr algn="ctr"/>
            <a:endParaRPr lang="en-US" sz="2400" dirty="0">
              <a:latin typeface="Helvetica" pitchFamily="2" charset="0"/>
              <a:ea typeface="Garamond" charset="0"/>
              <a:cs typeface="Garamond" charset="0"/>
            </a:endParaRPr>
          </a:p>
          <a:p>
            <a:pPr algn="ctr"/>
            <a:r>
              <a:rPr lang="en-US" dirty="0">
                <a:latin typeface="Helvetica" pitchFamily="2" charset="0"/>
                <a:ea typeface="Garamond" charset="0"/>
                <a:cs typeface="Garamond" charset="0"/>
              </a:rPr>
              <a:t>Quote from </a:t>
            </a:r>
            <a:r>
              <a:rPr lang="en-US" i="1" dirty="0">
                <a:latin typeface="Helvetica" pitchFamily="2" charset="0"/>
                <a:ea typeface="Garamond" charset="0"/>
                <a:cs typeface="Garamond" charset="0"/>
              </a:rPr>
              <a:t>Psychopathy as a Unified Theory of Crime</a:t>
            </a:r>
            <a:r>
              <a:rPr lang="en-US" dirty="0">
                <a:latin typeface="Helvetica" pitchFamily="2" charset="0"/>
                <a:ea typeface="Garamond" charset="0"/>
                <a:cs typeface="Garamond" charset="0"/>
              </a:rPr>
              <a:t> (</a:t>
            </a:r>
            <a:r>
              <a:rPr lang="en-US" dirty="0">
                <a:latin typeface="Helvetica" pitchFamily="2" charset="0"/>
                <a:ea typeface="Garamond" charset="0"/>
                <a:cs typeface="Garamond" charset="0"/>
                <a:hlinkClick r:id="rId2"/>
              </a:rPr>
              <a:t>2016</a:t>
            </a:r>
            <a:r>
              <a:rPr lang="en-US" dirty="0">
                <a:latin typeface="Helvetica" pitchFamily="2" charset="0"/>
                <a:ea typeface="Garamond" charset="0"/>
                <a:cs typeface="Garamond" charset="0"/>
              </a:rPr>
              <a:t>)</a:t>
            </a:r>
          </a:p>
        </p:txBody>
      </p:sp>
      <p:pic>
        <p:nvPicPr>
          <p:cNvPr id="6146" name="Picture 2" descr="Psychopathy as Unified Theory of Crime: DeLisi, Matt: 9781349691647: Books  - Amazon.ca">
            <a:extLst>
              <a:ext uri="{FF2B5EF4-FFF2-40B4-BE49-F238E27FC236}">
                <a16:creationId xmlns:a16="http://schemas.microsoft.com/office/drawing/2014/main" id="{52CEAD78-992D-2347-4D63-369CAD8351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6027" y="1502184"/>
            <a:ext cx="3450474" cy="489364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87088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02011E-7E01-97A2-781B-FA4B6B2765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D696CC-FB27-713E-36B3-6E730AAC26A9}"/>
              </a:ext>
            </a:extLst>
          </p:cNvPr>
          <p:cNvSpPr>
            <a:spLocks noGrp="1"/>
          </p:cNvSpPr>
          <p:nvPr>
            <p:ph type="title"/>
          </p:nvPr>
        </p:nvSpPr>
        <p:spPr/>
        <p:txBody>
          <a:bodyPr/>
          <a:lstStyle/>
          <a:p>
            <a:r>
              <a:rPr lang="en-US" dirty="0"/>
              <a:t>Psychopathy &amp; Dangerousness:</a:t>
            </a:r>
          </a:p>
        </p:txBody>
      </p:sp>
      <p:sp>
        <p:nvSpPr>
          <p:cNvPr id="3" name="Content Placeholder 2">
            <a:extLst>
              <a:ext uri="{FF2B5EF4-FFF2-40B4-BE49-F238E27FC236}">
                <a16:creationId xmlns:a16="http://schemas.microsoft.com/office/drawing/2014/main" id="{AC30EE03-5C1F-65C2-516F-DFF2B27D9644}"/>
              </a:ext>
            </a:extLst>
          </p:cNvPr>
          <p:cNvSpPr>
            <a:spLocks noGrp="1"/>
          </p:cNvSpPr>
          <p:nvPr>
            <p:ph idx="1"/>
          </p:nvPr>
        </p:nvSpPr>
        <p:spPr/>
        <p:txBody>
          <a:bodyPr/>
          <a:lstStyle/>
          <a:p>
            <a:endParaRPr lang="en-US" dirty="0"/>
          </a:p>
          <a:p>
            <a:pPr algn="ctr"/>
            <a:r>
              <a:rPr lang="en-US" sz="3200" b="1" dirty="0"/>
              <a:t> </a:t>
            </a:r>
          </a:p>
        </p:txBody>
      </p:sp>
      <p:sp>
        <p:nvSpPr>
          <p:cNvPr id="4" name="Slide Number Placeholder 3">
            <a:extLst>
              <a:ext uri="{FF2B5EF4-FFF2-40B4-BE49-F238E27FC236}">
                <a16:creationId xmlns:a16="http://schemas.microsoft.com/office/drawing/2014/main" id="{3D16CB21-74FC-2FEA-5CBC-50F941C313F6}"/>
              </a:ext>
            </a:extLst>
          </p:cNvPr>
          <p:cNvSpPr>
            <a:spLocks noGrp="1"/>
          </p:cNvSpPr>
          <p:nvPr>
            <p:ph type="sldNum" sz="quarter" idx="12"/>
          </p:nvPr>
        </p:nvSpPr>
        <p:spPr/>
        <p:txBody>
          <a:bodyPr/>
          <a:lstStyle/>
          <a:p>
            <a:r>
              <a:rPr lang="en-US"/>
              <a:t>Slide </a:t>
            </a:r>
            <a:fld id="{52DCE995-9B62-2245-A673-5C0F37C2ABD9}" type="slidenum">
              <a:rPr lang="en-US" smtClean="0"/>
              <a:pPr/>
              <a:t>17</a:t>
            </a:fld>
            <a:endParaRPr lang="en-US"/>
          </a:p>
        </p:txBody>
      </p:sp>
      <p:sp>
        <p:nvSpPr>
          <p:cNvPr id="8" name="TextBox 7">
            <a:extLst>
              <a:ext uri="{FF2B5EF4-FFF2-40B4-BE49-F238E27FC236}">
                <a16:creationId xmlns:a16="http://schemas.microsoft.com/office/drawing/2014/main" id="{10B8D624-4294-F5B5-7655-E6C9668D40E2}"/>
              </a:ext>
            </a:extLst>
          </p:cNvPr>
          <p:cNvSpPr txBox="1"/>
          <p:nvPr/>
        </p:nvSpPr>
        <p:spPr>
          <a:xfrm>
            <a:off x="276447" y="1502186"/>
            <a:ext cx="7910623" cy="4893647"/>
          </a:xfrm>
          <a:prstGeom prst="rect">
            <a:avLst/>
          </a:prstGeom>
          <a:noFill/>
          <a:ln>
            <a:solidFill>
              <a:schemeClr val="tx1"/>
            </a:solidFill>
          </a:ln>
        </p:spPr>
        <p:txBody>
          <a:bodyPr wrap="square" rtlCol="0">
            <a:spAutoFit/>
          </a:bodyPr>
          <a:lstStyle/>
          <a:p>
            <a:pPr algn="ctr"/>
            <a:endParaRPr lang="en-US" sz="2700" dirty="0">
              <a:latin typeface="Helvetica" pitchFamily="2" charset="0"/>
              <a:ea typeface="Garamond" charset="0"/>
              <a:cs typeface="Garamond" charset="0"/>
            </a:endParaRPr>
          </a:p>
          <a:p>
            <a:pPr algn="ctr"/>
            <a:endParaRPr lang="en-US" sz="2700" dirty="0">
              <a:latin typeface="Helvetica" pitchFamily="2" charset="0"/>
              <a:ea typeface="Garamond" charset="0"/>
              <a:cs typeface="Garamond" charset="0"/>
            </a:endParaRPr>
          </a:p>
          <a:p>
            <a:pPr algn="ctr"/>
            <a:endParaRPr lang="en-US" sz="2700" dirty="0">
              <a:latin typeface="Helvetica" pitchFamily="2" charset="0"/>
              <a:ea typeface="Garamond" charset="0"/>
              <a:cs typeface="Garamond" charset="0"/>
            </a:endParaRPr>
          </a:p>
          <a:p>
            <a:pPr algn="ctr"/>
            <a:r>
              <a:rPr lang="en-US" sz="2700" dirty="0">
                <a:latin typeface="Helvetica" pitchFamily="2" charset="0"/>
                <a:ea typeface="Garamond" charset="0"/>
                <a:cs typeface="Garamond" charset="0"/>
              </a:rPr>
              <a:t>“[Psychopathic offenders] are at least </a:t>
            </a:r>
            <a:r>
              <a:rPr lang="en-US" sz="2700" dirty="0">
                <a:solidFill>
                  <a:srgbClr val="C00000"/>
                </a:solidFill>
                <a:latin typeface="Helvetica" pitchFamily="2" charset="0"/>
                <a:ea typeface="Garamond" charset="0"/>
                <a:cs typeface="Garamond" charset="0"/>
              </a:rPr>
              <a:t>five times more likely</a:t>
            </a:r>
            <a:r>
              <a:rPr lang="en-US" sz="2700" dirty="0">
                <a:latin typeface="Helvetica" pitchFamily="2" charset="0"/>
                <a:ea typeface="Garamond" charset="0"/>
                <a:cs typeface="Garamond" charset="0"/>
              </a:rPr>
              <a:t> to recidivate violently than </a:t>
            </a:r>
            <a:r>
              <a:rPr lang="en-US" sz="2700" dirty="0" err="1">
                <a:latin typeface="Helvetica" pitchFamily="2" charset="0"/>
                <a:ea typeface="Garamond" charset="0"/>
                <a:cs typeface="Garamond" charset="0"/>
              </a:rPr>
              <a:t>nonpsychopathic</a:t>
            </a:r>
            <a:r>
              <a:rPr lang="en-US" sz="2700" dirty="0">
                <a:latin typeface="Helvetica" pitchFamily="2" charset="0"/>
                <a:ea typeface="Garamond" charset="0"/>
                <a:cs typeface="Garamond" charset="0"/>
              </a:rPr>
              <a:t> offenders […] and they </a:t>
            </a:r>
            <a:r>
              <a:rPr lang="en-US" sz="2700" dirty="0">
                <a:solidFill>
                  <a:srgbClr val="C00000"/>
                </a:solidFill>
                <a:latin typeface="Helvetica" pitchFamily="2" charset="0"/>
                <a:ea typeface="Garamond" charset="0"/>
                <a:cs typeface="Garamond" charset="0"/>
              </a:rPr>
              <a:t>commit twice as many violent crimes</a:t>
            </a:r>
            <a:r>
              <a:rPr lang="en-US" sz="2700" dirty="0">
                <a:latin typeface="Helvetica" pitchFamily="2" charset="0"/>
                <a:ea typeface="Garamond" charset="0"/>
                <a:cs typeface="Garamond" charset="0"/>
              </a:rPr>
              <a:t> as </a:t>
            </a:r>
            <a:r>
              <a:rPr lang="en-US" sz="2700" dirty="0" err="1">
                <a:latin typeface="Helvetica" pitchFamily="2" charset="0"/>
                <a:ea typeface="Garamond" charset="0"/>
                <a:cs typeface="Garamond" charset="0"/>
              </a:rPr>
              <a:t>nonpsychopathic</a:t>
            </a:r>
            <a:r>
              <a:rPr lang="en-US" sz="2700" dirty="0">
                <a:latin typeface="Helvetica" pitchFamily="2" charset="0"/>
                <a:ea typeface="Garamond" charset="0"/>
                <a:cs typeface="Garamond" charset="0"/>
              </a:rPr>
              <a:t> offenders.”</a:t>
            </a:r>
          </a:p>
          <a:p>
            <a:pPr algn="ctr"/>
            <a:endParaRPr lang="en-US" sz="2700" dirty="0">
              <a:latin typeface="Helvetica" pitchFamily="2" charset="0"/>
              <a:ea typeface="Garamond" charset="0"/>
              <a:cs typeface="Garamond" charset="0"/>
            </a:endParaRPr>
          </a:p>
          <a:p>
            <a:pPr algn="ctr"/>
            <a:endParaRPr lang="en-US" sz="2700" dirty="0">
              <a:latin typeface="Helvetica" pitchFamily="2" charset="0"/>
              <a:ea typeface="Garamond" charset="0"/>
              <a:cs typeface="Garamond" charset="0"/>
            </a:endParaRPr>
          </a:p>
          <a:p>
            <a:pPr algn="ctr"/>
            <a:endParaRPr lang="en-US" sz="2400" dirty="0">
              <a:latin typeface="Helvetica" pitchFamily="2" charset="0"/>
              <a:ea typeface="Garamond" charset="0"/>
              <a:cs typeface="Garamond" charset="0"/>
            </a:endParaRPr>
          </a:p>
          <a:p>
            <a:pPr algn="ctr"/>
            <a:r>
              <a:rPr lang="en-US" dirty="0">
                <a:latin typeface="Helvetica" pitchFamily="2" charset="0"/>
                <a:ea typeface="Garamond" charset="0"/>
                <a:cs typeface="Garamond" charset="0"/>
              </a:rPr>
              <a:t>Dennis E. Reidy and colleagues (</a:t>
            </a:r>
            <a:r>
              <a:rPr lang="en-US" dirty="0">
                <a:latin typeface="Helvetica" pitchFamily="2" charset="0"/>
                <a:ea typeface="Garamond" charset="0"/>
                <a:cs typeface="Garamond" charset="0"/>
                <a:hlinkClick r:id="rId2"/>
              </a:rPr>
              <a:t>2015</a:t>
            </a:r>
            <a:r>
              <a:rPr lang="en-US" dirty="0">
                <a:latin typeface="Helvetica" pitchFamily="2" charset="0"/>
                <a:ea typeface="Garamond" charset="0"/>
                <a:cs typeface="Garamond" charset="0"/>
              </a:rPr>
              <a:t>)</a:t>
            </a:r>
          </a:p>
        </p:txBody>
      </p:sp>
      <p:pic>
        <p:nvPicPr>
          <p:cNvPr id="5" name="Picture 4">
            <a:extLst>
              <a:ext uri="{FF2B5EF4-FFF2-40B4-BE49-F238E27FC236}">
                <a16:creationId xmlns:a16="http://schemas.microsoft.com/office/drawing/2014/main" id="{A056E08B-0E4B-3398-C1C4-F4C45B708FFD}"/>
              </a:ext>
            </a:extLst>
          </p:cNvPr>
          <p:cNvPicPr>
            <a:picLocks noChangeAspect="1"/>
          </p:cNvPicPr>
          <p:nvPr/>
        </p:nvPicPr>
        <p:blipFill>
          <a:blip r:embed="rId3"/>
          <a:stretch>
            <a:fillRect/>
          </a:stretch>
        </p:blipFill>
        <p:spPr>
          <a:xfrm>
            <a:off x="8380967" y="1502185"/>
            <a:ext cx="3702477" cy="4924085"/>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438039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21DF6C-0476-92DD-08DE-2B5AC881C4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EEED6E-9ECB-C19F-0DD4-D76F1D61ADFB}"/>
              </a:ext>
            </a:extLst>
          </p:cNvPr>
          <p:cNvSpPr>
            <a:spLocks noGrp="1"/>
          </p:cNvSpPr>
          <p:nvPr>
            <p:ph type="title"/>
          </p:nvPr>
        </p:nvSpPr>
        <p:spPr/>
        <p:txBody>
          <a:bodyPr/>
          <a:lstStyle/>
          <a:p>
            <a:r>
              <a:rPr lang="en-US" dirty="0"/>
              <a:t>Psychopathy &amp; Dangerousness:</a:t>
            </a:r>
          </a:p>
        </p:txBody>
      </p:sp>
      <p:sp>
        <p:nvSpPr>
          <p:cNvPr id="3" name="Content Placeholder 2">
            <a:extLst>
              <a:ext uri="{FF2B5EF4-FFF2-40B4-BE49-F238E27FC236}">
                <a16:creationId xmlns:a16="http://schemas.microsoft.com/office/drawing/2014/main" id="{F573C63E-0F7E-020F-B418-2FB00020ABEB}"/>
              </a:ext>
            </a:extLst>
          </p:cNvPr>
          <p:cNvSpPr>
            <a:spLocks noGrp="1"/>
          </p:cNvSpPr>
          <p:nvPr>
            <p:ph idx="1"/>
          </p:nvPr>
        </p:nvSpPr>
        <p:spPr/>
        <p:txBody>
          <a:bodyPr>
            <a:normAutofit/>
          </a:bodyPr>
          <a:lstStyle/>
          <a:p>
            <a:endParaRPr lang="en-US" dirty="0"/>
          </a:p>
          <a:p>
            <a:pPr algn="ctr"/>
            <a:r>
              <a:rPr lang="en-US" b="1" dirty="0"/>
              <a:t>Quintessential Examples of Psychopathy</a:t>
            </a:r>
          </a:p>
          <a:p>
            <a:pPr algn="ctr"/>
            <a:r>
              <a:rPr lang="en-US" sz="1800" i="1" dirty="0"/>
              <a:t>Scholars occasionally point to real-life people they associate with (high) psychopathy</a:t>
            </a:r>
            <a:r>
              <a:rPr lang="en-US" i="1" dirty="0"/>
              <a:t> </a:t>
            </a:r>
          </a:p>
        </p:txBody>
      </p:sp>
      <p:pic>
        <p:nvPicPr>
          <p:cNvPr id="8194" name="Picture 2" descr="The Psychology of Ted Bundy: Unmasking a Complex Serial Killer – BETSHY">
            <a:extLst>
              <a:ext uri="{FF2B5EF4-FFF2-40B4-BE49-F238E27FC236}">
                <a16:creationId xmlns:a16="http://schemas.microsoft.com/office/drawing/2014/main" id="{C0104A00-BE79-5F83-4CCC-863EAA187B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7189" y="2692025"/>
            <a:ext cx="2386605" cy="3321564"/>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198" name="Picture 6" descr="Aileen Wuornos, America's first female serial killer">
            <a:extLst>
              <a:ext uri="{FF2B5EF4-FFF2-40B4-BE49-F238E27FC236}">
                <a16:creationId xmlns:a16="http://schemas.microsoft.com/office/drawing/2014/main" id="{441330B1-D0F0-F35D-B8E0-C8A47A41CEA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731"/>
          <a:stretch>
            <a:fillRect/>
          </a:stretch>
        </p:blipFill>
        <p:spPr bwMode="auto">
          <a:xfrm>
            <a:off x="6877039" y="2692025"/>
            <a:ext cx="2386605" cy="3321564"/>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771A073-0675-3C85-FD3F-1B78BB5BA220}"/>
              </a:ext>
            </a:extLst>
          </p:cNvPr>
          <p:cNvSpPr txBox="1"/>
          <p:nvPr/>
        </p:nvSpPr>
        <p:spPr>
          <a:xfrm>
            <a:off x="2815600" y="6066754"/>
            <a:ext cx="2489785" cy="707886"/>
          </a:xfrm>
          <a:prstGeom prst="rect">
            <a:avLst/>
          </a:prstGeom>
          <a:noFill/>
        </p:spPr>
        <p:txBody>
          <a:bodyPr wrap="none" rtlCol="0">
            <a:spAutoFit/>
          </a:bodyPr>
          <a:lstStyle/>
          <a:p>
            <a:pPr algn="ctr"/>
            <a:r>
              <a:rPr lang="en-US" sz="2000" b="1" dirty="0">
                <a:latin typeface="Helvetica Neue" panose="02000503000000020004" pitchFamily="2" charset="0"/>
                <a:ea typeface="Helvetica Neue" panose="02000503000000020004" pitchFamily="2" charset="0"/>
                <a:cs typeface="Helvetica Neue" panose="02000503000000020004" pitchFamily="2" charset="0"/>
              </a:rPr>
              <a:t>Ted Bundy</a:t>
            </a:r>
          </a:p>
          <a:p>
            <a:pPr algn="ctr"/>
            <a:r>
              <a:rPr lang="en-US" sz="2000" dirty="0">
                <a:latin typeface="Helvetica Neue" panose="02000503000000020004" pitchFamily="2" charset="0"/>
                <a:ea typeface="Helvetica Neue" panose="02000503000000020004" pitchFamily="2" charset="0"/>
                <a:cs typeface="Helvetica Neue" panose="02000503000000020004" pitchFamily="2" charset="0"/>
              </a:rPr>
              <a:t>e.g., in Meloy (</a:t>
            </a:r>
            <a:r>
              <a:rPr lang="en-US" sz="2000" dirty="0">
                <a:latin typeface="Helvetica Neue" panose="02000503000000020004" pitchFamily="2" charset="0"/>
                <a:ea typeface="Helvetica Neue" panose="02000503000000020004" pitchFamily="2" charset="0"/>
                <a:cs typeface="Helvetica Neue" panose="02000503000000020004" pitchFamily="2" charset="0"/>
                <a:hlinkClick r:id="rId4"/>
              </a:rPr>
              <a:t>1988</a:t>
            </a:r>
            <a:r>
              <a:rPr lang="en-US" sz="2000" dirty="0">
                <a:latin typeface="Helvetica Neue" panose="02000503000000020004" pitchFamily="2" charset="0"/>
                <a:ea typeface="Helvetica Neue" panose="02000503000000020004" pitchFamily="2" charset="0"/>
                <a:cs typeface="Helvetica Neue" panose="02000503000000020004" pitchFamily="2" charset="0"/>
              </a:rPr>
              <a:t>)</a:t>
            </a:r>
          </a:p>
        </p:txBody>
      </p:sp>
      <p:sp>
        <p:nvSpPr>
          <p:cNvPr id="6" name="TextBox 5">
            <a:extLst>
              <a:ext uri="{FF2B5EF4-FFF2-40B4-BE49-F238E27FC236}">
                <a16:creationId xmlns:a16="http://schemas.microsoft.com/office/drawing/2014/main" id="{5E0F7F1B-8D4C-83AE-AFC7-216B5AB3878B}"/>
              </a:ext>
            </a:extLst>
          </p:cNvPr>
          <p:cNvSpPr txBox="1"/>
          <p:nvPr/>
        </p:nvSpPr>
        <p:spPr>
          <a:xfrm>
            <a:off x="6819838" y="6068452"/>
            <a:ext cx="2501006" cy="707886"/>
          </a:xfrm>
          <a:prstGeom prst="rect">
            <a:avLst/>
          </a:prstGeom>
          <a:noFill/>
        </p:spPr>
        <p:txBody>
          <a:bodyPr wrap="none" rtlCol="0">
            <a:spAutoFit/>
          </a:bodyPr>
          <a:lstStyle/>
          <a:p>
            <a:pPr algn="ctr"/>
            <a:r>
              <a:rPr lang="en-US" sz="2000" b="1" dirty="0">
                <a:latin typeface="Helvetica Neue" panose="02000503000000020004" pitchFamily="2" charset="0"/>
                <a:ea typeface="Helvetica Neue" panose="02000503000000020004" pitchFamily="2" charset="0"/>
                <a:cs typeface="Helvetica Neue" panose="02000503000000020004" pitchFamily="2" charset="0"/>
              </a:rPr>
              <a:t>Aileen Wuornos</a:t>
            </a:r>
          </a:p>
          <a:p>
            <a:pPr algn="ctr"/>
            <a:r>
              <a:rPr lang="en-US" sz="2000" dirty="0">
                <a:latin typeface="Helvetica Neue" panose="02000503000000020004" pitchFamily="2" charset="0"/>
                <a:ea typeface="Helvetica Neue" panose="02000503000000020004" pitchFamily="2" charset="0"/>
                <a:cs typeface="Helvetica Neue" panose="02000503000000020004" pitchFamily="2" charset="0"/>
              </a:rPr>
              <a:t>e.g., in DeLisi (</a:t>
            </a:r>
            <a:r>
              <a:rPr lang="en-US" sz="2000" dirty="0">
                <a:latin typeface="Helvetica Neue" panose="02000503000000020004" pitchFamily="2" charset="0"/>
                <a:ea typeface="Helvetica Neue" panose="02000503000000020004" pitchFamily="2" charset="0"/>
                <a:cs typeface="Helvetica Neue" panose="02000503000000020004" pitchFamily="2" charset="0"/>
                <a:hlinkClick r:id="rId5"/>
              </a:rPr>
              <a:t>2016</a:t>
            </a:r>
            <a:r>
              <a:rPr lang="en-US" sz="2000" dirty="0">
                <a:latin typeface="Helvetica Neue" panose="02000503000000020004" pitchFamily="2" charset="0"/>
                <a:ea typeface="Helvetica Neue" panose="02000503000000020004" pitchFamily="2" charset="0"/>
                <a:cs typeface="Helvetica Neue" panose="02000503000000020004" pitchFamily="2" charset="0"/>
              </a:rPr>
              <a:t>)</a:t>
            </a:r>
          </a:p>
        </p:txBody>
      </p:sp>
      <p:pic>
        <p:nvPicPr>
          <p:cNvPr id="4" name="Picture 2" descr="Psychopathy as Unified Theory of Crime: DeLisi, Matt: 9781349691647: Books  - Amazon.ca">
            <a:extLst>
              <a:ext uri="{FF2B5EF4-FFF2-40B4-BE49-F238E27FC236}">
                <a16:creationId xmlns:a16="http://schemas.microsoft.com/office/drawing/2014/main" id="{774CDE2E-BBAE-69CB-8808-5C0E6CBC28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79365" y="4125119"/>
            <a:ext cx="1232944" cy="174862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6" name="Picture 2" descr="The psychopathic mind : origins, dynamics, and treatment : Meloy, J. Reid :  Free Download, Borrow, and Streaming : Internet Archive">
            <a:extLst>
              <a:ext uri="{FF2B5EF4-FFF2-40B4-BE49-F238E27FC236}">
                <a16:creationId xmlns:a16="http://schemas.microsoft.com/office/drawing/2014/main" id="{C1FA590B-7F43-425A-3EBA-C4AB1606D4F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79691" y="4125119"/>
            <a:ext cx="1120011" cy="174862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6642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92A31-6B56-0AB4-2D5F-C01A6D9105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608551-A698-3CA4-7E82-B8D197BAFFA4}"/>
              </a:ext>
            </a:extLst>
          </p:cNvPr>
          <p:cNvSpPr>
            <a:spLocks noGrp="1"/>
          </p:cNvSpPr>
          <p:nvPr>
            <p:ph type="title"/>
          </p:nvPr>
        </p:nvSpPr>
        <p:spPr/>
        <p:txBody>
          <a:bodyPr/>
          <a:lstStyle/>
          <a:p>
            <a:r>
              <a:rPr lang="en-US" dirty="0"/>
              <a:t>Psychopathy &amp; Dangerousness:</a:t>
            </a:r>
          </a:p>
        </p:txBody>
      </p:sp>
      <p:sp>
        <p:nvSpPr>
          <p:cNvPr id="3" name="Content Placeholder 2">
            <a:extLst>
              <a:ext uri="{FF2B5EF4-FFF2-40B4-BE49-F238E27FC236}">
                <a16:creationId xmlns:a16="http://schemas.microsoft.com/office/drawing/2014/main" id="{CA231E93-AE30-E03B-D9BC-CA76B2CB97BA}"/>
              </a:ext>
            </a:extLst>
          </p:cNvPr>
          <p:cNvSpPr>
            <a:spLocks noGrp="1"/>
          </p:cNvSpPr>
          <p:nvPr>
            <p:ph idx="1"/>
          </p:nvPr>
        </p:nvSpPr>
        <p:spPr/>
        <p:txBody>
          <a:bodyPr>
            <a:normAutofit/>
          </a:bodyPr>
          <a:lstStyle/>
          <a:p>
            <a:endParaRPr lang="en-US" dirty="0"/>
          </a:p>
          <a:p>
            <a:pPr algn="ctr"/>
            <a:r>
              <a:rPr lang="en-US" b="1" dirty="0"/>
              <a:t>Getting Specific About the Claim</a:t>
            </a:r>
          </a:p>
          <a:p>
            <a:pPr marL="342900" indent="-342900">
              <a:buFont typeface="Arial" panose="020B0604020202020204" pitchFamily="34" charset="0"/>
              <a:buChar char="•"/>
            </a:pPr>
            <a:r>
              <a:rPr lang="en-US" dirty="0"/>
              <a:t>It’s a </a:t>
            </a:r>
            <a:r>
              <a:rPr lang="en-US" dirty="0">
                <a:solidFill>
                  <a:srgbClr val="C00000"/>
                </a:solidFill>
              </a:rPr>
              <a:t>truism</a:t>
            </a:r>
            <a:r>
              <a:rPr lang="en-US" dirty="0"/>
              <a:t> that </a:t>
            </a:r>
            <a:r>
              <a:rPr lang="en-US" dirty="0">
                <a:solidFill>
                  <a:srgbClr val="C00000"/>
                </a:solidFill>
              </a:rPr>
              <a:t>some people</a:t>
            </a:r>
            <a:r>
              <a:rPr lang="en-US" dirty="0"/>
              <a:t> appear to be extremely dangerous.</a:t>
            </a:r>
          </a:p>
          <a:p>
            <a:pPr marL="342900" indent="-342900">
              <a:buFont typeface="Arial" panose="020B0604020202020204" pitchFamily="34" charset="0"/>
              <a:buChar char="•"/>
            </a:pPr>
            <a:r>
              <a:rPr lang="en-US" dirty="0"/>
              <a:t>For example, a Canadian study found that nearly </a:t>
            </a:r>
            <a:r>
              <a:rPr lang="en-US" dirty="0">
                <a:solidFill>
                  <a:srgbClr val="C00000"/>
                </a:solidFill>
              </a:rPr>
              <a:t>38% of all federal prisoner</a:t>
            </a:r>
            <a:r>
              <a:rPr lang="en-US" dirty="0"/>
              <a:t> released in 2011-2012 reoffended within 5 years (</a:t>
            </a:r>
            <a:r>
              <a:rPr lang="en-US" dirty="0">
                <a:hlinkClick r:id="rId2"/>
              </a:rPr>
              <a:t>2019</a:t>
            </a:r>
            <a:r>
              <a:rPr lang="en-US" dirty="0"/>
              <a:t>).</a:t>
            </a:r>
          </a:p>
          <a:p>
            <a:pPr marL="342900" indent="-342900">
              <a:buFont typeface="Arial" panose="020B0604020202020204" pitchFamily="34" charset="0"/>
              <a:buChar char="•"/>
            </a:pPr>
            <a:r>
              <a:rPr lang="en-US" dirty="0"/>
              <a:t>Some people appear fundamentally peaceful, where others are not.</a:t>
            </a:r>
          </a:p>
          <a:p>
            <a:pPr marL="342900" indent="-342900">
              <a:buFont typeface="Arial" panose="020B0604020202020204" pitchFamily="34" charset="0"/>
              <a:buChar char="•"/>
            </a:pPr>
            <a:r>
              <a:rPr lang="en-US" dirty="0"/>
              <a:t>However, researchers claim that </a:t>
            </a:r>
            <a:r>
              <a:rPr lang="en-US" dirty="0">
                <a:solidFill>
                  <a:srgbClr val="C00000"/>
                </a:solidFill>
              </a:rPr>
              <a:t>psychopathy is be a strong </a:t>
            </a:r>
            <a:r>
              <a:rPr lang="en-US" b="1" dirty="0">
                <a:solidFill>
                  <a:schemeClr val="bg1"/>
                </a:solidFill>
                <a:highlight>
                  <a:srgbClr val="61A2A7"/>
                </a:highlight>
              </a:rPr>
              <a:t>predictor</a:t>
            </a:r>
            <a:r>
              <a:rPr lang="en-US" dirty="0">
                <a:solidFill>
                  <a:srgbClr val="C00000"/>
                </a:solidFill>
              </a:rPr>
              <a:t> and </a:t>
            </a:r>
            <a:r>
              <a:rPr lang="en-US" b="1" dirty="0">
                <a:solidFill>
                  <a:schemeClr val="bg1"/>
                </a:solidFill>
                <a:highlight>
                  <a:srgbClr val="61A2A7"/>
                </a:highlight>
              </a:rPr>
              <a:t>explanation</a:t>
            </a:r>
            <a:r>
              <a:rPr lang="en-US" dirty="0"/>
              <a:t> of extreme instances of repeat offending. </a:t>
            </a:r>
          </a:p>
          <a:p>
            <a:pPr marL="342900" indent="-342900">
              <a:buFont typeface="Arial" panose="020B0604020202020204" pitchFamily="34" charset="0"/>
              <a:buChar char="•"/>
            </a:pPr>
            <a:r>
              <a:rPr lang="en-US" dirty="0"/>
              <a:t>Notice that this is a prognostic claim, which is empirically testable. </a:t>
            </a:r>
          </a:p>
        </p:txBody>
      </p:sp>
      <p:sp>
        <p:nvSpPr>
          <p:cNvPr id="4" name="Rectangle 3">
            <a:extLst>
              <a:ext uri="{FF2B5EF4-FFF2-40B4-BE49-F238E27FC236}">
                <a16:creationId xmlns:a16="http://schemas.microsoft.com/office/drawing/2014/main" id="{CF1F4E75-D1E4-7F47-4ED2-111F10522A2E}"/>
              </a:ext>
            </a:extLst>
          </p:cNvPr>
          <p:cNvSpPr/>
          <p:nvPr/>
        </p:nvSpPr>
        <p:spPr>
          <a:xfrm>
            <a:off x="89176" y="5626211"/>
            <a:ext cx="12033526" cy="1182843"/>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dirty="0">
                <a:solidFill>
                  <a:srgbClr val="61A2A7"/>
                </a:solidFill>
                <a:latin typeface="Helvetica Neue" panose="02000503000000020004" pitchFamily="2" charset="0"/>
                <a:ea typeface="Helvetica Neue" panose="02000503000000020004" pitchFamily="2" charset="0"/>
                <a:cs typeface="Helvetica Neue" panose="02000503000000020004" pitchFamily="2" charset="0"/>
              </a:rPr>
              <a:t>Claim #1 – Extraordinary Dangerousness:</a:t>
            </a:r>
            <a:r>
              <a:rPr lang="en-US"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Comparing psychopathic vs. non-psychopathic groups reveal a much higher rate of repeat offending in the psychopathic group, including higher rates of serious crimes and instrumental violence. </a:t>
            </a:r>
          </a:p>
        </p:txBody>
      </p:sp>
    </p:spTree>
    <p:extLst>
      <p:ext uri="{BB962C8B-B14F-4D97-AF65-F5344CB8AC3E}">
        <p14:creationId xmlns:p14="http://schemas.microsoft.com/office/powerpoint/2010/main" val="24799641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58B44-4F6B-7842-9C0D-733D6C2A269B}"/>
              </a:ext>
            </a:extLst>
          </p:cNvPr>
          <p:cNvSpPr>
            <a:spLocks noGrp="1"/>
          </p:cNvSpPr>
          <p:nvPr>
            <p:ph type="title"/>
          </p:nvPr>
        </p:nvSpPr>
        <p:spPr/>
        <p:txBody>
          <a:bodyPr/>
          <a:lstStyle/>
          <a:p>
            <a:r>
              <a:rPr lang="en-US" dirty="0"/>
              <a:t> </a:t>
            </a:r>
          </a:p>
        </p:txBody>
      </p:sp>
      <p:sp>
        <p:nvSpPr>
          <p:cNvPr id="3" name="Content Placeholder 2">
            <a:extLst>
              <a:ext uri="{FF2B5EF4-FFF2-40B4-BE49-F238E27FC236}">
                <a16:creationId xmlns:a16="http://schemas.microsoft.com/office/drawing/2014/main" id="{82DA474D-6138-3348-8C61-2F2F5F79FADA}"/>
              </a:ext>
            </a:extLst>
          </p:cNvPr>
          <p:cNvSpPr>
            <a:spLocks noGrp="1"/>
          </p:cNvSpPr>
          <p:nvPr>
            <p:ph idx="1"/>
          </p:nvPr>
        </p:nvSpPr>
        <p:spPr/>
        <p:txBody>
          <a:bodyPr>
            <a:noAutofit/>
          </a:bodyPr>
          <a:lstStyle/>
          <a:p>
            <a:pPr marL="0" indent="0" algn="ctr">
              <a:buNone/>
            </a:pPr>
            <a:endParaRPr lang="en-US" b="1" dirty="0">
              <a:solidFill>
                <a:schemeClr val="accent1">
                  <a:lumMod val="50000"/>
                </a:schemeClr>
              </a:solidFill>
              <a:latin typeface="Garamond" panose="02020404030301010803" pitchFamily="18" charset="0"/>
            </a:endParaRPr>
          </a:p>
          <a:p>
            <a:pPr algn="ctr"/>
            <a:r>
              <a:rPr lang="en-US" sz="4600" b="1" dirty="0">
                <a:solidFill>
                  <a:srgbClr val="61A2A7"/>
                </a:solidFill>
              </a:rPr>
              <a:t>Any questions..?</a:t>
            </a:r>
          </a:p>
          <a:p>
            <a:pPr marL="0" indent="0" algn="ctr">
              <a:buNone/>
            </a:pPr>
            <a:endParaRPr lang="en-US" dirty="0">
              <a:latin typeface="Garamond" panose="02020404030301010803" pitchFamily="18" charset="0"/>
            </a:endParaRPr>
          </a:p>
        </p:txBody>
      </p:sp>
      <p:pic>
        <p:nvPicPr>
          <p:cNvPr id="1032" name="Picture 8" descr="Generated image">
            <a:extLst>
              <a:ext uri="{FF2B5EF4-FFF2-40B4-BE49-F238E27FC236}">
                <a16:creationId xmlns:a16="http://schemas.microsoft.com/office/drawing/2014/main" id="{D1305D61-EFE9-31DC-D51C-E1FCC5C9D53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744900" y="2474822"/>
            <a:ext cx="2702200" cy="4053299"/>
          </a:xfrm>
          <a:custGeom>
            <a:avLst/>
            <a:gdLst>
              <a:gd name="connsiteX0" fmla="*/ 243948 w 2702200"/>
              <a:gd name="connsiteY0" fmla="*/ 1348284 h 4053299"/>
              <a:gd name="connsiteX1" fmla="*/ 351723 w 2702200"/>
              <a:gd name="connsiteY1" fmla="*/ 648058 h 4053299"/>
              <a:gd name="connsiteX2" fmla="*/ 876025 w 2702200"/>
              <a:gd name="connsiteY2" fmla="*/ 488084 h 4053299"/>
              <a:gd name="connsiteX3" fmla="*/ 1404643 w 2702200"/>
              <a:gd name="connsiteY3" fmla="*/ 322012 h 4053299"/>
              <a:gd name="connsiteX4" fmla="*/ 1610623 w 2702200"/>
              <a:gd name="connsiteY4" fmla="*/ 18765 h 4053299"/>
              <a:gd name="connsiteX5" fmla="*/ 1866081 w 2702200"/>
              <a:gd name="connsiteY5" fmla="*/ 232783 h 4053299"/>
              <a:gd name="connsiteX6" fmla="*/ 2218243 w 2702200"/>
              <a:gd name="connsiteY6" fmla="*/ 64740 h 4053299"/>
              <a:gd name="connsiteX7" fmla="*/ 2396826 w 2702200"/>
              <a:gd name="connsiteY7" fmla="*/ 523175 h 4053299"/>
              <a:gd name="connsiteX8" fmla="*/ 2626012 w 2702200"/>
              <a:gd name="connsiteY8" fmla="*/ 968100 h 4053299"/>
              <a:gd name="connsiteX9" fmla="*/ 2615754 w 2702200"/>
              <a:gd name="connsiteY9" fmla="*/ 1450555 h 4053299"/>
              <a:gd name="connsiteX10" fmla="*/ 2690690 w 2702200"/>
              <a:gd name="connsiteY10" fmla="*/ 2188218 h 4053299"/>
              <a:gd name="connsiteX11" fmla="*/ 2339654 w 2702200"/>
              <a:gd name="connsiteY11" fmla="*/ 2833931 h 4053299"/>
              <a:gd name="connsiteX12" fmla="*/ 2213990 w 2702200"/>
              <a:gd name="connsiteY12" fmla="*/ 3387225 h 4053299"/>
              <a:gd name="connsiteX13" fmla="*/ 1786141 w 2702200"/>
              <a:gd name="connsiteY13" fmla="*/ 3454217 h 4053299"/>
              <a:gd name="connsiteX14" fmla="*/ 1480392 w 2702200"/>
              <a:gd name="connsiteY14" fmla="*/ 4044479 h 4053299"/>
              <a:gd name="connsiteX15" fmla="*/ 1030839 w 2702200"/>
              <a:gd name="connsiteY15" fmla="*/ 3684186 h 4053299"/>
              <a:gd name="connsiteX16" fmla="*/ 363045 w 2702200"/>
              <a:gd name="connsiteY16" fmla="*/ 3328208 h 4053299"/>
              <a:gd name="connsiteX17" fmla="*/ 69431 w 2702200"/>
              <a:gd name="connsiteY17" fmla="*/ 2932073 h 4053299"/>
              <a:gd name="connsiteX18" fmla="*/ 132170 w 2702200"/>
              <a:gd name="connsiteY18" fmla="*/ 2397357 h 4053299"/>
              <a:gd name="connsiteX19" fmla="*/ -313 w 2702200"/>
              <a:gd name="connsiteY19" fmla="*/ 1848754 h 4053299"/>
              <a:gd name="connsiteX20" fmla="*/ 241634 w 2702200"/>
              <a:gd name="connsiteY20" fmla="*/ 1361139 h 4053299"/>
              <a:gd name="connsiteX21" fmla="*/ 243948 w 2702200"/>
              <a:gd name="connsiteY21" fmla="*/ 1348284 h 4053299"/>
              <a:gd name="connsiteX0" fmla="*/ 293551 w 2702200"/>
              <a:gd name="connsiteY0" fmla="*/ 2456092 h 4053299"/>
              <a:gd name="connsiteX1" fmla="*/ 135110 w 2702200"/>
              <a:gd name="connsiteY1" fmla="*/ 2381313 h 4053299"/>
              <a:gd name="connsiteX2" fmla="*/ 433352 w 2702200"/>
              <a:gd name="connsiteY2" fmla="*/ 3274446 h 4053299"/>
              <a:gd name="connsiteX3" fmla="*/ 364046 w 2702200"/>
              <a:gd name="connsiteY3" fmla="*/ 3310194 h 4053299"/>
              <a:gd name="connsiteX4" fmla="*/ 1030714 w 2702200"/>
              <a:gd name="connsiteY4" fmla="*/ 3667672 h 4053299"/>
              <a:gd name="connsiteX5" fmla="*/ 988930 w 2702200"/>
              <a:gd name="connsiteY5" fmla="*/ 3504414 h 4053299"/>
              <a:gd name="connsiteX6" fmla="*/ 1803155 w 2702200"/>
              <a:gd name="connsiteY6" fmla="*/ 3260560 h 4053299"/>
              <a:gd name="connsiteX7" fmla="*/ 1786454 w 2702200"/>
              <a:gd name="connsiteY7" fmla="*/ 3439674 h 4053299"/>
              <a:gd name="connsiteX8" fmla="*/ 2134800 w 2702200"/>
              <a:gd name="connsiteY8" fmla="*/ 2153690 h 4053299"/>
              <a:gd name="connsiteX9" fmla="*/ 2338153 w 2702200"/>
              <a:gd name="connsiteY9" fmla="*/ 2823235 h 4053299"/>
              <a:gd name="connsiteX10" fmla="*/ 2614503 w 2702200"/>
              <a:gd name="connsiteY10" fmla="*/ 1440610 h 4053299"/>
              <a:gd name="connsiteX11" fmla="*/ 2523929 w 2702200"/>
              <a:gd name="connsiteY11" fmla="*/ 1691689 h 4053299"/>
              <a:gd name="connsiteX12" fmla="*/ 2397201 w 2702200"/>
              <a:gd name="connsiteY12" fmla="*/ 509101 h 4053299"/>
              <a:gd name="connsiteX13" fmla="*/ 2401955 w 2702200"/>
              <a:gd name="connsiteY13" fmla="*/ 627698 h 4053299"/>
              <a:gd name="connsiteX14" fmla="*/ 1818855 w 2702200"/>
              <a:gd name="connsiteY14" fmla="*/ 370801 h 4053299"/>
              <a:gd name="connsiteX15" fmla="*/ 1865268 w 2702200"/>
              <a:gd name="connsiteY15" fmla="*/ 219553 h 4053299"/>
              <a:gd name="connsiteX16" fmla="*/ 1384940 w 2702200"/>
              <a:gd name="connsiteY16" fmla="*/ 442860 h 4053299"/>
              <a:gd name="connsiteX17" fmla="*/ 1407395 w 2702200"/>
              <a:gd name="connsiteY17" fmla="*/ 312441 h 4053299"/>
              <a:gd name="connsiteX18" fmla="*/ 875712 w 2702200"/>
              <a:gd name="connsiteY18" fmla="*/ 487146 h 4053299"/>
              <a:gd name="connsiteX19" fmla="*/ 957029 w 2702200"/>
              <a:gd name="connsiteY19" fmla="*/ 613624 h 4053299"/>
              <a:gd name="connsiteX20" fmla="*/ 258147 w 2702200"/>
              <a:gd name="connsiteY20" fmla="*/ 1481424 h 4053299"/>
              <a:gd name="connsiteX21" fmla="*/ 243948 w 2702200"/>
              <a:gd name="connsiteY21" fmla="*/ 1348284 h 4053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702200" h="4053299" extrusionOk="0">
                <a:moveTo>
                  <a:pt x="243948" y="1348284"/>
                </a:moveTo>
                <a:cubicBezTo>
                  <a:pt x="205698" y="1080595"/>
                  <a:pt x="244454" y="845310"/>
                  <a:pt x="351723" y="648058"/>
                </a:cubicBezTo>
                <a:cubicBezTo>
                  <a:pt x="506587" y="353861"/>
                  <a:pt x="638294" y="285181"/>
                  <a:pt x="876025" y="488084"/>
                </a:cubicBezTo>
                <a:cubicBezTo>
                  <a:pt x="927081" y="137623"/>
                  <a:pt x="1242387" y="20038"/>
                  <a:pt x="1404643" y="322012"/>
                </a:cubicBezTo>
                <a:cubicBezTo>
                  <a:pt x="1430034" y="149864"/>
                  <a:pt x="1535545" y="51070"/>
                  <a:pt x="1610623" y="18765"/>
                </a:cubicBezTo>
                <a:cubicBezTo>
                  <a:pt x="1744631" y="-5279"/>
                  <a:pt x="1820898" y="41910"/>
                  <a:pt x="1866081" y="232783"/>
                </a:cubicBezTo>
                <a:cubicBezTo>
                  <a:pt x="1932159" y="21932"/>
                  <a:pt x="2063360" y="-12885"/>
                  <a:pt x="2218243" y="64740"/>
                </a:cubicBezTo>
                <a:cubicBezTo>
                  <a:pt x="2306360" y="95468"/>
                  <a:pt x="2368117" y="333870"/>
                  <a:pt x="2396826" y="523175"/>
                </a:cubicBezTo>
                <a:cubicBezTo>
                  <a:pt x="2551526" y="609508"/>
                  <a:pt x="2604794" y="753744"/>
                  <a:pt x="2626012" y="968100"/>
                </a:cubicBezTo>
                <a:cubicBezTo>
                  <a:pt x="2643981" y="1124893"/>
                  <a:pt x="2663792" y="1310756"/>
                  <a:pt x="2615754" y="1450555"/>
                </a:cubicBezTo>
                <a:cubicBezTo>
                  <a:pt x="2707942" y="1679977"/>
                  <a:pt x="2726272" y="1973897"/>
                  <a:pt x="2690690" y="2188218"/>
                </a:cubicBezTo>
                <a:cubicBezTo>
                  <a:pt x="2652345" y="2534484"/>
                  <a:pt x="2513669" y="2788645"/>
                  <a:pt x="2339654" y="2833931"/>
                </a:cubicBezTo>
                <a:cubicBezTo>
                  <a:pt x="2373704" y="3016111"/>
                  <a:pt x="2294464" y="3241433"/>
                  <a:pt x="2213990" y="3387225"/>
                </a:cubicBezTo>
                <a:cubicBezTo>
                  <a:pt x="2048933" y="3605634"/>
                  <a:pt x="1897240" y="3609263"/>
                  <a:pt x="1786141" y="3454217"/>
                </a:cubicBezTo>
                <a:cubicBezTo>
                  <a:pt x="1696224" y="3744878"/>
                  <a:pt x="1623361" y="3966977"/>
                  <a:pt x="1480392" y="4044479"/>
                </a:cubicBezTo>
                <a:cubicBezTo>
                  <a:pt x="1309351" y="4117348"/>
                  <a:pt x="1073330" y="4017655"/>
                  <a:pt x="1030839" y="3684186"/>
                </a:cubicBezTo>
                <a:cubicBezTo>
                  <a:pt x="751977" y="4053692"/>
                  <a:pt x="565344" y="3859554"/>
                  <a:pt x="363045" y="3328208"/>
                </a:cubicBezTo>
                <a:cubicBezTo>
                  <a:pt x="228527" y="3414151"/>
                  <a:pt x="143081" y="3170738"/>
                  <a:pt x="69431" y="2932073"/>
                </a:cubicBezTo>
                <a:cubicBezTo>
                  <a:pt x="22664" y="2775210"/>
                  <a:pt x="42968" y="2541780"/>
                  <a:pt x="132170" y="2397357"/>
                </a:cubicBezTo>
                <a:cubicBezTo>
                  <a:pt x="47729" y="2302887"/>
                  <a:pt x="-20131" y="2073118"/>
                  <a:pt x="-313" y="1848754"/>
                </a:cubicBezTo>
                <a:cubicBezTo>
                  <a:pt x="19397" y="1564830"/>
                  <a:pt x="85398" y="1386087"/>
                  <a:pt x="241634" y="1361139"/>
                </a:cubicBezTo>
                <a:cubicBezTo>
                  <a:pt x="242586" y="1356997"/>
                  <a:pt x="242982" y="1353251"/>
                  <a:pt x="243948" y="1348284"/>
                </a:cubicBezTo>
                <a:close/>
              </a:path>
              <a:path w="2702200" h="4053299" fill="none" extrusionOk="0">
                <a:moveTo>
                  <a:pt x="293551" y="2456092"/>
                </a:moveTo>
                <a:cubicBezTo>
                  <a:pt x="234221" y="2473012"/>
                  <a:pt x="175077" y="2428368"/>
                  <a:pt x="135110" y="2381313"/>
                </a:cubicBezTo>
                <a:moveTo>
                  <a:pt x="433352" y="3274446"/>
                </a:moveTo>
                <a:cubicBezTo>
                  <a:pt x="414770" y="3293689"/>
                  <a:pt x="387499" y="3298005"/>
                  <a:pt x="364046" y="3310194"/>
                </a:cubicBezTo>
                <a:moveTo>
                  <a:pt x="1030714" y="3667672"/>
                </a:moveTo>
                <a:cubicBezTo>
                  <a:pt x="1016313" y="3617892"/>
                  <a:pt x="995029" y="3562833"/>
                  <a:pt x="988930" y="3504414"/>
                </a:cubicBezTo>
                <a:moveTo>
                  <a:pt x="1803155" y="3260560"/>
                </a:moveTo>
                <a:cubicBezTo>
                  <a:pt x="1796066" y="3335761"/>
                  <a:pt x="1791019" y="3368505"/>
                  <a:pt x="1786454" y="3439674"/>
                </a:cubicBezTo>
                <a:moveTo>
                  <a:pt x="2134800" y="2153690"/>
                </a:moveTo>
                <a:cubicBezTo>
                  <a:pt x="2295550" y="2251702"/>
                  <a:pt x="2370479" y="2484584"/>
                  <a:pt x="2338153" y="2823235"/>
                </a:cubicBezTo>
                <a:moveTo>
                  <a:pt x="2614503" y="1440610"/>
                </a:moveTo>
                <a:cubicBezTo>
                  <a:pt x="2583952" y="1533519"/>
                  <a:pt x="2571407" y="1615324"/>
                  <a:pt x="2523929" y="1691689"/>
                </a:cubicBezTo>
                <a:moveTo>
                  <a:pt x="2397201" y="509101"/>
                </a:moveTo>
                <a:cubicBezTo>
                  <a:pt x="2395138" y="551313"/>
                  <a:pt x="2405198" y="595854"/>
                  <a:pt x="2401955" y="627698"/>
                </a:cubicBezTo>
                <a:moveTo>
                  <a:pt x="1818855" y="370801"/>
                </a:moveTo>
                <a:cubicBezTo>
                  <a:pt x="1835354" y="315173"/>
                  <a:pt x="1845462" y="268111"/>
                  <a:pt x="1865268" y="219553"/>
                </a:cubicBezTo>
                <a:moveTo>
                  <a:pt x="1384940" y="442860"/>
                </a:moveTo>
                <a:cubicBezTo>
                  <a:pt x="1392599" y="398451"/>
                  <a:pt x="1394961" y="346113"/>
                  <a:pt x="1407395" y="312441"/>
                </a:cubicBezTo>
                <a:moveTo>
                  <a:pt x="875712" y="487146"/>
                </a:moveTo>
                <a:cubicBezTo>
                  <a:pt x="908934" y="522543"/>
                  <a:pt x="939983" y="572672"/>
                  <a:pt x="957029" y="613624"/>
                </a:cubicBezTo>
                <a:moveTo>
                  <a:pt x="258147" y="1481424"/>
                </a:moveTo>
                <a:cubicBezTo>
                  <a:pt x="260518" y="1446329"/>
                  <a:pt x="249204" y="1398922"/>
                  <a:pt x="243948" y="1348284"/>
                </a:cubicBezTo>
              </a:path>
            </a:pathLst>
          </a:custGeom>
          <a:noFill/>
          <a:ln w="57150">
            <a:solidFill>
              <a:srgbClr val="61A2A7"/>
            </a:solidFill>
            <a:extLst>
              <a:ext uri="{C807C97D-BFC1-408E-A445-0C87EB9F89A2}">
                <ask:lineSketchStyleProps xmlns:ask="http://schemas.microsoft.com/office/drawing/2018/sketchyshapes" sd="1219033472">
                  <a:prstGeom prst="cloud">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5CEA382-D408-42F6-F2F4-F6E6F2BFEC30}"/>
              </a:ext>
            </a:extLst>
          </p:cNvPr>
          <p:cNvSpPr txBox="1"/>
          <p:nvPr/>
        </p:nvSpPr>
        <p:spPr>
          <a:xfrm>
            <a:off x="4982447" y="6581918"/>
            <a:ext cx="2220480" cy="253916"/>
          </a:xfrm>
          <a:prstGeom prst="rect">
            <a:avLst/>
          </a:prstGeom>
          <a:noFill/>
        </p:spPr>
        <p:txBody>
          <a:bodyPr wrap="none" rtlCol="0">
            <a:spAutoFit/>
          </a:bodyPr>
          <a:lstStyle/>
          <a:p>
            <a:pPr algn="ctr"/>
            <a:r>
              <a:rPr lang="en-US" sz="1050" dirty="0">
                <a:solidFill>
                  <a:schemeClr val="bg1">
                    <a:lumMod val="75000"/>
                  </a:schemeClr>
                </a:solidFill>
                <a:latin typeface="Helvetica Neue" panose="02000503000000020004" pitchFamily="2" charset="0"/>
                <a:ea typeface="Helvetica Neue" panose="02000503000000020004" pitchFamily="2" charset="0"/>
                <a:cs typeface="Helvetica Neue" panose="02000503000000020004" pitchFamily="2" charset="0"/>
              </a:rPr>
              <a:t>© OpenAI (LLM-generated image)</a:t>
            </a:r>
          </a:p>
        </p:txBody>
      </p:sp>
    </p:spTree>
    <p:extLst>
      <p:ext uri="{BB962C8B-B14F-4D97-AF65-F5344CB8AC3E}">
        <p14:creationId xmlns:p14="http://schemas.microsoft.com/office/powerpoint/2010/main" val="15524894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F1880D-226C-58F7-253A-49306B9654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DB0B4E-610F-E457-4873-69A9A73C6B2D}"/>
              </a:ext>
            </a:extLst>
          </p:cNvPr>
          <p:cNvSpPr>
            <a:spLocks noGrp="1"/>
          </p:cNvSpPr>
          <p:nvPr>
            <p:ph type="title"/>
          </p:nvPr>
        </p:nvSpPr>
        <p:spPr/>
        <p:txBody>
          <a:bodyPr/>
          <a:lstStyle/>
          <a:p>
            <a:r>
              <a:rPr lang="en-US" dirty="0"/>
              <a:t>Psychopathy &amp; Dangerousness:</a:t>
            </a:r>
          </a:p>
        </p:txBody>
      </p:sp>
      <p:sp>
        <p:nvSpPr>
          <p:cNvPr id="3" name="Content Placeholder 2">
            <a:extLst>
              <a:ext uri="{FF2B5EF4-FFF2-40B4-BE49-F238E27FC236}">
                <a16:creationId xmlns:a16="http://schemas.microsoft.com/office/drawing/2014/main" id="{ED533A49-154B-D83C-8975-98025A46625C}"/>
              </a:ext>
            </a:extLst>
          </p:cNvPr>
          <p:cNvSpPr>
            <a:spLocks noGrp="1"/>
          </p:cNvSpPr>
          <p:nvPr>
            <p:ph idx="1"/>
          </p:nvPr>
        </p:nvSpPr>
        <p:spPr/>
        <p:txBody>
          <a:bodyPr>
            <a:normAutofit/>
          </a:bodyPr>
          <a:lstStyle/>
          <a:p>
            <a:r>
              <a:rPr lang="en-US" dirty="0"/>
              <a:t> </a:t>
            </a:r>
          </a:p>
        </p:txBody>
      </p:sp>
      <p:grpSp>
        <p:nvGrpSpPr>
          <p:cNvPr id="35" name="Group 34">
            <a:extLst>
              <a:ext uri="{FF2B5EF4-FFF2-40B4-BE49-F238E27FC236}">
                <a16:creationId xmlns:a16="http://schemas.microsoft.com/office/drawing/2014/main" id="{2EB374AF-D0D4-6B46-0052-ABB6244DCE0B}"/>
              </a:ext>
            </a:extLst>
          </p:cNvPr>
          <p:cNvGrpSpPr/>
          <p:nvPr/>
        </p:nvGrpSpPr>
        <p:grpSpPr>
          <a:xfrm>
            <a:off x="89176" y="2722137"/>
            <a:ext cx="5727337" cy="3858886"/>
            <a:chOff x="3597416" y="2717694"/>
            <a:chExt cx="5727337" cy="3858886"/>
          </a:xfrm>
        </p:grpSpPr>
        <p:sp>
          <p:nvSpPr>
            <p:cNvPr id="5" name="Rectangle 4">
              <a:extLst>
                <a:ext uri="{FF2B5EF4-FFF2-40B4-BE49-F238E27FC236}">
                  <a16:creationId xmlns:a16="http://schemas.microsoft.com/office/drawing/2014/main" id="{2D64F3DA-2B57-0400-C5F1-2A2CC5935C14}"/>
                </a:ext>
              </a:extLst>
            </p:cNvPr>
            <p:cNvSpPr/>
            <p:nvPr/>
          </p:nvSpPr>
          <p:spPr>
            <a:xfrm>
              <a:off x="3597416" y="3188657"/>
              <a:ext cx="5727337" cy="323761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a:extLst>
                <a:ext uri="{FF2B5EF4-FFF2-40B4-BE49-F238E27FC236}">
                  <a16:creationId xmlns:a16="http://schemas.microsoft.com/office/drawing/2014/main" id="{319A1F97-8210-E9AB-89A1-5004FCFD3E65}"/>
                </a:ext>
              </a:extLst>
            </p:cNvPr>
            <p:cNvGrpSpPr/>
            <p:nvPr/>
          </p:nvGrpSpPr>
          <p:grpSpPr>
            <a:xfrm>
              <a:off x="3671308" y="3283156"/>
              <a:ext cx="2243598" cy="3006544"/>
              <a:chOff x="2290915" y="1508630"/>
              <a:chExt cx="2243598" cy="3006544"/>
            </a:xfrm>
          </p:grpSpPr>
          <p:pic>
            <p:nvPicPr>
              <p:cNvPr id="8" name="Picture 7">
                <a:extLst>
                  <a:ext uri="{FF2B5EF4-FFF2-40B4-BE49-F238E27FC236}">
                    <a16:creationId xmlns:a16="http://schemas.microsoft.com/office/drawing/2014/main" id="{347593A7-FE55-832D-97E0-5FCBBC144CB8}"/>
                  </a:ext>
                </a:extLst>
              </p:cNvPr>
              <p:cNvPicPr>
                <a:picLocks noChangeAspect="1"/>
              </p:cNvPicPr>
              <p:nvPr/>
            </p:nvPicPr>
            <p:blipFill>
              <a:blip r:embed="rId2">
                <a:duotone>
                  <a:schemeClr val="accent6">
                    <a:shade val="45000"/>
                    <a:satMod val="135000"/>
                  </a:schemeClr>
                  <a:prstClr val="white"/>
                </a:duotone>
              </a:blip>
              <a:stretch>
                <a:fillRect/>
              </a:stretch>
            </p:blipFill>
            <p:spPr>
              <a:xfrm>
                <a:off x="2290915" y="3011902"/>
                <a:ext cx="706538" cy="751636"/>
              </a:xfrm>
              <a:prstGeom prst="rect">
                <a:avLst/>
              </a:prstGeom>
            </p:spPr>
          </p:pic>
          <p:pic>
            <p:nvPicPr>
              <p:cNvPr id="9" name="Picture 8">
                <a:extLst>
                  <a:ext uri="{FF2B5EF4-FFF2-40B4-BE49-F238E27FC236}">
                    <a16:creationId xmlns:a16="http://schemas.microsoft.com/office/drawing/2014/main" id="{D5A6D89E-62A3-9648-5872-B8DB0261BE91}"/>
                  </a:ext>
                </a:extLst>
              </p:cNvPr>
              <p:cNvPicPr>
                <a:picLocks noChangeAspect="1"/>
              </p:cNvPicPr>
              <p:nvPr/>
            </p:nvPicPr>
            <p:blipFill>
              <a:blip r:embed="rId2">
                <a:duotone>
                  <a:schemeClr val="accent6">
                    <a:shade val="45000"/>
                    <a:satMod val="135000"/>
                  </a:schemeClr>
                  <a:prstClr val="white"/>
                </a:duotone>
              </a:blip>
              <a:stretch>
                <a:fillRect/>
              </a:stretch>
            </p:blipFill>
            <p:spPr>
              <a:xfrm>
                <a:off x="2675180" y="3011902"/>
                <a:ext cx="706538" cy="751636"/>
              </a:xfrm>
              <a:prstGeom prst="rect">
                <a:avLst/>
              </a:prstGeom>
            </p:spPr>
          </p:pic>
          <p:pic>
            <p:nvPicPr>
              <p:cNvPr id="10" name="Picture 9">
                <a:extLst>
                  <a:ext uri="{FF2B5EF4-FFF2-40B4-BE49-F238E27FC236}">
                    <a16:creationId xmlns:a16="http://schemas.microsoft.com/office/drawing/2014/main" id="{5129D5BD-E713-6B1D-869F-3A8A58D4150F}"/>
                  </a:ext>
                </a:extLst>
              </p:cNvPr>
              <p:cNvPicPr>
                <a:picLocks noChangeAspect="1"/>
              </p:cNvPicPr>
              <p:nvPr/>
            </p:nvPicPr>
            <p:blipFill>
              <a:blip r:embed="rId2">
                <a:duotone>
                  <a:schemeClr val="accent6">
                    <a:shade val="45000"/>
                    <a:satMod val="135000"/>
                  </a:schemeClr>
                  <a:prstClr val="white"/>
                </a:duotone>
              </a:blip>
              <a:stretch>
                <a:fillRect/>
              </a:stretch>
            </p:blipFill>
            <p:spPr>
              <a:xfrm>
                <a:off x="3059445" y="3011902"/>
                <a:ext cx="706538" cy="751636"/>
              </a:xfrm>
              <a:prstGeom prst="rect">
                <a:avLst/>
              </a:prstGeom>
            </p:spPr>
          </p:pic>
          <p:pic>
            <p:nvPicPr>
              <p:cNvPr id="11" name="Picture 10">
                <a:extLst>
                  <a:ext uri="{FF2B5EF4-FFF2-40B4-BE49-F238E27FC236}">
                    <a16:creationId xmlns:a16="http://schemas.microsoft.com/office/drawing/2014/main" id="{A98D77B9-3EB3-220B-E678-C4A04B1F8018}"/>
                  </a:ext>
                </a:extLst>
              </p:cNvPr>
              <p:cNvPicPr>
                <a:picLocks noChangeAspect="1"/>
              </p:cNvPicPr>
              <p:nvPr/>
            </p:nvPicPr>
            <p:blipFill>
              <a:blip r:embed="rId2">
                <a:duotone>
                  <a:schemeClr val="accent6">
                    <a:shade val="45000"/>
                    <a:satMod val="135000"/>
                  </a:schemeClr>
                  <a:prstClr val="white"/>
                </a:duotone>
              </a:blip>
              <a:stretch>
                <a:fillRect/>
              </a:stretch>
            </p:blipFill>
            <p:spPr>
              <a:xfrm>
                <a:off x="3443710" y="3011902"/>
                <a:ext cx="706538" cy="751636"/>
              </a:xfrm>
              <a:prstGeom prst="rect">
                <a:avLst/>
              </a:prstGeom>
            </p:spPr>
          </p:pic>
          <p:pic>
            <p:nvPicPr>
              <p:cNvPr id="12" name="Picture 11">
                <a:extLst>
                  <a:ext uri="{FF2B5EF4-FFF2-40B4-BE49-F238E27FC236}">
                    <a16:creationId xmlns:a16="http://schemas.microsoft.com/office/drawing/2014/main" id="{69743679-E1D1-6AA8-9333-D6EA8DF09AD2}"/>
                  </a:ext>
                </a:extLst>
              </p:cNvPr>
              <p:cNvPicPr>
                <a:picLocks noChangeAspect="1"/>
              </p:cNvPicPr>
              <p:nvPr/>
            </p:nvPicPr>
            <p:blipFill>
              <a:blip r:embed="rId2">
                <a:duotone>
                  <a:schemeClr val="accent6">
                    <a:shade val="45000"/>
                    <a:satMod val="135000"/>
                  </a:schemeClr>
                  <a:prstClr val="white"/>
                </a:duotone>
              </a:blip>
              <a:stretch>
                <a:fillRect/>
              </a:stretch>
            </p:blipFill>
            <p:spPr>
              <a:xfrm>
                <a:off x="3827975" y="3011902"/>
                <a:ext cx="706538" cy="751636"/>
              </a:xfrm>
              <a:prstGeom prst="rect">
                <a:avLst/>
              </a:prstGeom>
            </p:spPr>
          </p:pic>
          <p:pic>
            <p:nvPicPr>
              <p:cNvPr id="13" name="Picture 12">
                <a:extLst>
                  <a:ext uri="{FF2B5EF4-FFF2-40B4-BE49-F238E27FC236}">
                    <a16:creationId xmlns:a16="http://schemas.microsoft.com/office/drawing/2014/main" id="{A09233E0-CD63-7E8E-63BD-55C6A51E0B55}"/>
                  </a:ext>
                </a:extLst>
              </p:cNvPr>
              <p:cNvPicPr>
                <a:picLocks noChangeAspect="1"/>
              </p:cNvPicPr>
              <p:nvPr/>
            </p:nvPicPr>
            <p:blipFill>
              <a:blip r:embed="rId2">
                <a:duotone>
                  <a:schemeClr val="accent6">
                    <a:shade val="45000"/>
                    <a:satMod val="135000"/>
                  </a:schemeClr>
                  <a:prstClr val="white"/>
                </a:duotone>
              </a:blip>
              <a:stretch>
                <a:fillRect/>
              </a:stretch>
            </p:blipFill>
            <p:spPr>
              <a:xfrm>
                <a:off x="2290915" y="3763538"/>
                <a:ext cx="706538" cy="751636"/>
              </a:xfrm>
              <a:prstGeom prst="rect">
                <a:avLst/>
              </a:prstGeom>
            </p:spPr>
          </p:pic>
          <p:pic>
            <p:nvPicPr>
              <p:cNvPr id="14" name="Picture 13">
                <a:extLst>
                  <a:ext uri="{FF2B5EF4-FFF2-40B4-BE49-F238E27FC236}">
                    <a16:creationId xmlns:a16="http://schemas.microsoft.com/office/drawing/2014/main" id="{36B885B0-D11F-F473-7E6F-E0B661887E3A}"/>
                  </a:ext>
                </a:extLst>
              </p:cNvPr>
              <p:cNvPicPr>
                <a:picLocks noChangeAspect="1"/>
              </p:cNvPicPr>
              <p:nvPr/>
            </p:nvPicPr>
            <p:blipFill>
              <a:blip r:embed="rId2">
                <a:duotone>
                  <a:schemeClr val="accent6">
                    <a:shade val="45000"/>
                    <a:satMod val="135000"/>
                  </a:schemeClr>
                  <a:prstClr val="white"/>
                </a:duotone>
              </a:blip>
              <a:stretch>
                <a:fillRect/>
              </a:stretch>
            </p:blipFill>
            <p:spPr>
              <a:xfrm>
                <a:off x="2675180" y="3763538"/>
                <a:ext cx="706538" cy="751636"/>
              </a:xfrm>
              <a:prstGeom prst="rect">
                <a:avLst/>
              </a:prstGeom>
            </p:spPr>
          </p:pic>
          <p:pic>
            <p:nvPicPr>
              <p:cNvPr id="15" name="Picture 14">
                <a:extLst>
                  <a:ext uri="{FF2B5EF4-FFF2-40B4-BE49-F238E27FC236}">
                    <a16:creationId xmlns:a16="http://schemas.microsoft.com/office/drawing/2014/main" id="{DFFA2556-E41A-E93B-416B-073FFD12DAE9}"/>
                  </a:ext>
                </a:extLst>
              </p:cNvPr>
              <p:cNvPicPr>
                <a:picLocks noChangeAspect="1"/>
              </p:cNvPicPr>
              <p:nvPr/>
            </p:nvPicPr>
            <p:blipFill>
              <a:blip r:embed="rId2">
                <a:duotone>
                  <a:schemeClr val="accent5">
                    <a:shade val="45000"/>
                    <a:satMod val="135000"/>
                  </a:schemeClr>
                  <a:prstClr val="white"/>
                </a:duotone>
              </a:blip>
              <a:stretch>
                <a:fillRect/>
              </a:stretch>
            </p:blipFill>
            <p:spPr>
              <a:xfrm>
                <a:off x="3059445" y="3763538"/>
                <a:ext cx="706538" cy="751636"/>
              </a:xfrm>
              <a:prstGeom prst="rect">
                <a:avLst/>
              </a:prstGeom>
            </p:spPr>
          </p:pic>
          <p:pic>
            <p:nvPicPr>
              <p:cNvPr id="16" name="Picture 15">
                <a:extLst>
                  <a:ext uri="{FF2B5EF4-FFF2-40B4-BE49-F238E27FC236}">
                    <a16:creationId xmlns:a16="http://schemas.microsoft.com/office/drawing/2014/main" id="{BC53815C-B5AF-F25D-B7B8-13DD19FAB83A}"/>
                  </a:ext>
                </a:extLst>
              </p:cNvPr>
              <p:cNvPicPr>
                <a:picLocks noChangeAspect="1"/>
              </p:cNvPicPr>
              <p:nvPr/>
            </p:nvPicPr>
            <p:blipFill>
              <a:blip r:embed="rId2">
                <a:duotone>
                  <a:schemeClr val="accent5">
                    <a:shade val="45000"/>
                    <a:satMod val="135000"/>
                  </a:schemeClr>
                  <a:prstClr val="white"/>
                </a:duotone>
              </a:blip>
              <a:stretch>
                <a:fillRect/>
              </a:stretch>
            </p:blipFill>
            <p:spPr>
              <a:xfrm>
                <a:off x="3443710" y="3763538"/>
                <a:ext cx="706538" cy="751636"/>
              </a:xfrm>
              <a:prstGeom prst="rect">
                <a:avLst/>
              </a:prstGeom>
            </p:spPr>
          </p:pic>
          <p:pic>
            <p:nvPicPr>
              <p:cNvPr id="17" name="Picture 16">
                <a:extLst>
                  <a:ext uri="{FF2B5EF4-FFF2-40B4-BE49-F238E27FC236}">
                    <a16:creationId xmlns:a16="http://schemas.microsoft.com/office/drawing/2014/main" id="{0470CB85-E278-8366-C3B5-10660DE5E54B}"/>
                  </a:ext>
                </a:extLst>
              </p:cNvPr>
              <p:cNvPicPr>
                <a:picLocks noChangeAspect="1"/>
              </p:cNvPicPr>
              <p:nvPr/>
            </p:nvPicPr>
            <p:blipFill>
              <a:blip r:embed="rId2">
                <a:duotone>
                  <a:schemeClr val="accent5">
                    <a:shade val="45000"/>
                    <a:satMod val="135000"/>
                  </a:schemeClr>
                  <a:prstClr val="white"/>
                </a:duotone>
              </a:blip>
              <a:stretch>
                <a:fillRect/>
              </a:stretch>
            </p:blipFill>
            <p:spPr>
              <a:xfrm>
                <a:off x="3827975" y="3763538"/>
                <a:ext cx="706538" cy="751636"/>
              </a:xfrm>
              <a:prstGeom prst="rect">
                <a:avLst/>
              </a:prstGeom>
            </p:spPr>
          </p:pic>
          <p:pic>
            <p:nvPicPr>
              <p:cNvPr id="18" name="Picture 17">
                <a:extLst>
                  <a:ext uri="{FF2B5EF4-FFF2-40B4-BE49-F238E27FC236}">
                    <a16:creationId xmlns:a16="http://schemas.microsoft.com/office/drawing/2014/main" id="{2C262E80-E24E-7F38-E6ED-0541566DA79F}"/>
                  </a:ext>
                </a:extLst>
              </p:cNvPr>
              <p:cNvPicPr>
                <a:picLocks noChangeAspect="1"/>
              </p:cNvPicPr>
              <p:nvPr/>
            </p:nvPicPr>
            <p:blipFill>
              <a:blip r:embed="rId2">
                <a:duotone>
                  <a:schemeClr val="accent6">
                    <a:shade val="45000"/>
                    <a:satMod val="135000"/>
                  </a:schemeClr>
                  <a:prstClr val="white"/>
                </a:duotone>
              </a:blip>
              <a:stretch>
                <a:fillRect/>
              </a:stretch>
            </p:blipFill>
            <p:spPr>
              <a:xfrm>
                <a:off x="2290915" y="2260266"/>
                <a:ext cx="706538" cy="751636"/>
              </a:xfrm>
              <a:prstGeom prst="rect">
                <a:avLst/>
              </a:prstGeom>
            </p:spPr>
          </p:pic>
          <p:pic>
            <p:nvPicPr>
              <p:cNvPr id="19" name="Picture 18">
                <a:extLst>
                  <a:ext uri="{FF2B5EF4-FFF2-40B4-BE49-F238E27FC236}">
                    <a16:creationId xmlns:a16="http://schemas.microsoft.com/office/drawing/2014/main" id="{09F54446-C8AF-8BFD-26E9-9731F8BD5766}"/>
                  </a:ext>
                </a:extLst>
              </p:cNvPr>
              <p:cNvPicPr>
                <a:picLocks noChangeAspect="1"/>
              </p:cNvPicPr>
              <p:nvPr/>
            </p:nvPicPr>
            <p:blipFill>
              <a:blip r:embed="rId2">
                <a:duotone>
                  <a:schemeClr val="accent6">
                    <a:shade val="45000"/>
                    <a:satMod val="135000"/>
                  </a:schemeClr>
                  <a:prstClr val="white"/>
                </a:duotone>
              </a:blip>
              <a:stretch>
                <a:fillRect/>
              </a:stretch>
            </p:blipFill>
            <p:spPr>
              <a:xfrm>
                <a:off x="2675180" y="2260266"/>
                <a:ext cx="706538" cy="751636"/>
              </a:xfrm>
              <a:prstGeom prst="rect">
                <a:avLst/>
              </a:prstGeom>
            </p:spPr>
          </p:pic>
          <p:pic>
            <p:nvPicPr>
              <p:cNvPr id="20" name="Picture 19">
                <a:extLst>
                  <a:ext uri="{FF2B5EF4-FFF2-40B4-BE49-F238E27FC236}">
                    <a16:creationId xmlns:a16="http://schemas.microsoft.com/office/drawing/2014/main" id="{7859CCF8-6035-CAA0-6C2F-318E36DF70AE}"/>
                  </a:ext>
                </a:extLst>
              </p:cNvPr>
              <p:cNvPicPr>
                <a:picLocks noChangeAspect="1"/>
              </p:cNvPicPr>
              <p:nvPr/>
            </p:nvPicPr>
            <p:blipFill>
              <a:blip r:embed="rId2">
                <a:duotone>
                  <a:schemeClr val="accent6">
                    <a:shade val="45000"/>
                    <a:satMod val="135000"/>
                  </a:schemeClr>
                  <a:prstClr val="white"/>
                </a:duotone>
              </a:blip>
              <a:stretch>
                <a:fillRect/>
              </a:stretch>
            </p:blipFill>
            <p:spPr>
              <a:xfrm>
                <a:off x="3059445" y="2260266"/>
                <a:ext cx="706538" cy="751636"/>
              </a:xfrm>
              <a:prstGeom prst="rect">
                <a:avLst/>
              </a:prstGeom>
            </p:spPr>
          </p:pic>
          <p:pic>
            <p:nvPicPr>
              <p:cNvPr id="21" name="Picture 20">
                <a:extLst>
                  <a:ext uri="{FF2B5EF4-FFF2-40B4-BE49-F238E27FC236}">
                    <a16:creationId xmlns:a16="http://schemas.microsoft.com/office/drawing/2014/main" id="{316E664A-BE83-1F66-7722-DD3D010C2B9D}"/>
                  </a:ext>
                </a:extLst>
              </p:cNvPr>
              <p:cNvPicPr>
                <a:picLocks noChangeAspect="1"/>
              </p:cNvPicPr>
              <p:nvPr/>
            </p:nvPicPr>
            <p:blipFill>
              <a:blip r:embed="rId2">
                <a:duotone>
                  <a:schemeClr val="accent6">
                    <a:shade val="45000"/>
                    <a:satMod val="135000"/>
                  </a:schemeClr>
                  <a:prstClr val="white"/>
                </a:duotone>
              </a:blip>
              <a:stretch>
                <a:fillRect/>
              </a:stretch>
            </p:blipFill>
            <p:spPr>
              <a:xfrm>
                <a:off x="3443710" y="2260266"/>
                <a:ext cx="706538" cy="751636"/>
              </a:xfrm>
              <a:prstGeom prst="rect">
                <a:avLst/>
              </a:prstGeom>
            </p:spPr>
          </p:pic>
          <p:pic>
            <p:nvPicPr>
              <p:cNvPr id="22" name="Picture 21">
                <a:extLst>
                  <a:ext uri="{FF2B5EF4-FFF2-40B4-BE49-F238E27FC236}">
                    <a16:creationId xmlns:a16="http://schemas.microsoft.com/office/drawing/2014/main" id="{8131B790-3DC5-9068-DAAD-AA0C6F53AA46}"/>
                  </a:ext>
                </a:extLst>
              </p:cNvPr>
              <p:cNvPicPr>
                <a:picLocks noChangeAspect="1"/>
              </p:cNvPicPr>
              <p:nvPr/>
            </p:nvPicPr>
            <p:blipFill>
              <a:blip r:embed="rId2">
                <a:duotone>
                  <a:schemeClr val="accent6">
                    <a:shade val="45000"/>
                    <a:satMod val="135000"/>
                  </a:schemeClr>
                  <a:prstClr val="white"/>
                </a:duotone>
              </a:blip>
              <a:stretch>
                <a:fillRect/>
              </a:stretch>
            </p:blipFill>
            <p:spPr>
              <a:xfrm>
                <a:off x="3827975" y="2260266"/>
                <a:ext cx="706538" cy="751636"/>
              </a:xfrm>
              <a:prstGeom prst="rect">
                <a:avLst/>
              </a:prstGeom>
            </p:spPr>
          </p:pic>
          <p:sp>
            <p:nvSpPr>
              <p:cNvPr id="23" name="Rectangle 22">
                <a:extLst>
                  <a:ext uri="{FF2B5EF4-FFF2-40B4-BE49-F238E27FC236}">
                    <a16:creationId xmlns:a16="http://schemas.microsoft.com/office/drawing/2014/main" id="{770012DF-80F1-C0FC-4A57-DC1BA9E69D63}"/>
                  </a:ext>
                </a:extLst>
              </p:cNvPr>
              <p:cNvSpPr/>
              <p:nvPr/>
            </p:nvSpPr>
            <p:spPr>
              <a:xfrm>
                <a:off x="3221665" y="3763538"/>
                <a:ext cx="1137684" cy="751636"/>
              </a:xfrm>
              <a:prstGeom prst="rect">
                <a:avLst/>
              </a:prstGeom>
              <a:noFill/>
              <a:ln w="19050">
                <a:solidFill>
                  <a:srgbClr val="61A2A7"/>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81C2A113-BA45-71C6-1B01-9F118562DD88}"/>
                  </a:ext>
                </a:extLst>
              </p:cNvPr>
              <p:cNvPicPr>
                <a:picLocks noChangeAspect="1"/>
              </p:cNvPicPr>
              <p:nvPr/>
            </p:nvPicPr>
            <p:blipFill>
              <a:blip r:embed="rId2">
                <a:duotone>
                  <a:schemeClr val="accent6">
                    <a:shade val="45000"/>
                    <a:satMod val="135000"/>
                  </a:schemeClr>
                  <a:prstClr val="white"/>
                </a:duotone>
              </a:blip>
              <a:stretch>
                <a:fillRect/>
              </a:stretch>
            </p:blipFill>
            <p:spPr>
              <a:xfrm>
                <a:off x="2290915" y="1508630"/>
                <a:ext cx="706538" cy="751636"/>
              </a:xfrm>
              <a:prstGeom prst="rect">
                <a:avLst/>
              </a:prstGeom>
            </p:spPr>
          </p:pic>
          <p:pic>
            <p:nvPicPr>
              <p:cNvPr id="25" name="Picture 24">
                <a:extLst>
                  <a:ext uri="{FF2B5EF4-FFF2-40B4-BE49-F238E27FC236}">
                    <a16:creationId xmlns:a16="http://schemas.microsoft.com/office/drawing/2014/main" id="{630685AF-6440-2BE5-1F78-0283C81A8D58}"/>
                  </a:ext>
                </a:extLst>
              </p:cNvPr>
              <p:cNvPicPr>
                <a:picLocks noChangeAspect="1"/>
              </p:cNvPicPr>
              <p:nvPr/>
            </p:nvPicPr>
            <p:blipFill>
              <a:blip r:embed="rId2">
                <a:duotone>
                  <a:schemeClr val="accent6">
                    <a:shade val="45000"/>
                    <a:satMod val="135000"/>
                  </a:schemeClr>
                  <a:prstClr val="white"/>
                </a:duotone>
              </a:blip>
              <a:stretch>
                <a:fillRect/>
              </a:stretch>
            </p:blipFill>
            <p:spPr>
              <a:xfrm>
                <a:off x="2675180" y="1508630"/>
                <a:ext cx="706538" cy="751636"/>
              </a:xfrm>
              <a:prstGeom prst="rect">
                <a:avLst/>
              </a:prstGeom>
            </p:spPr>
          </p:pic>
          <p:pic>
            <p:nvPicPr>
              <p:cNvPr id="26" name="Picture 25">
                <a:extLst>
                  <a:ext uri="{FF2B5EF4-FFF2-40B4-BE49-F238E27FC236}">
                    <a16:creationId xmlns:a16="http://schemas.microsoft.com/office/drawing/2014/main" id="{2F3CD073-94B0-38BA-7F46-7C074FC1E08F}"/>
                  </a:ext>
                </a:extLst>
              </p:cNvPr>
              <p:cNvPicPr>
                <a:picLocks noChangeAspect="1"/>
              </p:cNvPicPr>
              <p:nvPr/>
            </p:nvPicPr>
            <p:blipFill>
              <a:blip r:embed="rId2">
                <a:duotone>
                  <a:schemeClr val="accent6">
                    <a:shade val="45000"/>
                    <a:satMod val="135000"/>
                  </a:schemeClr>
                  <a:prstClr val="white"/>
                </a:duotone>
              </a:blip>
              <a:stretch>
                <a:fillRect/>
              </a:stretch>
            </p:blipFill>
            <p:spPr>
              <a:xfrm>
                <a:off x="3059445" y="1508630"/>
                <a:ext cx="706538" cy="751636"/>
              </a:xfrm>
              <a:prstGeom prst="rect">
                <a:avLst/>
              </a:prstGeom>
            </p:spPr>
          </p:pic>
          <p:pic>
            <p:nvPicPr>
              <p:cNvPr id="27" name="Picture 26">
                <a:extLst>
                  <a:ext uri="{FF2B5EF4-FFF2-40B4-BE49-F238E27FC236}">
                    <a16:creationId xmlns:a16="http://schemas.microsoft.com/office/drawing/2014/main" id="{3D27D590-FD88-386E-1DF6-8A8F0279EE6F}"/>
                  </a:ext>
                </a:extLst>
              </p:cNvPr>
              <p:cNvPicPr>
                <a:picLocks noChangeAspect="1"/>
              </p:cNvPicPr>
              <p:nvPr/>
            </p:nvPicPr>
            <p:blipFill>
              <a:blip r:embed="rId2">
                <a:duotone>
                  <a:schemeClr val="accent6">
                    <a:shade val="45000"/>
                    <a:satMod val="135000"/>
                  </a:schemeClr>
                  <a:prstClr val="white"/>
                </a:duotone>
              </a:blip>
              <a:stretch>
                <a:fillRect/>
              </a:stretch>
            </p:blipFill>
            <p:spPr>
              <a:xfrm>
                <a:off x="3443710" y="1508630"/>
                <a:ext cx="706538" cy="751636"/>
              </a:xfrm>
              <a:prstGeom prst="rect">
                <a:avLst/>
              </a:prstGeom>
            </p:spPr>
          </p:pic>
          <p:pic>
            <p:nvPicPr>
              <p:cNvPr id="28" name="Picture 27">
                <a:extLst>
                  <a:ext uri="{FF2B5EF4-FFF2-40B4-BE49-F238E27FC236}">
                    <a16:creationId xmlns:a16="http://schemas.microsoft.com/office/drawing/2014/main" id="{1FDEE62A-3680-86E6-BC5E-BAFC31FA10FD}"/>
                  </a:ext>
                </a:extLst>
              </p:cNvPr>
              <p:cNvPicPr>
                <a:picLocks noChangeAspect="1"/>
              </p:cNvPicPr>
              <p:nvPr/>
            </p:nvPicPr>
            <p:blipFill>
              <a:blip r:embed="rId2">
                <a:duotone>
                  <a:schemeClr val="accent6">
                    <a:shade val="45000"/>
                    <a:satMod val="135000"/>
                  </a:schemeClr>
                  <a:prstClr val="white"/>
                </a:duotone>
              </a:blip>
              <a:stretch>
                <a:fillRect/>
              </a:stretch>
            </p:blipFill>
            <p:spPr>
              <a:xfrm>
                <a:off x="3827975" y="1508630"/>
                <a:ext cx="706538" cy="751636"/>
              </a:xfrm>
              <a:prstGeom prst="rect">
                <a:avLst/>
              </a:prstGeom>
            </p:spPr>
          </p:pic>
        </p:grpSp>
        <p:sp>
          <p:nvSpPr>
            <p:cNvPr id="29" name="TextBox 28">
              <a:extLst>
                <a:ext uri="{FF2B5EF4-FFF2-40B4-BE49-F238E27FC236}">
                  <a16:creationId xmlns:a16="http://schemas.microsoft.com/office/drawing/2014/main" id="{AF009E39-A3A0-680A-3773-EE61D9653708}"/>
                </a:ext>
              </a:extLst>
            </p:cNvPr>
            <p:cNvSpPr txBox="1"/>
            <p:nvPr/>
          </p:nvSpPr>
          <p:spPr>
            <a:xfrm>
              <a:off x="6176430" y="3344926"/>
              <a:ext cx="3078177" cy="3231654"/>
            </a:xfrm>
            <a:prstGeom prst="rect">
              <a:avLst/>
            </a:prstGeom>
            <a:noFill/>
          </p:spPr>
          <p:txBody>
            <a:bodyPr wrap="square" rtlCol="0">
              <a:spAutoFit/>
            </a:bodyPr>
            <a:lstStyle/>
            <a:p>
              <a:endParaRPr lang="en-US" sz="1400" b="1" dirty="0"/>
            </a:p>
            <a:p>
              <a:r>
                <a:rPr lang="en-US" sz="1600" b="1"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Justice-Involved</a:t>
              </a:r>
              <a:r>
                <a:rPr lang="en-US" sz="1600" b="1" dirty="0">
                  <a:latin typeface="Helvetica Neue" panose="02000503000000020004" pitchFamily="2" charset="0"/>
                  <a:ea typeface="Helvetica Neue" panose="02000503000000020004" pitchFamily="2" charset="0"/>
                  <a:cs typeface="Helvetica Neue" panose="02000503000000020004" pitchFamily="2" charset="0"/>
                </a:rPr>
                <a:t> = </a:t>
              </a:r>
              <a:r>
                <a:rPr lang="en-US" sz="1600" dirty="0">
                  <a:latin typeface="Helvetica Neue" panose="02000503000000020004" pitchFamily="2" charset="0"/>
                  <a:ea typeface="Helvetica Neue" panose="02000503000000020004" pitchFamily="2" charset="0"/>
                  <a:cs typeface="Helvetica Neue" panose="02000503000000020004" pitchFamily="2" charset="0"/>
                </a:rPr>
                <a:t>a person that has violated the criminal code. </a:t>
              </a:r>
            </a:p>
            <a:p>
              <a:endParaRPr lang="en-US" sz="1600" dirty="0">
                <a:latin typeface="Helvetica Neue" panose="02000503000000020004" pitchFamily="2" charset="0"/>
                <a:ea typeface="Helvetica Neue" panose="02000503000000020004" pitchFamily="2" charset="0"/>
                <a:cs typeface="Helvetica Neue" panose="02000503000000020004" pitchFamily="2" charset="0"/>
              </a:endParaRPr>
            </a:p>
            <a:p>
              <a:r>
                <a:rPr lang="en-US" sz="1600" b="1" dirty="0">
                  <a:solidFill>
                    <a:schemeClr val="accent6"/>
                  </a:solidFill>
                  <a:latin typeface="Helvetica Neue" panose="02000503000000020004" pitchFamily="2" charset="0"/>
                  <a:ea typeface="Helvetica Neue" panose="02000503000000020004" pitchFamily="2" charset="0"/>
                  <a:cs typeface="Helvetica Neue" panose="02000503000000020004" pitchFamily="2" charset="0"/>
                </a:rPr>
                <a:t>A: Non-psychopathic</a:t>
              </a:r>
              <a:r>
                <a:rPr lang="en-US" sz="1600" b="1" dirty="0">
                  <a:latin typeface="Helvetica Neue" panose="02000503000000020004" pitchFamily="2" charset="0"/>
                  <a:ea typeface="Helvetica Neue" panose="02000503000000020004" pitchFamily="2" charset="0"/>
                  <a:cs typeface="Helvetica Neue" panose="02000503000000020004" pitchFamily="2" charset="0"/>
                </a:rPr>
                <a:t> = </a:t>
              </a:r>
              <a:r>
                <a:rPr lang="en-US" sz="1600" dirty="0">
                  <a:latin typeface="Helvetica Neue" panose="02000503000000020004" pitchFamily="2" charset="0"/>
                  <a:ea typeface="Helvetica Neue" panose="02000503000000020004" pitchFamily="2" charset="0"/>
                  <a:cs typeface="Helvetica Neue" panose="02000503000000020004" pitchFamily="2" charset="0"/>
                </a:rPr>
                <a:t>a “justice-involved” person that “scores &lt;30 on the PCL-R”.</a:t>
              </a:r>
              <a:r>
                <a:rPr lang="en-CA" sz="1600" dirty="0">
                  <a:latin typeface="Helvetica Neue" panose="02000503000000020004" pitchFamily="2" charset="0"/>
                  <a:ea typeface="Helvetica Neue" panose="02000503000000020004" pitchFamily="2" charset="0"/>
                  <a:cs typeface="Helvetica Neue" panose="02000503000000020004" pitchFamily="2" charset="0"/>
                </a:rPr>
                <a:t> </a:t>
              </a:r>
              <a:endParaRPr lang="en-US" sz="1600" dirty="0">
                <a:latin typeface="Helvetica Neue" panose="02000503000000020004" pitchFamily="2" charset="0"/>
                <a:ea typeface="Helvetica Neue" panose="02000503000000020004" pitchFamily="2" charset="0"/>
                <a:cs typeface="Helvetica Neue" panose="02000503000000020004" pitchFamily="2" charset="0"/>
              </a:endParaRPr>
            </a:p>
            <a:p>
              <a:endParaRPr lang="en-US" sz="1600" dirty="0">
                <a:latin typeface="Helvetica Neue" panose="02000503000000020004" pitchFamily="2" charset="0"/>
                <a:ea typeface="Helvetica Neue" panose="02000503000000020004" pitchFamily="2" charset="0"/>
                <a:cs typeface="Helvetica Neue" panose="02000503000000020004" pitchFamily="2" charset="0"/>
              </a:endParaRPr>
            </a:p>
            <a:p>
              <a:r>
                <a:rPr lang="en-US" sz="1600" b="1" dirty="0">
                  <a:solidFill>
                    <a:srgbClr val="61A2A7"/>
                  </a:solidFill>
                  <a:latin typeface="Helvetica Neue" panose="02000503000000020004" pitchFamily="2" charset="0"/>
                  <a:ea typeface="Helvetica Neue" panose="02000503000000020004" pitchFamily="2" charset="0"/>
                  <a:cs typeface="Helvetica Neue" panose="02000503000000020004" pitchFamily="2" charset="0"/>
                </a:rPr>
                <a:t>B: Psychopathic</a:t>
              </a:r>
              <a:r>
                <a:rPr lang="en-US" sz="1600" b="1" dirty="0">
                  <a:latin typeface="Helvetica Neue" panose="02000503000000020004" pitchFamily="2" charset="0"/>
                  <a:ea typeface="Helvetica Neue" panose="02000503000000020004" pitchFamily="2" charset="0"/>
                  <a:cs typeface="Helvetica Neue" panose="02000503000000020004" pitchFamily="2" charset="0"/>
                </a:rPr>
                <a:t> = </a:t>
              </a:r>
              <a:r>
                <a:rPr lang="en-US" sz="1600" dirty="0">
                  <a:latin typeface="Helvetica Neue" panose="02000503000000020004" pitchFamily="2" charset="0"/>
                  <a:ea typeface="Helvetica Neue" panose="02000503000000020004" pitchFamily="2" charset="0"/>
                  <a:cs typeface="Helvetica Neue" panose="02000503000000020004" pitchFamily="2" charset="0"/>
                </a:rPr>
                <a:t>a “justice-involved” person that “Scores &gt;30 on PCL-R”.</a:t>
              </a:r>
            </a:p>
            <a:p>
              <a:endParaRPr lang="en-US" sz="1400" dirty="0"/>
            </a:p>
          </p:txBody>
        </p:sp>
        <p:cxnSp>
          <p:nvCxnSpPr>
            <p:cNvPr id="30" name="Elbow Connector 29">
              <a:extLst>
                <a:ext uri="{FF2B5EF4-FFF2-40B4-BE49-F238E27FC236}">
                  <a16:creationId xmlns:a16="http://schemas.microsoft.com/office/drawing/2014/main" id="{09E319AF-2049-23DC-7142-5A068EEC8F3A}"/>
                </a:ext>
              </a:extLst>
            </p:cNvPr>
            <p:cNvCxnSpPr>
              <a:cxnSpLocks/>
              <a:stCxn id="23" idx="3"/>
            </p:cNvCxnSpPr>
            <p:nvPr/>
          </p:nvCxnSpPr>
          <p:spPr>
            <a:xfrm flipV="1">
              <a:off x="5739742" y="5681458"/>
              <a:ext cx="436687" cy="232424"/>
            </a:xfrm>
            <a:prstGeom prst="bentConnector3">
              <a:avLst/>
            </a:prstGeom>
            <a:ln w="28575">
              <a:solidFill>
                <a:srgbClr val="61A2A7"/>
              </a:solidFill>
              <a:tailEnd type="triangle"/>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C5A9BB62-A858-DC0E-665D-CF8F177995FC}"/>
                </a:ext>
              </a:extLst>
            </p:cNvPr>
            <p:cNvSpPr/>
            <p:nvPr/>
          </p:nvSpPr>
          <p:spPr>
            <a:xfrm>
              <a:off x="3767402" y="3283156"/>
              <a:ext cx="2068033" cy="3089951"/>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Arrow Connector 31">
              <a:extLst>
                <a:ext uri="{FF2B5EF4-FFF2-40B4-BE49-F238E27FC236}">
                  <a16:creationId xmlns:a16="http://schemas.microsoft.com/office/drawing/2014/main" id="{A4B6C246-F23C-E439-6201-FBB16597EE9A}"/>
                </a:ext>
              </a:extLst>
            </p:cNvPr>
            <p:cNvCxnSpPr/>
            <p:nvPr/>
          </p:nvCxnSpPr>
          <p:spPr>
            <a:xfrm>
              <a:off x="5835435" y="3735135"/>
              <a:ext cx="340996"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Elbow Connector 32">
              <a:extLst>
                <a:ext uri="{FF2B5EF4-FFF2-40B4-BE49-F238E27FC236}">
                  <a16:creationId xmlns:a16="http://schemas.microsoft.com/office/drawing/2014/main" id="{D5981C92-D1D5-8F62-4695-749AD3901338}"/>
                </a:ext>
              </a:extLst>
            </p:cNvPr>
            <p:cNvCxnSpPr>
              <a:cxnSpLocks/>
            </p:cNvCxnSpPr>
            <p:nvPr/>
          </p:nvCxnSpPr>
          <p:spPr>
            <a:xfrm flipV="1">
              <a:off x="5208368" y="4700951"/>
              <a:ext cx="954615" cy="117376"/>
            </a:xfrm>
            <a:prstGeom prst="bentConnector3">
              <a:avLst>
                <a:gd name="adj1" fmla="val 50000"/>
              </a:avLst>
            </a:prstGeom>
            <a:ln w="28575" cap="rnd">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995F5AD1-A659-31BF-01E5-75637D52AA74}"/>
                </a:ext>
              </a:extLst>
            </p:cNvPr>
            <p:cNvSpPr/>
            <p:nvPr/>
          </p:nvSpPr>
          <p:spPr>
            <a:xfrm>
              <a:off x="3597416" y="2717694"/>
              <a:ext cx="5727336" cy="408187"/>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Group Selection</a:t>
              </a:r>
            </a:p>
          </p:txBody>
        </p:sp>
      </p:grpSp>
      <p:sp>
        <p:nvSpPr>
          <p:cNvPr id="38" name="Rectangle 37">
            <a:extLst>
              <a:ext uri="{FF2B5EF4-FFF2-40B4-BE49-F238E27FC236}">
                <a16:creationId xmlns:a16="http://schemas.microsoft.com/office/drawing/2014/main" id="{81FEAA69-1B9F-0F77-93FC-247BE9F4BD09}"/>
              </a:ext>
            </a:extLst>
          </p:cNvPr>
          <p:cNvSpPr/>
          <p:nvPr/>
        </p:nvSpPr>
        <p:spPr>
          <a:xfrm>
            <a:off x="6171953" y="3188657"/>
            <a:ext cx="3466058" cy="82794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6"/>
                </a:solidFill>
                <a:latin typeface="Helvetica Neue" panose="02000503000000020004" pitchFamily="2" charset="0"/>
                <a:ea typeface="Helvetica Neue" panose="02000503000000020004" pitchFamily="2" charset="0"/>
                <a:cs typeface="Helvetica Neue" panose="02000503000000020004" pitchFamily="2" charset="0"/>
              </a:rPr>
              <a:t>Group A: </a:t>
            </a:r>
          </a:p>
          <a:p>
            <a:pPr algn="ctr"/>
            <a:r>
              <a:rPr lang="en-US" sz="2400" b="1" dirty="0">
                <a:solidFill>
                  <a:schemeClr val="accent6"/>
                </a:solidFill>
                <a:latin typeface="Helvetica Neue" panose="02000503000000020004" pitchFamily="2" charset="0"/>
                <a:ea typeface="Helvetica Neue" panose="02000503000000020004" pitchFamily="2" charset="0"/>
                <a:cs typeface="Helvetica Neue" panose="02000503000000020004" pitchFamily="2" charset="0"/>
              </a:rPr>
              <a:t>Non-psychopathic</a:t>
            </a:r>
            <a:endParaRPr lang="en-US"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9" name="Rectangle 38">
            <a:extLst>
              <a:ext uri="{FF2B5EF4-FFF2-40B4-BE49-F238E27FC236}">
                <a16:creationId xmlns:a16="http://schemas.microsoft.com/office/drawing/2014/main" id="{D7E234B3-2382-9B88-8560-0DF991A9C1B8}"/>
              </a:ext>
            </a:extLst>
          </p:cNvPr>
          <p:cNvSpPr/>
          <p:nvPr/>
        </p:nvSpPr>
        <p:spPr>
          <a:xfrm>
            <a:off x="6171953" y="5598331"/>
            <a:ext cx="3466058" cy="82794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6"/>
                </a:solidFill>
                <a:latin typeface="Helvetica Neue" panose="02000503000000020004" pitchFamily="2" charset="0"/>
                <a:ea typeface="Helvetica Neue" panose="02000503000000020004" pitchFamily="2" charset="0"/>
                <a:cs typeface="Helvetica Neue" panose="02000503000000020004" pitchFamily="2" charset="0"/>
              </a:rPr>
              <a:t>Group B: </a:t>
            </a:r>
          </a:p>
          <a:p>
            <a:pPr algn="ctr"/>
            <a:r>
              <a:rPr lang="en-US" sz="2400" b="1" dirty="0">
                <a:solidFill>
                  <a:schemeClr val="accent6"/>
                </a:solidFill>
                <a:latin typeface="Helvetica Neue" panose="02000503000000020004" pitchFamily="2" charset="0"/>
                <a:ea typeface="Helvetica Neue" panose="02000503000000020004" pitchFamily="2" charset="0"/>
                <a:cs typeface="Helvetica Neue" panose="02000503000000020004" pitchFamily="2" charset="0"/>
              </a:rPr>
              <a:t>Psychopathic</a:t>
            </a:r>
            <a:endParaRPr lang="en-US"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0" name="Down Arrow 39">
            <a:extLst>
              <a:ext uri="{FF2B5EF4-FFF2-40B4-BE49-F238E27FC236}">
                <a16:creationId xmlns:a16="http://schemas.microsoft.com/office/drawing/2014/main" id="{C2C364E1-191A-C544-047B-5E0D09EF1261}"/>
              </a:ext>
            </a:extLst>
          </p:cNvPr>
          <p:cNvSpPr/>
          <p:nvPr/>
        </p:nvSpPr>
        <p:spPr>
          <a:xfrm>
            <a:off x="6171953" y="4297224"/>
            <a:ext cx="484632" cy="978408"/>
          </a:xfrm>
          <a:prstGeom prst="downArrow">
            <a:avLst/>
          </a:prstGeom>
          <a:solidFill>
            <a:schemeClr val="bg1"/>
          </a:solidFill>
          <a:ln w="38100">
            <a:solidFill>
              <a:srgbClr val="61A2A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Down Arrow 40">
            <a:extLst>
              <a:ext uri="{FF2B5EF4-FFF2-40B4-BE49-F238E27FC236}">
                <a16:creationId xmlns:a16="http://schemas.microsoft.com/office/drawing/2014/main" id="{E44EB3E7-ACBA-94CB-4111-D3F0B81D6774}"/>
              </a:ext>
            </a:extLst>
          </p:cNvPr>
          <p:cNvSpPr/>
          <p:nvPr/>
        </p:nvSpPr>
        <p:spPr>
          <a:xfrm rot="10800000">
            <a:off x="9139372" y="4297224"/>
            <a:ext cx="484632" cy="978408"/>
          </a:xfrm>
          <a:prstGeom prst="downArrow">
            <a:avLst/>
          </a:prstGeom>
          <a:solidFill>
            <a:schemeClr val="bg1"/>
          </a:solidFill>
          <a:ln w="38100">
            <a:solidFill>
              <a:srgbClr val="61A2A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1419639F-3A05-CDB0-A077-AF88876E5B28}"/>
              </a:ext>
            </a:extLst>
          </p:cNvPr>
          <p:cNvSpPr txBox="1"/>
          <p:nvPr/>
        </p:nvSpPr>
        <p:spPr>
          <a:xfrm>
            <a:off x="6788788" y="4212578"/>
            <a:ext cx="2232387" cy="1231106"/>
          </a:xfrm>
          <a:prstGeom prst="rect">
            <a:avLst/>
          </a:prstGeom>
          <a:noFill/>
        </p:spPr>
        <p:txBody>
          <a:bodyPr wrap="square" rtlCol="0">
            <a:spAutoFit/>
          </a:bodyPr>
          <a:lstStyle/>
          <a:p>
            <a:pPr algn="ctr"/>
            <a:r>
              <a:rPr lang="en-US" sz="2000" b="1" dirty="0">
                <a:latin typeface="Helvetica Neue" panose="02000503000000020004" pitchFamily="2" charset="0"/>
                <a:ea typeface="Helvetica Neue" panose="02000503000000020004" pitchFamily="2" charset="0"/>
                <a:cs typeface="Helvetica Neue" panose="02000503000000020004" pitchFamily="2" charset="0"/>
              </a:rPr>
              <a:t>Claim #1:</a:t>
            </a:r>
          </a:p>
          <a:p>
            <a:pPr algn="ctr"/>
            <a:r>
              <a:rPr lang="en-US" i="1" dirty="0">
                <a:latin typeface="Helvetica Neue" panose="02000503000000020004" pitchFamily="2" charset="0"/>
                <a:ea typeface="Helvetica Neue" panose="02000503000000020004" pitchFamily="2" charset="0"/>
                <a:cs typeface="Helvetica Neue" panose="02000503000000020004" pitchFamily="2" charset="0"/>
              </a:rPr>
              <a:t>“Very Large difference in future criminal behavior”</a:t>
            </a:r>
          </a:p>
        </p:txBody>
      </p:sp>
      <p:sp>
        <p:nvSpPr>
          <p:cNvPr id="43" name="Rectangle 42">
            <a:extLst>
              <a:ext uri="{FF2B5EF4-FFF2-40B4-BE49-F238E27FC236}">
                <a16:creationId xmlns:a16="http://schemas.microsoft.com/office/drawing/2014/main" id="{2625AD97-C592-9677-E665-9734C303AB58}"/>
              </a:ext>
            </a:extLst>
          </p:cNvPr>
          <p:cNvSpPr/>
          <p:nvPr/>
        </p:nvSpPr>
        <p:spPr>
          <a:xfrm>
            <a:off x="6157507" y="2722137"/>
            <a:ext cx="3480504" cy="408187"/>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Prognostic Claim</a:t>
            </a:r>
          </a:p>
        </p:txBody>
      </p:sp>
      <p:pic>
        <p:nvPicPr>
          <p:cNvPr id="10242" name="Picture 2" descr="Generated image">
            <a:extLst>
              <a:ext uri="{FF2B5EF4-FFF2-40B4-BE49-F238E27FC236}">
                <a16:creationId xmlns:a16="http://schemas.microsoft.com/office/drawing/2014/main" id="{C93AE514-1A2A-6910-E5CE-E19D2F8505AC}"/>
              </a:ext>
            </a:extLst>
          </p:cNvPr>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20617773">
            <a:off x="9840312" y="3499866"/>
            <a:ext cx="2302247" cy="2302247"/>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54963902-FAC7-9F68-CE38-621130BAAF1A}"/>
              </a:ext>
            </a:extLst>
          </p:cNvPr>
          <p:cNvSpPr/>
          <p:nvPr/>
        </p:nvSpPr>
        <p:spPr>
          <a:xfrm>
            <a:off x="64287" y="1172541"/>
            <a:ext cx="12033526" cy="1182843"/>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dirty="0">
                <a:solidFill>
                  <a:srgbClr val="61A2A7"/>
                </a:solidFill>
                <a:latin typeface="Helvetica Neue" panose="02000503000000020004" pitchFamily="2" charset="0"/>
                <a:ea typeface="Helvetica Neue" panose="02000503000000020004" pitchFamily="2" charset="0"/>
                <a:cs typeface="Helvetica Neue" panose="02000503000000020004" pitchFamily="2" charset="0"/>
              </a:rPr>
              <a:t>Claim #1 – Extraordinary Dangerousness:</a:t>
            </a:r>
            <a:r>
              <a:rPr lang="en-US"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Comparing psychopathic vs. non-psychopathic groups reveal a much higher rate of repeat offending in the psychopathic group, including higher rates of serious crimes and instrumental violence. </a:t>
            </a:r>
          </a:p>
        </p:txBody>
      </p:sp>
    </p:spTree>
    <p:extLst>
      <p:ext uri="{BB962C8B-B14F-4D97-AF65-F5344CB8AC3E}">
        <p14:creationId xmlns:p14="http://schemas.microsoft.com/office/powerpoint/2010/main" val="29871532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ppt_x"/>
                                          </p:val>
                                        </p:tav>
                                        <p:tav tm="100000">
                                          <p:val>
                                            <p:strVal val="#ppt_x"/>
                                          </p:val>
                                        </p:tav>
                                      </p:tavLst>
                                    </p:anim>
                                    <p:anim calcmode="lin" valueType="num">
                                      <p:cBhvr additive="base">
                                        <p:cTn id="8" dur="500" fill="hold"/>
                                        <p:tgtEl>
                                          <p:spTgt spid="3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500" fill="hold"/>
                                        <p:tgtEl>
                                          <p:spTgt spid="39"/>
                                        </p:tgtEl>
                                        <p:attrNameLst>
                                          <p:attrName>ppt_x</p:attrName>
                                        </p:attrNameLst>
                                      </p:cBhvr>
                                      <p:tavLst>
                                        <p:tav tm="0">
                                          <p:val>
                                            <p:strVal val="#ppt_x"/>
                                          </p:val>
                                        </p:tav>
                                        <p:tav tm="100000">
                                          <p:val>
                                            <p:strVal val="#ppt_x"/>
                                          </p:val>
                                        </p:tav>
                                      </p:tavLst>
                                    </p:anim>
                                    <p:anim calcmode="lin" valueType="num">
                                      <p:cBhvr additive="base">
                                        <p:cTn id="12" dur="500" fill="hold"/>
                                        <p:tgtEl>
                                          <p:spTgt spid="3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0"/>
                                        </p:tgtEl>
                                        <p:attrNameLst>
                                          <p:attrName>style.visibility</p:attrName>
                                        </p:attrNameLst>
                                      </p:cBhvr>
                                      <p:to>
                                        <p:strVal val="visible"/>
                                      </p:to>
                                    </p:set>
                                    <p:anim calcmode="lin" valueType="num">
                                      <p:cBhvr additive="base">
                                        <p:cTn id="15" dur="500" fill="hold"/>
                                        <p:tgtEl>
                                          <p:spTgt spid="40"/>
                                        </p:tgtEl>
                                        <p:attrNameLst>
                                          <p:attrName>ppt_x</p:attrName>
                                        </p:attrNameLst>
                                      </p:cBhvr>
                                      <p:tavLst>
                                        <p:tav tm="0">
                                          <p:val>
                                            <p:strVal val="#ppt_x"/>
                                          </p:val>
                                        </p:tav>
                                        <p:tav tm="100000">
                                          <p:val>
                                            <p:strVal val="#ppt_x"/>
                                          </p:val>
                                        </p:tav>
                                      </p:tavLst>
                                    </p:anim>
                                    <p:anim calcmode="lin" valueType="num">
                                      <p:cBhvr additive="base">
                                        <p:cTn id="16" dur="500" fill="hold"/>
                                        <p:tgtEl>
                                          <p:spTgt spid="4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1"/>
                                        </p:tgtEl>
                                        <p:attrNameLst>
                                          <p:attrName>style.visibility</p:attrName>
                                        </p:attrNameLst>
                                      </p:cBhvr>
                                      <p:to>
                                        <p:strVal val="visible"/>
                                      </p:to>
                                    </p:set>
                                    <p:anim calcmode="lin" valueType="num">
                                      <p:cBhvr additive="base">
                                        <p:cTn id="19" dur="500" fill="hold"/>
                                        <p:tgtEl>
                                          <p:spTgt spid="41"/>
                                        </p:tgtEl>
                                        <p:attrNameLst>
                                          <p:attrName>ppt_x</p:attrName>
                                        </p:attrNameLst>
                                      </p:cBhvr>
                                      <p:tavLst>
                                        <p:tav tm="0">
                                          <p:val>
                                            <p:strVal val="#ppt_x"/>
                                          </p:val>
                                        </p:tav>
                                        <p:tav tm="100000">
                                          <p:val>
                                            <p:strVal val="#ppt_x"/>
                                          </p:val>
                                        </p:tav>
                                      </p:tavLst>
                                    </p:anim>
                                    <p:anim calcmode="lin" valueType="num">
                                      <p:cBhvr additive="base">
                                        <p:cTn id="20" dur="500" fill="hold"/>
                                        <p:tgtEl>
                                          <p:spTgt spid="4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2"/>
                                        </p:tgtEl>
                                        <p:attrNameLst>
                                          <p:attrName>style.visibility</p:attrName>
                                        </p:attrNameLst>
                                      </p:cBhvr>
                                      <p:to>
                                        <p:strVal val="visible"/>
                                      </p:to>
                                    </p:set>
                                    <p:anim calcmode="lin" valueType="num">
                                      <p:cBhvr additive="base">
                                        <p:cTn id="23" dur="500" fill="hold"/>
                                        <p:tgtEl>
                                          <p:spTgt spid="42"/>
                                        </p:tgtEl>
                                        <p:attrNameLst>
                                          <p:attrName>ppt_x</p:attrName>
                                        </p:attrNameLst>
                                      </p:cBhvr>
                                      <p:tavLst>
                                        <p:tav tm="0">
                                          <p:val>
                                            <p:strVal val="#ppt_x"/>
                                          </p:val>
                                        </p:tav>
                                        <p:tav tm="100000">
                                          <p:val>
                                            <p:strVal val="#ppt_x"/>
                                          </p:val>
                                        </p:tav>
                                      </p:tavLst>
                                    </p:anim>
                                    <p:anim calcmode="lin" valueType="num">
                                      <p:cBhvr additive="base">
                                        <p:cTn id="24" dur="500" fill="hold"/>
                                        <p:tgtEl>
                                          <p:spTgt spid="4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anim calcmode="lin" valueType="num">
                                      <p:cBhvr additive="base">
                                        <p:cTn id="27" dur="500" fill="hold"/>
                                        <p:tgtEl>
                                          <p:spTgt spid="43"/>
                                        </p:tgtEl>
                                        <p:attrNameLst>
                                          <p:attrName>ppt_x</p:attrName>
                                        </p:attrNameLst>
                                      </p:cBhvr>
                                      <p:tavLst>
                                        <p:tav tm="0">
                                          <p:val>
                                            <p:strVal val="#ppt_x"/>
                                          </p:val>
                                        </p:tav>
                                        <p:tav tm="100000">
                                          <p:val>
                                            <p:strVal val="#ppt_x"/>
                                          </p:val>
                                        </p:tav>
                                      </p:tavLst>
                                    </p:anim>
                                    <p:anim calcmode="lin" valueType="num">
                                      <p:cBhvr additive="base">
                                        <p:cTn id="28"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0242"/>
                                        </p:tgtEl>
                                        <p:attrNameLst>
                                          <p:attrName>style.visibility</p:attrName>
                                        </p:attrNameLst>
                                      </p:cBhvr>
                                      <p:to>
                                        <p:strVal val="visible"/>
                                      </p:to>
                                    </p:set>
                                    <p:anim calcmode="lin" valueType="num">
                                      <p:cBhvr additive="base">
                                        <p:cTn id="33" dur="500" fill="hold"/>
                                        <p:tgtEl>
                                          <p:spTgt spid="10242"/>
                                        </p:tgtEl>
                                        <p:attrNameLst>
                                          <p:attrName>ppt_x</p:attrName>
                                        </p:attrNameLst>
                                      </p:cBhvr>
                                      <p:tavLst>
                                        <p:tav tm="0">
                                          <p:val>
                                            <p:strVal val="#ppt_x"/>
                                          </p:val>
                                        </p:tav>
                                        <p:tav tm="100000">
                                          <p:val>
                                            <p:strVal val="#ppt_x"/>
                                          </p:val>
                                        </p:tav>
                                      </p:tavLst>
                                    </p:anim>
                                    <p:anim calcmode="lin" valueType="num">
                                      <p:cBhvr additive="base">
                                        <p:cTn id="34" dur="500" fill="hold"/>
                                        <p:tgtEl>
                                          <p:spTgt spid="102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P spid="41" grpId="0" animBg="1"/>
      <p:bldP spid="42" grpId="0"/>
      <p:bldP spid="43"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a:extLst>
            <a:ext uri="{FF2B5EF4-FFF2-40B4-BE49-F238E27FC236}">
              <a16:creationId xmlns:a16="http://schemas.microsoft.com/office/drawing/2014/main" id="{6A8C5125-E307-5320-1255-CC6CB4B936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7C752F-F79E-2D37-EDFE-CFA1800780E5}"/>
              </a:ext>
            </a:extLst>
          </p:cNvPr>
          <p:cNvSpPr>
            <a:spLocks noGrp="1"/>
          </p:cNvSpPr>
          <p:nvPr>
            <p:ph type="title"/>
          </p:nvPr>
        </p:nvSpPr>
        <p:spPr>
          <a:xfrm>
            <a:off x="2320413" y="2497395"/>
            <a:ext cx="7452852" cy="1707484"/>
          </a:xfrm>
        </p:spPr>
        <p:txBody>
          <a:bodyPr/>
          <a:lstStyle/>
          <a:p>
            <a:pPr algn="ctr"/>
            <a:r>
              <a:rPr lang="en-US" sz="6000" dirty="0">
                <a:solidFill>
                  <a:schemeClr val="bg1"/>
                </a:solidFill>
              </a:rPr>
              <a:t>Discussion:</a:t>
            </a:r>
            <a:br>
              <a:rPr lang="en-US" sz="6000" dirty="0">
                <a:solidFill>
                  <a:schemeClr val="bg1"/>
                </a:solidFill>
              </a:rPr>
            </a:br>
            <a:r>
              <a:rPr lang="en-US" sz="6000" dirty="0">
                <a:solidFill>
                  <a:schemeClr val="bg1"/>
                </a:solidFill>
              </a:rPr>
              <a:t>Forensic Risk</a:t>
            </a:r>
          </a:p>
        </p:txBody>
      </p:sp>
      <p:sp>
        <p:nvSpPr>
          <p:cNvPr id="7" name="Rectangle 6">
            <a:extLst>
              <a:ext uri="{FF2B5EF4-FFF2-40B4-BE49-F238E27FC236}">
                <a16:creationId xmlns:a16="http://schemas.microsoft.com/office/drawing/2014/main" id="{1994BD98-96D2-7A58-B372-0A9337958DBD}"/>
              </a:ext>
            </a:extLst>
          </p:cNvPr>
          <p:cNvSpPr/>
          <p:nvPr/>
        </p:nvSpPr>
        <p:spPr>
          <a:xfrm>
            <a:off x="2320413" y="1759974"/>
            <a:ext cx="7452852" cy="344129"/>
          </a:xfrm>
          <a:prstGeom prst="rect">
            <a:avLst/>
          </a:prstGeom>
          <a:solidFill>
            <a:srgbClr val="61A2A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BE72A8D-D6E5-98E5-CCF0-C924416E74E4}"/>
              </a:ext>
            </a:extLst>
          </p:cNvPr>
          <p:cNvSpPr/>
          <p:nvPr/>
        </p:nvSpPr>
        <p:spPr>
          <a:xfrm>
            <a:off x="2320413" y="4581833"/>
            <a:ext cx="7452852" cy="344129"/>
          </a:xfrm>
          <a:prstGeom prst="rect">
            <a:avLst/>
          </a:prstGeom>
          <a:solidFill>
            <a:srgbClr val="61A2A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49485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1AB41-DA34-BD13-EF2A-ACB45F2D7D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4A0FE3-4EA1-33F3-09AB-2C934E2A6EC1}"/>
              </a:ext>
            </a:extLst>
          </p:cNvPr>
          <p:cNvSpPr>
            <a:spLocks noGrp="1"/>
          </p:cNvSpPr>
          <p:nvPr>
            <p:ph type="title"/>
          </p:nvPr>
        </p:nvSpPr>
        <p:spPr/>
        <p:txBody>
          <a:bodyPr/>
          <a:lstStyle/>
          <a:p>
            <a:r>
              <a:rPr lang="en-US" dirty="0"/>
              <a:t>Discussion: Forensic Risk</a:t>
            </a:r>
          </a:p>
        </p:txBody>
      </p:sp>
      <p:sp>
        <p:nvSpPr>
          <p:cNvPr id="3" name="Content Placeholder 2">
            <a:extLst>
              <a:ext uri="{FF2B5EF4-FFF2-40B4-BE49-F238E27FC236}">
                <a16:creationId xmlns:a16="http://schemas.microsoft.com/office/drawing/2014/main" id="{C4AD1809-6857-098C-4113-2FE86F2F434A}"/>
              </a:ext>
            </a:extLst>
          </p:cNvPr>
          <p:cNvSpPr>
            <a:spLocks noGrp="1"/>
          </p:cNvSpPr>
          <p:nvPr>
            <p:ph idx="1"/>
          </p:nvPr>
        </p:nvSpPr>
        <p:spPr/>
        <p:txBody>
          <a:bodyPr>
            <a:normAutofit/>
          </a:bodyPr>
          <a:lstStyle/>
          <a:p>
            <a:endParaRPr lang="en-US" dirty="0"/>
          </a:p>
          <a:p>
            <a:pPr algn="ctr"/>
            <a:r>
              <a:rPr lang="en-US" sz="3200" b="1" dirty="0"/>
              <a:t>Defining Forensic Risk</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Forensic risk is broadly defined as the propensity to cause any form of harm to oneself, property, and/or other people. </a:t>
            </a:r>
          </a:p>
          <a:p>
            <a:pPr marL="342900" indent="-342900">
              <a:buFont typeface="Arial" panose="020B0604020202020204" pitchFamily="34" charset="0"/>
              <a:buChar char="•"/>
            </a:pPr>
            <a:r>
              <a:rPr lang="en-US" dirty="0"/>
              <a:t>When we say that a person is “dangerous,” the concept usually refers to  a substantially elevated level of “forensic risk.”</a:t>
            </a:r>
          </a:p>
          <a:p>
            <a:pPr marL="342900" indent="-342900">
              <a:buFont typeface="Arial" panose="020B0604020202020204" pitchFamily="34" charset="0"/>
              <a:buChar char="•"/>
            </a:pPr>
            <a:r>
              <a:rPr lang="en-US" dirty="0"/>
              <a:t>In </a:t>
            </a:r>
            <a:r>
              <a:rPr lang="en-US" b="1" dirty="0">
                <a:solidFill>
                  <a:schemeClr val="bg1"/>
                </a:solidFill>
                <a:highlight>
                  <a:srgbClr val="61A2A7"/>
                </a:highlight>
              </a:rPr>
              <a:t>prediction studies</a:t>
            </a:r>
            <a:r>
              <a:rPr lang="en-US" dirty="0"/>
              <a:t>, we typically deal with a narrower form of risk, namely: the </a:t>
            </a:r>
            <a:r>
              <a:rPr lang="en-US" dirty="0">
                <a:solidFill>
                  <a:srgbClr val="C00000"/>
                </a:solidFill>
              </a:rPr>
              <a:t>risk of violating criminal laws</a:t>
            </a:r>
            <a:r>
              <a:rPr lang="en-US" dirty="0"/>
              <a:t> (or institutional rules). </a:t>
            </a:r>
          </a:p>
        </p:txBody>
      </p:sp>
      <p:sp>
        <p:nvSpPr>
          <p:cNvPr id="4" name="Rectangle 3">
            <a:extLst>
              <a:ext uri="{FF2B5EF4-FFF2-40B4-BE49-F238E27FC236}">
                <a16:creationId xmlns:a16="http://schemas.microsoft.com/office/drawing/2014/main" id="{89403A74-C880-2764-1897-3FD9318DF777}"/>
              </a:ext>
            </a:extLst>
          </p:cNvPr>
          <p:cNvSpPr/>
          <p:nvPr/>
        </p:nvSpPr>
        <p:spPr>
          <a:xfrm>
            <a:off x="89176" y="5508523"/>
            <a:ext cx="12033526" cy="982818"/>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dirty="0">
                <a:solidFill>
                  <a:srgbClr val="61A2A7"/>
                </a:solidFill>
                <a:latin typeface="Helvetica Neue" panose="02000503000000020004" pitchFamily="2" charset="0"/>
                <a:ea typeface="Helvetica Neue" panose="02000503000000020004" pitchFamily="2" charset="0"/>
                <a:cs typeface="Helvetica Neue" panose="02000503000000020004" pitchFamily="2" charset="0"/>
              </a:rPr>
              <a:t>Forensic Risk:</a:t>
            </a:r>
            <a:r>
              <a:rPr lang="en-US"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The possibility of causing physical and psychological harm to oneself, property, or other people (e.g., “high” vs. “low” forensic risk). </a:t>
            </a:r>
          </a:p>
        </p:txBody>
      </p:sp>
    </p:spTree>
    <p:extLst>
      <p:ext uri="{BB962C8B-B14F-4D97-AF65-F5344CB8AC3E}">
        <p14:creationId xmlns:p14="http://schemas.microsoft.com/office/powerpoint/2010/main" val="7647595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F2E325-D723-5FA5-9744-CAC0799EF7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A79A28-CCA3-CD64-6428-02A1A6D71870}"/>
              </a:ext>
            </a:extLst>
          </p:cNvPr>
          <p:cNvSpPr>
            <a:spLocks noGrp="1"/>
          </p:cNvSpPr>
          <p:nvPr>
            <p:ph type="title"/>
          </p:nvPr>
        </p:nvSpPr>
        <p:spPr/>
        <p:txBody>
          <a:bodyPr/>
          <a:lstStyle/>
          <a:p>
            <a:r>
              <a:rPr lang="en-US"/>
              <a:t>Discussion: Forensic Risk</a:t>
            </a:r>
          </a:p>
        </p:txBody>
      </p:sp>
      <p:sp>
        <p:nvSpPr>
          <p:cNvPr id="3" name="Content Placeholder 2">
            <a:extLst>
              <a:ext uri="{FF2B5EF4-FFF2-40B4-BE49-F238E27FC236}">
                <a16:creationId xmlns:a16="http://schemas.microsoft.com/office/drawing/2014/main" id="{C08B93A0-C011-82AB-658A-8212C613C585}"/>
              </a:ext>
            </a:extLst>
          </p:cNvPr>
          <p:cNvSpPr>
            <a:spLocks noGrp="1"/>
          </p:cNvSpPr>
          <p:nvPr>
            <p:ph idx="1"/>
          </p:nvPr>
        </p:nvSpPr>
        <p:spPr/>
        <p:txBody>
          <a:bodyPr>
            <a:normAutofit/>
          </a:bodyPr>
          <a:lstStyle/>
          <a:p>
            <a:endParaRPr lang="en-US" dirty="0"/>
          </a:p>
          <a:p>
            <a:pPr algn="ctr"/>
            <a:r>
              <a:rPr lang="en-US" b="1" dirty="0"/>
              <a:t>Discussion Question:</a:t>
            </a:r>
          </a:p>
          <a:p>
            <a:pPr marL="342900" indent="-342900">
              <a:buFont typeface="Arial" panose="020B0604020202020204" pitchFamily="34" charset="0"/>
              <a:buChar char="•"/>
            </a:pPr>
            <a:endParaRPr lang="en-US" dirty="0"/>
          </a:p>
          <a:p>
            <a:endParaRPr lang="en-US" dirty="0"/>
          </a:p>
        </p:txBody>
      </p:sp>
      <p:sp>
        <p:nvSpPr>
          <p:cNvPr id="5" name="TextBox 4">
            <a:extLst>
              <a:ext uri="{FF2B5EF4-FFF2-40B4-BE49-F238E27FC236}">
                <a16:creationId xmlns:a16="http://schemas.microsoft.com/office/drawing/2014/main" id="{E34FE7E7-D9AA-D371-33EC-C03A568305D0}"/>
              </a:ext>
            </a:extLst>
          </p:cNvPr>
          <p:cNvSpPr txBox="1"/>
          <p:nvPr/>
        </p:nvSpPr>
        <p:spPr>
          <a:xfrm>
            <a:off x="89176" y="2112765"/>
            <a:ext cx="12013648" cy="954107"/>
          </a:xfrm>
          <a:prstGeom prst="rect">
            <a:avLst/>
          </a:prstGeom>
          <a:noFill/>
          <a:ln w="38100">
            <a:solidFill>
              <a:srgbClr val="61A2A7"/>
            </a:solidFill>
            <a:extLst>
              <a:ext uri="{C807C97D-BFC1-408E-A445-0C87EB9F89A2}">
                <ask:lineSketchStyleProps xmlns:ask="http://schemas.microsoft.com/office/drawing/2018/sketchyshapes" sd="1411281475">
                  <a:custGeom>
                    <a:avLst/>
                    <a:gdLst>
                      <a:gd name="connsiteX0" fmla="*/ 0 w 12013648"/>
                      <a:gd name="connsiteY0" fmla="*/ 0 h 954107"/>
                      <a:gd name="connsiteX1" fmla="*/ 307015 w 12013648"/>
                      <a:gd name="connsiteY1" fmla="*/ 0 h 954107"/>
                      <a:gd name="connsiteX2" fmla="*/ 734167 w 12013648"/>
                      <a:gd name="connsiteY2" fmla="*/ 0 h 954107"/>
                      <a:gd name="connsiteX3" fmla="*/ 1161319 w 12013648"/>
                      <a:gd name="connsiteY3" fmla="*/ 0 h 954107"/>
                      <a:gd name="connsiteX4" fmla="*/ 1828744 w 12013648"/>
                      <a:gd name="connsiteY4" fmla="*/ 0 h 954107"/>
                      <a:gd name="connsiteX5" fmla="*/ 2135760 w 12013648"/>
                      <a:gd name="connsiteY5" fmla="*/ 0 h 954107"/>
                      <a:gd name="connsiteX6" fmla="*/ 3043457 w 12013648"/>
                      <a:gd name="connsiteY6" fmla="*/ 0 h 954107"/>
                      <a:gd name="connsiteX7" fmla="*/ 3350473 w 12013648"/>
                      <a:gd name="connsiteY7" fmla="*/ 0 h 954107"/>
                      <a:gd name="connsiteX8" fmla="*/ 4258171 w 12013648"/>
                      <a:gd name="connsiteY8" fmla="*/ 0 h 954107"/>
                      <a:gd name="connsiteX9" fmla="*/ 4685323 w 12013648"/>
                      <a:gd name="connsiteY9" fmla="*/ 0 h 954107"/>
                      <a:gd name="connsiteX10" fmla="*/ 5352748 w 12013648"/>
                      <a:gd name="connsiteY10" fmla="*/ 0 h 954107"/>
                      <a:gd name="connsiteX11" fmla="*/ 6260445 w 12013648"/>
                      <a:gd name="connsiteY11" fmla="*/ 0 h 954107"/>
                      <a:gd name="connsiteX12" fmla="*/ 7048007 w 12013648"/>
                      <a:gd name="connsiteY12" fmla="*/ 0 h 954107"/>
                      <a:gd name="connsiteX13" fmla="*/ 7835568 w 12013648"/>
                      <a:gd name="connsiteY13" fmla="*/ 0 h 954107"/>
                      <a:gd name="connsiteX14" fmla="*/ 8262720 w 12013648"/>
                      <a:gd name="connsiteY14" fmla="*/ 0 h 954107"/>
                      <a:gd name="connsiteX15" fmla="*/ 8689872 w 12013648"/>
                      <a:gd name="connsiteY15" fmla="*/ 0 h 954107"/>
                      <a:gd name="connsiteX16" fmla="*/ 9117024 w 12013648"/>
                      <a:gd name="connsiteY16" fmla="*/ 0 h 954107"/>
                      <a:gd name="connsiteX17" fmla="*/ 9784449 w 12013648"/>
                      <a:gd name="connsiteY17" fmla="*/ 0 h 954107"/>
                      <a:gd name="connsiteX18" fmla="*/ 10211601 w 12013648"/>
                      <a:gd name="connsiteY18" fmla="*/ 0 h 954107"/>
                      <a:gd name="connsiteX19" fmla="*/ 10638753 w 12013648"/>
                      <a:gd name="connsiteY19" fmla="*/ 0 h 954107"/>
                      <a:gd name="connsiteX20" fmla="*/ 12013648 w 12013648"/>
                      <a:gd name="connsiteY20" fmla="*/ 0 h 954107"/>
                      <a:gd name="connsiteX21" fmla="*/ 12013648 w 12013648"/>
                      <a:gd name="connsiteY21" fmla="*/ 496136 h 954107"/>
                      <a:gd name="connsiteX22" fmla="*/ 12013648 w 12013648"/>
                      <a:gd name="connsiteY22" fmla="*/ 954107 h 954107"/>
                      <a:gd name="connsiteX23" fmla="*/ 11105950 w 12013648"/>
                      <a:gd name="connsiteY23" fmla="*/ 954107 h 954107"/>
                      <a:gd name="connsiteX24" fmla="*/ 10318389 w 12013648"/>
                      <a:gd name="connsiteY24" fmla="*/ 954107 h 954107"/>
                      <a:gd name="connsiteX25" fmla="*/ 9410691 w 12013648"/>
                      <a:gd name="connsiteY25" fmla="*/ 954107 h 954107"/>
                      <a:gd name="connsiteX26" fmla="*/ 9103675 w 12013648"/>
                      <a:gd name="connsiteY26" fmla="*/ 954107 h 954107"/>
                      <a:gd name="connsiteX27" fmla="*/ 8436251 w 12013648"/>
                      <a:gd name="connsiteY27" fmla="*/ 954107 h 954107"/>
                      <a:gd name="connsiteX28" fmla="*/ 8129235 w 12013648"/>
                      <a:gd name="connsiteY28" fmla="*/ 954107 h 954107"/>
                      <a:gd name="connsiteX29" fmla="*/ 7822220 w 12013648"/>
                      <a:gd name="connsiteY29" fmla="*/ 954107 h 954107"/>
                      <a:gd name="connsiteX30" fmla="*/ 6914522 w 12013648"/>
                      <a:gd name="connsiteY30" fmla="*/ 954107 h 954107"/>
                      <a:gd name="connsiteX31" fmla="*/ 6607506 w 12013648"/>
                      <a:gd name="connsiteY31" fmla="*/ 954107 h 954107"/>
                      <a:gd name="connsiteX32" fmla="*/ 5940082 w 12013648"/>
                      <a:gd name="connsiteY32" fmla="*/ 954107 h 954107"/>
                      <a:gd name="connsiteX33" fmla="*/ 5272657 w 12013648"/>
                      <a:gd name="connsiteY33" fmla="*/ 954107 h 954107"/>
                      <a:gd name="connsiteX34" fmla="*/ 4965641 w 12013648"/>
                      <a:gd name="connsiteY34" fmla="*/ 954107 h 954107"/>
                      <a:gd name="connsiteX35" fmla="*/ 4418353 w 12013648"/>
                      <a:gd name="connsiteY35" fmla="*/ 954107 h 954107"/>
                      <a:gd name="connsiteX36" fmla="*/ 3510655 w 12013648"/>
                      <a:gd name="connsiteY36" fmla="*/ 954107 h 954107"/>
                      <a:gd name="connsiteX37" fmla="*/ 2843230 w 12013648"/>
                      <a:gd name="connsiteY37" fmla="*/ 954107 h 954107"/>
                      <a:gd name="connsiteX38" fmla="*/ 2295942 w 12013648"/>
                      <a:gd name="connsiteY38" fmla="*/ 954107 h 954107"/>
                      <a:gd name="connsiteX39" fmla="*/ 1748653 w 12013648"/>
                      <a:gd name="connsiteY39" fmla="*/ 954107 h 954107"/>
                      <a:gd name="connsiteX40" fmla="*/ 1441638 w 12013648"/>
                      <a:gd name="connsiteY40" fmla="*/ 954107 h 954107"/>
                      <a:gd name="connsiteX41" fmla="*/ 1014486 w 12013648"/>
                      <a:gd name="connsiteY41" fmla="*/ 954107 h 954107"/>
                      <a:gd name="connsiteX42" fmla="*/ 587334 w 12013648"/>
                      <a:gd name="connsiteY42" fmla="*/ 954107 h 954107"/>
                      <a:gd name="connsiteX43" fmla="*/ 0 w 12013648"/>
                      <a:gd name="connsiteY43" fmla="*/ 954107 h 954107"/>
                      <a:gd name="connsiteX44" fmla="*/ 0 w 12013648"/>
                      <a:gd name="connsiteY44" fmla="*/ 477054 h 954107"/>
                      <a:gd name="connsiteX45" fmla="*/ 0 w 12013648"/>
                      <a:gd name="connsiteY45" fmla="*/ 0 h 95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2013648" h="954107" extrusionOk="0">
                        <a:moveTo>
                          <a:pt x="0" y="0"/>
                        </a:moveTo>
                        <a:cubicBezTo>
                          <a:pt x="152397" y="3421"/>
                          <a:pt x="160905" y="8120"/>
                          <a:pt x="307015" y="0"/>
                        </a:cubicBezTo>
                        <a:cubicBezTo>
                          <a:pt x="453125" y="-8120"/>
                          <a:pt x="539089" y="8597"/>
                          <a:pt x="734167" y="0"/>
                        </a:cubicBezTo>
                        <a:cubicBezTo>
                          <a:pt x="929245" y="-8597"/>
                          <a:pt x="1043721" y="9446"/>
                          <a:pt x="1161319" y="0"/>
                        </a:cubicBezTo>
                        <a:cubicBezTo>
                          <a:pt x="1278917" y="-9446"/>
                          <a:pt x="1537777" y="13795"/>
                          <a:pt x="1828744" y="0"/>
                        </a:cubicBezTo>
                        <a:cubicBezTo>
                          <a:pt x="2119712" y="-13795"/>
                          <a:pt x="2032687" y="-4328"/>
                          <a:pt x="2135760" y="0"/>
                        </a:cubicBezTo>
                        <a:cubicBezTo>
                          <a:pt x="2238833" y="4328"/>
                          <a:pt x="2676188" y="18268"/>
                          <a:pt x="3043457" y="0"/>
                        </a:cubicBezTo>
                        <a:cubicBezTo>
                          <a:pt x="3410726" y="-18268"/>
                          <a:pt x="3223735" y="-9507"/>
                          <a:pt x="3350473" y="0"/>
                        </a:cubicBezTo>
                        <a:cubicBezTo>
                          <a:pt x="3477211" y="9507"/>
                          <a:pt x="3884569" y="30572"/>
                          <a:pt x="4258171" y="0"/>
                        </a:cubicBezTo>
                        <a:cubicBezTo>
                          <a:pt x="4631773" y="-30572"/>
                          <a:pt x="4507153" y="15732"/>
                          <a:pt x="4685323" y="0"/>
                        </a:cubicBezTo>
                        <a:cubicBezTo>
                          <a:pt x="4863493" y="-15732"/>
                          <a:pt x="5183681" y="-21816"/>
                          <a:pt x="5352748" y="0"/>
                        </a:cubicBezTo>
                        <a:cubicBezTo>
                          <a:pt x="5521816" y="21816"/>
                          <a:pt x="5839629" y="-9814"/>
                          <a:pt x="6260445" y="0"/>
                        </a:cubicBezTo>
                        <a:cubicBezTo>
                          <a:pt x="6681261" y="9814"/>
                          <a:pt x="6838965" y="32520"/>
                          <a:pt x="7048007" y="0"/>
                        </a:cubicBezTo>
                        <a:cubicBezTo>
                          <a:pt x="7257049" y="-32520"/>
                          <a:pt x="7574647" y="-10866"/>
                          <a:pt x="7835568" y="0"/>
                        </a:cubicBezTo>
                        <a:cubicBezTo>
                          <a:pt x="8096489" y="10866"/>
                          <a:pt x="8159561" y="14657"/>
                          <a:pt x="8262720" y="0"/>
                        </a:cubicBezTo>
                        <a:cubicBezTo>
                          <a:pt x="8365879" y="-14657"/>
                          <a:pt x="8593565" y="-6605"/>
                          <a:pt x="8689872" y="0"/>
                        </a:cubicBezTo>
                        <a:cubicBezTo>
                          <a:pt x="8786179" y="6605"/>
                          <a:pt x="8985518" y="-18272"/>
                          <a:pt x="9117024" y="0"/>
                        </a:cubicBezTo>
                        <a:cubicBezTo>
                          <a:pt x="9248530" y="18272"/>
                          <a:pt x="9452378" y="26822"/>
                          <a:pt x="9784449" y="0"/>
                        </a:cubicBezTo>
                        <a:cubicBezTo>
                          <a:pt x="10116521" y="-26822"/>
                          <a:pt x="10109944" y="-6148"/>
                          <a:pt x="10211601" y="0"/>
                        </a:cubicBezTo>
                        <a:cubicBezTo>
                          <a:pt x="10313258" y="6148"/>
                          <a:pt x="10451832" y="-15958"/>
                          <a:pt x="10638753" y="0"/>
                        </a:cubicBezTo>
                        <a:cubicBezTo>
                          <a:pt x="10825674" y="15958"/>
                          <a:pt x="11505654" y="63387"/>
                          <a:pt x="12013648" y="0"/>
                        </a:cubicBezTo>
                        <a:cubicBezTo>
                          <a:pt x="12019844" y="198743"/>
                          <a:pt x="12024129" y="271531"/>
                          <a:pt x="12013648" y="496136"/>
                        </a:cubicBezTo>
                        <a:cubicBezTo>
                          <a:pt x="12003167" y="720741"/>
                          <a:pt x="12029351" y="799661"/>
                          <a:pt x="12013648" y="954107"/>
                        </a:cubicBezTo>
                        <a:cubicBezTo>
                          <a:pt x="11648725" y="910676"/>
                          <a:pt x="11354403" y="917869"/>
                          <a:pt x="11105950" y="954107"/>
                        </a:cubicBezTo>
                        <a:cubicBezTo>
                          <a:pt x="10857497" y="990345"/>
                          <a:pt x="10563924" y="960732"/>
                          <a:pt x="10318389" y="954107"/>
                        </a:cubicBezTo>
                        <a:cubicBezTo>
                          <a:pt x="10072854" y="947482"/>
                          <a:pt x="9680404" y="946110"/>
                          <a:pt x="9410691" y="954107"/>
                        </a:cubicBezTo>
                        <a:cubicBezTo>
                          <a:pt x="9140978" y="962104"/>
                          <a:pt x="9250987" y="950902"/>
                          <a:pt x="9103675" y="954107"/>
                        </a:cubicBezTo>
                        <a:cubicBezTo>
                          <a:pt x="8956363" y="957312"/>
                          <a:pt x="8598607" y="959536"/>
                          <a:pt x="8436251" y="954107"/>
                        </a:cubicBezTo>
                        <a:cubicBezTo>
                          <a:pt x="8273895" y="948678"/>
                          <a:pt x="8240536" y="967467"/>
                          <a:pt x="8129235" y="954107"/>
                        </a:cubicBezTo>
                        <a:cubicBezTo>
                          <a:pt x="8017934" y="940747"/>
                          <a:pt x="7888353" y="953452"/>
                          <a:pt x="7822220" y="954107"/>
                        </a:cubicBezTo>
                        <a:cubicBezTo>
                          <a:pt x="7756087" y="954762"/>
                          <a:pt x="7328862" y="919938"/>
                          <a:pt x="6914522" y="954107"/>
                        </a:cubicBezTo>
                        <a:cubicBezTo>
                          <a:pt x="6500182" y="988276"/>
                          <a:pt x="6669370" y="954997"/>
                          <a:pt x="6607506" y="954107"/>
                        </a:cubicBezTo>
                        <a:cubicBezTo>
                          <a:pt x="6545642" y="953217"/>
                          <a:pt x="6216500" y="968050"/>
                          <a:pt x="5940082" y="954107"/>
                        </a:cubicBezTo>
                        <a:cubicBezTo>
                          <a:pt x="5663664" y="940164"/>
                          <a:pt x="5428004" y="969451"/>
                          <a:pt x="5272657" y="954107"/>
                        </a:cubicBezTo>
                        <a:cubicBezTo>
                          <a:pt x="5117310" y="938763"/>
                          <a:pt x="5039798" y="942295"/>
                          <a:pt x="4965641" y="954107"/>
                        </a:cubicBezTo>
                        <a:cubicBezTo>
                          <a:pt x="4891484" y="965919"/>
                          <a:pt x="4664514" y="974752"/>
                          <a:pt x="4418353" y="954107"/>
                        </a:cubicBezTo>
                        <a:cubicBezTo>
                          <a:pt x="4172192" y="933462"/>
                          <a:pt x="3934729" y="920330"/>
                          <a:pt x="3510655" y="954107"/>
                        </a:cubicBezTo>
                        <a:cubicBezTo>
                          <a:pt x="3086581" y="987884"/>
                          <a:pt x="3019615" y="925053"/>
                          <a:pt x="2843230" y="954107"/>
                        </a:cubicBezTo>
                        <a:cubicBezTo>
                          <a:pt x="2666845" y="983161"/>
                          <a:pt x="2452609" y="927512"/>
                          <a:pt x="2295942" y="954107"/>
                        </a:cubicBezTo>
                        <a:cubicBezTo>
                          <a:pt x="2139275" y="980702"/>
                          <a:pt x="1900161" y="978499"/>
                          <a:pt x="1748653" y="954107"/>
                        </a:cubicBezTo>
                        <a:cubicBezTo>
                          <a:pt x="1597145" y="929715"/>
                          <a:pt x="1521950" y="952339"/>
                          <a:pt x="1441638" y="954107"/>
                        </a:cubicBezTo>
                        <a:cubicBezTo>
                          <a:pt x="1361326" y="955875"/>
                          <a:pt x="1193756" y="965786"/>
                          <a:pt x="1014486" y="954107"/>
                        </a:cubicBezTo>
                        <a:cubicBezTo>
                          <a:pt x="835216" y="942428"/>
                          <a:pt x="762741" y="933999"/>
                          <a:pt x="587334" y="954107"/>
                        </a:cubicBezTo>
                        <a:cubicBezTo>
                          <a:pt x="411927" y="974215"/>
                          <a:pt x="117823" y="960458"/>
                          <a:pt x="0" y="954107"/>
                        </a:cubicBezTo>
                        <a:cubicBezTo>
                          <a:pt x="-16367" y="800556"/>
                          <a:pt x="-7689" y="690125"/>
                          <a:pt x="0" y="477054"/>
                        </a:cubicBezTo>
                        <a:cubicBezTo>
                          <a:pt x="7689" y="263983"/>
                          <a:pt x="22814" y="138057"/>
                          <a:pt x="0" y="0"/>
                        </a:cubicBezTo>
                        <a:close/>
                      </a:path>
                    </a:pathLst>
                  </a:custGeom>
                  <ask:type>
                    <ask:lineSketchNone/>
                  </ask:type>
                </ask:lineSketchStyleProps>
              </a:ext>
            </a:extLst>
          </a:ln>
        </p:spPr>
        <p:txBody>
          <a:bodyPr wrap="square" rtlCol="0">
            <a:spAutoFit/>
          </a:bodyPr>
          <a:lstStyle/>
          <a:p>
            <a:pPr algn="ctr"/>
            <a:r>
              <a:rPr lang="en-US" sz="2800">
                <a:latin typeface="Helvetica Neue" panose="02000503000000020004" pitchFamily="2" charset="0"/>
                <a:ea typeface="Helvetica Neue" panose="02000503000000020004" pitchFamily="2" charset="0"/>
                <a:cs typeface="Helvetica Neue" panose="02000503000000020004" pitchFamily="2" charset="0"/>
              </a:rPr>
              <a:t>How much more dangerous must a person be before we are </a:t>
            </a:r>
            <a:r>
              <a:rPr lang="en-US" sz="280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justified</a:t>
            </a:r>
            <a:r>
              <a:rPr lang="en-US" sz="2800">
                <a:latin typeface="Helvetica Neue" panose="02000503000000020004" pitchFamily="2" charset="0"/>
                <a:ea typeface="Helvetica Neue" panose="02000503000000020004" pitchFamily="2" charset="0"/>
                <a:cs typeface="Helvetica Neue" panose="02000503000000020004" pitchFamily="2" charset="0"/>
              </a:rPr>
              <a:t> in referring to the as “</a:t>
            </a:r>
            <a:r>
              <a:rPr lang="en-US" sz="280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extraordinarily dangerous</a:t>
            </a:r>
            <a:r>
              <a:rPr lang="en-US" sz="2800">
                <a:latin typeface="Helvetica Neue" panose="02000503000000020004" pitchFamily="2" charset="0"/>
                <a:ea typeface="Helvetica Neue" panose="02000503000000020004" pitchFamily="2" charset="0"/>
                <a:cs typeface="Helvetica Neue" panose="02000503000000020004" pitchFamily="2" charset="0"/>
              </a:rPr>
              <a:t>” or as a “</a:t>
            </a:r>
            <a:r>
              <a:rPr lang="en-US" sz="280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social predator</a:t>
            </a:r>
            <a:r>
              <a:rPr lang="en-US" sz="2800">
                <a:latin typeface="Helvetica Neue" panose="02000503000000020004" pitchFamily="2" charset="0"/>
                <a:ea typeface="Helvetica Neue" panose="02000503000000020004" pitchFamily="2" charset="0"/>
                <a:cs typeface="Helvetica Neue" panose="02000503000000020004" pitchFamily="2" charset="0"/>
              </a:rPr>
              <a:t>”?</a:t>
            </a:r>
          </a:p>
        </p:txBody>
      </p:sp>
      <p:sp>
        <p:nvSpPr>
          <p:cNvPr id="6" name="TextBox 5">
            <a:extLst>
              <a:ext uri="{FF2B5EF4-FFF2-40B4-BE49-F238E27FC236}">
                <a16:creationId xmlns:a16="http://schemas.microsoft.com/office/drawing/2014/main" id="{EC810B4D-6523-B763-5473-1CF35C1EFC9A}"/>
              </a:ext>
            </a:extLst>
          </p:cNvPr>
          <p:cNvSpPr txBox="1"/>
          <p:nvPr/>
        </p:nvSpPr>
        <p:spPr>
          <a:xfrm>
            <a:off x="89176" y="6213645"/>
            <a:ext cx="12026900" cy="338554"/>
          </a:xfrm>
          <a:prstGeom prst="rect">
            <a:avLst/>
          </a:prstGeom>
          <a:noFill/>
          <a:ln>
            <a:noFill/>
          </a:ln>
        </p:spPr>
        <p:txBody>
          <a:bodyPr wrap="square" rtlCol="0">
            <a:spAutoFit/>
          </a:bodyPr>
          <a:lstStyle/>
          <a:p>
            <a:pPr algn="ctr"/>
            <a:r>
              <a:rPr lang="en-US" sz="1600">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rPr>
              <a:t>NB: This figure illustrates the “though experiment” provided in </a:t>
            </a:r>
            <a:r>
              <a:rPr lang="en-US" sz="1600" i="1">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rPr>
              <a:t>Psychopathy Unmasked</a:t>
            </a:r>
            <a:r>
              <a:rPr lang="en-US" sz="1600">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rPr>
              <a:t>, pp. 44-45</a:t>
            </a:r>
          </a:p>
        </p:txBody>
      </p:sp>
      <p:sp>
        <p:nvSpPr>
          <p:cNvPr id="7" name="Freeform 6">
            <a:extLst>
              <a:ext uri="{FF2B5EF4-FFF2-40B4-BE49-F238E27FC236}">
                <a16:creationId xmlns:a16="http://schemas.microsoft.com/office/drawing/2014/main" id="{542A3502-E650-239C-F61D-A8BB6960EA79}"/>
              </a:ext>
            </a:extLst>
          </p:cNvPr>
          <p:cNvSpPr>
            <a:spLocks noChangeAspect="1"/>
          </p:cNvSpPr>
          <p:nvPr/>
        </p:nvSpPr>
        <p:spPr>
          <a:xfrm>
            <a:off x="3750763" y="3687844"/>
            <a:ext cx="4466381" cy="1880612"/>
          </a:xfrm>
          <a:custGeom>
            <a:avLst/>
            <a:gdLst>
              <a:gd name="connsiteX0" fmla="*/ 0 w 6875362"/>
              <a:gd name="connsiteY0" fmla="*/ 2002430 h 2002430"/>
              <a:gd name="connsiteX1" fmla="*/ 1932972 w 6875362"/>
              <a:gd name="connsiteY1" fmla="*/ 1516293 h 2002430"/>
              <a:gd name="connsiteX2" fmla="*/ 3437681 w 6875362"/>
              <a:gd name="connsiteY2" fmla="*/ 9 h 2002430"/>
              <a:gd name="connsiteX3" fmla="*/ 4953965 w 6875362"/>
              <a:gd name="connsiteY3" fmla="*/ 1539442 h 2002430"/>
              <a:gd name="connsiteX4" fmla="*/ 6875362 w 6875362"/>
              <a:gd name="connsiteY4" fmla="*/ 2002430 h 2002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75362" h="2002430">
                <a:moveTo>
                  <a:pt x="0" y="2002430"/>
                </a:moveTo>
                <a:cubicBezTo>
                  <a:pt x="680012" y="1926230"/>
                  <a:pt x="1360025" y="1850030"/>
                  <a:pt x="1932972" y="1516293"/>
                </a:cubicBezTo>
                <a:cubicBezTo>
                  <a:pt x="2505919" y="1182556"/>
                  <a:pt x="2934182" y="-3849"/>
                  <a:pt x="3437681" y="9"/>
                </a:cubicBezTo>
                <a:cubicBezTo>
                  <a:pt x="3941180" y="3867"/>
                  <a:pt x="4381018" y="1205705"/>
                  <a:pt x="4953965" y="1539442"/>
                </a:cubicBezTo>
                <a:cubicBezTo>
                  <a:pt x="5526912" y="1873179"/>
                  <a:pt x="6201137" y="1937804"/>
                  <a:pt x="6875362" y="2002430"/>
                </a:cubicBezTo>
              </a:path>
            </a:pathLst>
          </a:cu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8" name="Straight Connector 7">
            <a:extLst>
              <a:ext uri="{FF2B5EF4-FFF2-40B4-BE49-F238E27FC236}">
                <a16:creationId xmlns:a16="http://schemas.microsoft.com/office/drawing/2014/main" id="{14BD6B57-18DD-ACE4-C758-BB44EA914F21}"/>
              </a:ext>
            </a:extLst>
          </p:cNvPr>
          <p:cNvCxnSpPr>
            <a:cxnSpLocks noChangeAspect="1"/>
            <a:stCxn id="7" idx="0"/>
          </p:cNvCxnSpPr>
          <p:nvPr/>
        </p:nvCxnSpPr>
        <p:spPr>
          <a:xfrm>
            <a:off x="3750763" y="5568456"/>
            <a:ext cx="4466381" cy="0"/>
          </a:xfrm>
          <a:prstGeom prst="line">
            <a:avLst/>
          </a:prstGeom>
          <a:solidFill>
            <a:schemeClr val="accent2"/>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BE15BF9-7048-69D4-6A39-19A054A965F9}"/>
              </a:ext>
            </a:extLst>
          </p:cNvPr>
          <p:cNvCxnSpPr>
            <a:cxnSpLocks noChangeAspect="1"/>
          </p:cNvCxnSpPr>
          <p:nvPr/>
        </p:nvCxnSpPr>
        <p:spPr>
          <a:xfrm>
            <a:off x="5984375" y="3687852"/>
            <a:ext cx="0" cy="1880604"/>
          </a:xfrm>
          <a:prstGeom prst="line">
            <a:avLst/>
          </a:prstGeom>
          <a:ln w="28575">
            <a:solidFill>
              <a:schemeClr val="accent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71746684-7B92-F3C2-94A3-86B71A64999B}"/>
              </a:ext>
            </a:extLst>
          </p:cNvPr>
          <p:cNvGrpSpPr>
            <a:grpSpLocks noChangeAspect="1"/>
          </p:cNvGrpSpPr>
          <p:nvPr/>
        </p:nvGrpSpPr>
        <p:grpSpPr>
          <a:xfrm>
            <a:off x="5902449" y="3870051"/>
            <a:ext cx="1614889" cy="1697836"/>
            <a:chOff x="5768180" y="3289737"/>
            <a:chExt cx="3229778" cy="3395677"/>
          </a:xfrm>
        </p:grpSpPr>
        <p:grpSp>
          <p:nvGrpSpPr>
            <p:cNvPr id="11" name="Group 10">
              <a:extLst>
                <a:ext uri="{FF2B5EF4-FFF2-40B4-BE49-F238E27FC236}">
                  <a16:creationId xmlns:a16="http://schemas.microsoft.com/office/drawing/2014/main" id="{02AC6A91-997E-12A0-AABD-06B70B7FDB96}"/>
                </a:ext>
              </a:extLst>
            </p:cNvPr>
            <p:cNvGrpSpPr/>
            <p:nvPr/>
          </p:nvGrpSpPr>
          <p:grpSpPr>
            <a:xfrm>
              <a:off x="5768180" y="3289737"/>
              <a:ext cx="680565" cy="3395677"/>
              <a:chOff x="5768180" y="3289737"/>
              <a:chExt cx="680565" cy="3395677"/>
            </a:xfrm>
          </p:grpSpPr>
          <p:pic>
            <p:nvPicPr>
              <p:cNvPr id="31" name="Picture 30">
                <a:extLst>
                  <a:ext uri="{FF2B5EF4-FFF2-40B4-BE49-F238E27FC236}">
                    <a16:creationId xmlns:a16="http://schemas.microsoft.com/office/drawing/2014/main" id="{76B77970-4F14-2F8D-63BA-EFD32970ADF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768181" y="3978943"/>
                <a:ext cx="655637" cy="655637"/>
              </a:xfrm>
              <a:prstGeom prst="rect">
                <a:avLst/>
              </a:prstGeom>
            </p:spPr>
          </p:pic>
          <p:pic>
            <p:nvPicPr>
              <p:cNvPr id="32" name="Picture 31">
                <a:extLst>
                  <a:ext uri="{FF2B5EF4-FFF2-40B4-BE49-F238E27FC236}">
                    <a16:creationId xmlns:a16="http://schemas.microsoft.com/office/drawing/2014/main" id="{2562C37B-4663-DB80-D45F-37DAE7FDB97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793108" y="4651365"/>
                <a:ext cx="655637" cy="655637"/>
              </a:xfrm>
              <a:prstGeom prst="rect">
                <a:avLst/>
              </a:prstGeom>
            </p:spPr>
          </p:pic>
          <p:pic>
            <p:nvPicPr>
              <p:cNvPr id="33" name="Picture 32">
                <a:extLst>
                  <a:ext uri="{FF2B5EF4-FFF2-40B4-BE49-F238E27FC236}">
                    <a16:creationId xmlns:a16="http://schemas.microsoft.com/office/drawing/2014/main" id="{AEB8FA9B-F016-668F-15CE-55D16BA0A7E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768180" y="3289737"/>
                <a:ext cx="655637" cy="655637"/>
              </a:xfrm>
              <a:prstGeom prst="rect">
                <a:avLst/>
              </a:prstGeom>
            </p:spPr>
          </p:pic>
          <p:pic>
            <p:nvPicPr>
              <p:cNvPr id="34" name="Picture 33">
                <a:extLst>
                  <a:ext uri="{FF2B5EF4-FFF2-40B4-BE49-F238E27FC236}">
                    <a16:creationId xmlns:a16="http://schemas.microsoft.com/office/drawing/2014/main" id="{2FBB77DB-81CE-9346-3AE5-966554CCC00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793108" y="5340571"/>
                <a:ext cx="655637" cy="655637"/>
              </a:xfrm>
              <a:prstGeom prst="rect">
                <a:avLst/>
              </a:prstGeom>
            </p:spPr>
          </p:pic>
          <p:pic>
            <p:nvPicPr>
              <p:cNvPr id="35" name="Picture 34">
                <a:extLst>
                  <a:ext uri="{FF2B5EF4-FFF2-40B4-BE49-F238E27FC236}">
                    <a16:creationId xmlns:a16="http://schemas.microsoft.com/office/drawing/2014/main" id="{E7A79644-CCF6-B57A-10FD-28ACC04EA3F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793108" y="6029777"/>
                <a:ext cx="655637" cy="655637"/>
              </a:xfrm>
              <a:prstGeom prst="rect">
                <a:avLst/>
              </a:prstGeom>
            </p:spPr>
          </p:pic>
        </p:grpSp>
        <p:grpSp>
          <p:nvGrpSpPr>
            <p:cNvPr id="12" name="Group 11">
              <a:extLst>
                <a:ext uri="{FF2B5EF4-FFF2-40B4-BE49-F238E27FC236}">
                  <a16:creationId xmlns:a16="http://schemas.microsoft.com/office/drawing/2014/main" id="{99B5FD21-52CB-BF87-228B-6D913C8D7E1B}"/>
                </a:ext>
              </a:extLst>
            </p:cNvPr>
            <p:cNvGrpSpPr/>
            <p:nvPr/>
          </p:nvGrpSpPr>
          <p:grpSpPr>
            <a:xfrm>
              <a:off x="6170561" y="3978943"/>
              <a:ext cx="680564" cy="2706471"/>
              <a:chOff x="6227661" y="3945374"/>
              <a:chExt cx="680564" cy="2706471"/>
            </a:xfrm>
          </p:grpSpPr>
          <p:pic>
            <p:nvPicPr>
              <p:cNvPr id="27" name="Picture 26">
                <a:extLst>
                  <a:ext uri="{FF2B5EF4-FFF2-40B4-BE49-F238E27FC236}">
                    <a16:creationId xmlns:a16="http://schemas.microsoft.com/office/drawing/2014/main" id="{A3E943CC-DB68-CE6F-E132-1532F83BF7C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227661" y="3945374"/>
                <a:ext cx="655637" cy="655637"/>
              </a:xfrm>
              <a:prstGeom prst="rect">
                <a:avLst/>
              </a:prstGeom>
            </p:spPr>
          </p:pic>
          <p:pic>
            <p:nvPicPr>
              <p:cNvPr id="28" name="Picture 27">
                <a:extLst>
                  <a:ext uri="{FF2B5EF4-FFF2-40B4-BE49-F238E27FC236}">
                    <a16:creationId xmlns:a16="http://schemas.microsoft.com/office/drawing/2014/main" id="{A2F9FE92-BBFB-3E3C-301C-EF8F9D49214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252588" y="4617796"/>
                <a:ext cx="655637" cy="655637"/>
              </a:xfrm>
              <a:prstGeom prst="rect">
                <a:avLst/>
              </a:prstGeom>
            </p:spPr>
          </p:pic>
          <p:pic>
            <p:nvPicPr>
              <p:cNvPr id="29" name="Picture 28">
                <a:extLst>
                  <a:ext uri="{FF2B5EF4-FFF2-40B4-BE49-F238E27FC236}">
                    <a16:creationId xmlns:a16="http://schemas.microsoft.com/office/drawing/2014/main" id="{318A45B9-F1C8-9DAE-2D5E-21925E109AA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252588" y="5307002"/>
                <a:ext cx="655637" cy="655637"/>
              </a:xfrm>
              <a:prstGeom prst="rect">
                <a:avLst/>
              </a:prstGeom>
            </p:spPr>
          </p:pic>
          <p:pic>
            <p:nvPicPr>
              <p:cNvPr id="30" name="Picture 29">
                <a:extLst>
                  <a:ext uri="{FF2B5EF4-FFF2-40B4-BE49-F238E27FC236}">
                    <a16:creationId xmlns:a16="http://schemas.microsoft.com/office/drawing/2014/main" id="{ACA5BB95-97A1-3EAC-C938-F2FE2BC07B1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252588" y="5996208"/>
                <a:ext cx="655637" cy="655637"/>
              </a:xfrm>
              <a:prstGeom prst="rect">
                <a:avLst/>
              </a:prstGeom>
            </p:spPr>
          </p:pic>
        </p:grpSp>
        <p:grpSp>
          <p:nvGrpSpPr>
            <p:cNvPr id="13" name="Group 12">
              <a:extLst>
                <a:ext uri="{FF2B5EF4-FFF2-40B4-BE49-F238E27FC236}">
                  <a16:creationId xmlns:a16="http://schemas.microsoft.com/office/drawing/2014/main" id="{89D346F7-3E61-3482-EA43-FB28844DC881}"/>
                </a:ext>
              </a:extLst>
            </p:cNvPr>
            <p:cNvGrpSpPr/>
            <p:nvPr/>
          </p:nvGrpSpPr>
          <p:grpSpPr>
            <a:xfrm>
              <a:off x="6571826" y="4651365"/>
              <a:ext cx="655637" cy="2034049"/>
              <a:chOff x="6252588" y="4617796"/>
              <a:chExt cx="655637" cy="2034049"/>
            </a:xfrm>
          </p:grpSpPr>
          <p:pic>
            <p:nvPicPr>
              <p:cNvPr id="24" name="Picture 23">
                <a:extLst>
                  <a:ext uri="{FF2B5EF4-FFF2-40B4-BE49-F238E27FC236}">
                    <a16:creationId xmlns:a16="http://schemas.microsoft.com/office/drawing/2014/main" id="{C1A372BF-55BE-6A4F-712A-43AE70CCCB2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252588" y="4617796"/>
                <a:ext cx="655637" cy="655637"/>
              </a:xfrm>
              <a:prstGeom prst="rect">
                <a:avLst/>
              </a:prstGeom>
            </p:spPr>
          </p:pic>
          <p:pic>
            <p:nvPicPr>
              <p:cNvPr id="25" name="Picture 24">
                <a:extLst>
                  <a:ext uri="{FF2B5EF4-FFF2-40B4-BE49-F238E27FC236}">
                    <a16:creationId xmlns:a16="http://schemas.microsoft.com/office/drawing/2014/main" id="{5D691E00-5DAA-1DC2-DA58-AFDECAD1DA6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252588" y="5307002"/>
                <a:ext cx="655637" cy="655637"/>
              </a:xfrm>
              <a:prstGeom prst="rect">
                <a:avLst/>
              </a:prstGeom>
            </p:spPr>
          </p:pic>
          <p:pic>
            <p:nvPicPr>
              <p:cNvPr id="26" name="Picture 25">
                <a:extLst>
                  <a:ext uri="{FF2B5EF4-FFF2-40B4-BE49-F238E27FC236}">
                    <a16:creationId xmlns:a16="http://schemas.microsoft.com/office/drawing/2014/main" id="{F20421D3-2F32-BB72-4DE8-F9F213DDB6E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252588" y="5996208"/>
                <a:ext cx="655637" cy="655637"/>
              </a:xfrm>
              <a:prstGeom prst="rect">
                <a:avLst/>
              </a:prstGeom>
            </p:spPr>
          </p:pic>
        </p:grpSp>
        <p:grpSp>
          <p:nvGrpSpPr>
            <p:cNvPr id="14" name="Group 13">
              <a:extLst>
                <a:ext uri="{FF2B5EF4-FFF2-40B4-BE49-F238E27FC236}">
                  <a16:creationId xmlns:a16="http://schemas.microsoft.com/office/drawing/2014/main" id="{65D1F61A-5F62-1830-835A-C813AE79FD61}"/>
                </a:ext>
              </a:extLst>
            </p:cNvPr>
            <p:cNvGrpSpPr/>
            <p:nvPr/>
          </p:nvGrpSpPr>
          <p:grpSpPr>
            <a:xfrm>
              <a:off x="6974206" y="5340570"/>
              <a:ext cx="655637" cy="1344843"/>
              <a:chOff x="6252588" y="5307002"/>
              <a:chExt cx="655637" cy="1344843"/>
            </a:xfrm>
          </p:grpSpPr>
          <p:pic>
            <p:nvPicPr>
              <p:cNvPr id="22" name="Picture 21">
                <a:extLst>
                  <a:ext uri="{FF2B5EF4-FFF2-40B4-BE49-F238E27FC236}">
                    <a16:creationId xmlns:a16="http://schemas.microsoft.com/office/drawing/2014/main" id="{45D46011-7A19-E7D9-D90E-1805B0DB5E7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252588" y="5307002"/>
                <a:ext cx="655637" cy="655637"/>
              </a:xfrm>
              <a:prstGeom prst="rect">
                <a:avLst/>
              </a:prstGeom>
            </p:spPr>
          </p:pic>
          <p:pic>
            <p:nvPicPr>
              <p:cNvPr id="23" name="Picture 22">
                <a:extLst>
                  <a:ext uri="{FF2B5EF4-FFF2-40B4-BE49-F238E27FC236}">
                    <a16:creationId xmlns:a16="http://schemas.microsoft.com/office/drawing/2014/main" id="{6D9014BC-B6F6-72FC-B6E6-40D5AB42768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252588" y="5996208"/>
                <a:ext cx="655637" cy="655637"/>
              </a:xfrm>
              <a:prstGeom prst="rect">
                <a:avLst/>
              </a:prstGeom>
            </p:spPr>
          </p:pic>
        </p:grpSp>
        <p:pic>
          <p:nvPicPr>
            <p:cNvPr id="15" name="Picture 14">
              <a:extLst>
                <a:ext uri="{FF2B5EF4-FFF2-40B4-BE49-F238E27FC236}">
                  <a16:creationId xmlns:a16="http://schemas.microsoft.com/office/drawing/2014/main" id="{63A21980-1C52-1D74-766C-873CE57CC88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333615" y="6029775"/>
              <a:ext cx="655637" cy="655637"/>
            </a:xfrm>
            <a:prstGeom prst="rect">
              <a:avLst/>
            </a:prstGeom>
          </p:spPr>
        </p:pic>
        <p:pic>
          <p:nvPicPr>
            <p:cNvPr id="16" name="Picture 15">
              <a:extLst>
                <a:ext uri="{FF2B5EF4-FFF2-40B4-BE49-F238E27FC236}">
                  <a16:creationId xmlns:a16="http://schemas.microsoft.com/office/drawing/2014/main" id="{3DD4F542-0265-5938-3A0B-817AAEEAA4A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04714" y="5668388"/>
              <a:ext cx="313437" cy="313437"/>
            </a:xfrm>
            <a:prstGeom prst="rect">
              <a:avLst/>
            </a:prstGeom>
          </p:spPr>
        </p:pic>
        <p:pic>
          <p:nvPicPr>
            <p:cNvPr id="17" name="Picture 16">
              <a:extLst>
                <a:ext uri="{FF2B5EF4-FFF2-40B4-BE49-F238E27FC236}">
                  <a16:creationId xmlns:a16="http://schemas.microsoft.com/office/drawing/2014/main" id="{FBAC7E73-3D0B-DBA1-BEB4-226A168EB68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680757" y="6028637"/>
              <a:ext cx="655637" cy="655637"/>
            </a:xfrm>
            <a:prstGeom prst="rect">
              <a:avLst/>
            </a:prstGeom>
          </p:spPr>
        </p:pic>
        <p:pic>
          <p:nvPicPr>
            <p:cNvPr id="18" name="Picture 17">
              <a:extLst>
                <a:ext uri="{FF2B5EF4-FFF2-40B4-BE49-F238E27FC236}">
                  <a16:creationId xmlns:a16="http://schemas.microsoft.com/office/drawing/2014/main" id="{414877D0-1888-CF0B-E81D-914EEC12378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112333" y="6262875"/>
              <a:ext cx="402380" cy="402380"/>
            </a:xfrm>
            <a:prstGeom prst="rect">
              <a:avLst/>
            </a:prstGeom>
          </p:spPr>
        </p:pic>
        <p:pic>
          <p:nvPicPr>
            <p:cNvPr id="19" name="Picture 18">
              <a:extLst>
                <a:ext uri="{FF2B5EF4-FFF2-40B4-BE49-F238E27FC236}">
                  <a16:creationId xmlns:a16="http://schemas.microsoft.com/office/drawing/2014/main" id="{0CC2B171-250F-463C-1A95-A925D6F10C7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394653" y="6356455"/>
              <a:ext cx="301400" cy="301400"/>
            </a:xfrm>
            <a:prstGeom prst="rect">
              <a:avLst/>
            </a:prstGeom>
          </p:spPr>
        </p:pic>
        <p:pic>
          <p:nvPicPr>
            <p:cNvPr id="20" name="Picture 19">
              <a:extLst>
                <a:ext uri="{FF2B5EF4-FFF2-40B4-BE49-F238E27FC236}">
                  <a16:creationId xmlns:a16="http://schemas.microsoft.com/office/drawing/2014/main" id="{793F7B28-158B-4C07-8113-FBFD9EF2872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658000" y="6449133"/>
              <a:ext cx="216122" cy="216122"/>
            </a:xfrm>
            <a:prstGeom prst="rect">
              <a:avLst/>
            </a:prstGeom>
          </p:spPr>
        </p:pic>
        <p:pic>
          <p:nvPicPr>
            <p:cNvPr id="21" name="Picture 20">
              <a:extLst>
                <a:ext uri="{FF2B5EF4-FFF2-40B4-BE49-F238E27FC236}">
                  <a16:creationId xmlns:a16="http://schemas.microsoft.com/office/drawing/2014/main" id="{00E25F41-A376-242E-1BCF-D3F1A2182503}"/>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839340" y="6517285"/>
              <a:ext cx="158618" cy="158618"/>
            </a:xfrm>
            <a:prstGeom prst="rect">
              <a:avLst/>
            </a:prstGeom>
          </p:spPr>
        </p:pic>
      </p:grpSp>
      <p:grpSp>
        <p:nvGrpSpPr>
          <p:cNvPr id="36" name="Group 35">
            <a:extLst>
              <a:ext uri="{FF2B5EF4-FFF2-40B4-BE49-F238E27FC236}">
                <a16:creationId xmlns:a16="http://schemas.microsoft.com/office/drawing/2014/main" id="{13D42E20-09D1-207E-0E1B-3486BD2D80A7}"/>
              </a:ext>
            </a:extLst>
          </p:cNvPr>
          <p:cNvGrpSpPr>
            <a:grpSpLocks noChangeAspect="1"/>
          </p:cNvGrpSpPr>
          <p:nvPr/>
        </p:nvGrpSpPr>
        <p:grpSpPr>
          <a:xfrm flipH="1">
            <a:off x="4400844" y="3874575"/>
            <a:ext cx="1668346" cy="1688557"/>
            <a:chOff x="5768180" y="3289737"/>
            <a:chExt cx="3229778" cy="3395677"/>
          </a:xfrm>
        </p:grpSpPr>
        <p:grpSp>
          <p:nvGrpSpPr>
            <p:cNvPr id="37" name="Group 36">
              <a:extLst>
                <a:ext uri="{FF2B5EF4-FFF2-40B4-BE49-F238E27FC236}">
                  <a16:creationId xmlns:a16="http://schemas.microsoft.com/office/drawing/2014/main" id="{00343F66-44F3-4FE7-BDA7-1BFDB15BB667}"/>
                </a:ext>
              </a:extLst>
            </p:cNvPr>
            <p:cNvGrpSpPr/>
            <p:nvPr/>
          </p:nvGrpSpPr>
          <p:grpSpPr>
            <a:xfrm>
              <a:off x="5768180" y="3289737"/>
              <a:ext cx="680565" cy="3395677"/>
              <a:chOff x="5768180" y="3289737"/>
              <a:chExt cx="680565" cy="3395677"/>
            </a:xfrm>
          </p:grpSpPr>
          <p:pic>
            <p:nvPicPr>
              <p:cNvPr id="57" name="Picture 56">
                <a:extLst>
                  <a:ext uri="{FF2B5EF4-FFF2-40B4-BE49-F238E27FC236}">
                    <a16:creationId xmlns:a16="http://schemas.microsoft.com/office/drawing/2014/main" id="{39F8511D-5522-9728-5567-990E883D7795}"/>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768181" y="3978943"/>
                <a:ext cx="655637" cy="655637"/>
              </a:xfrm>
              <a:prstGeom prst="rect">
                <a:avLst/>
              </a:prstGeom>
            </p:spPr>
          </p:pic>
          <p:pic>
            <p:nvPicPr>
              <p:cNvPr id="58" name="Picture 57">
                <a:extLst>
                  <a:ext uri="{FF2B5EF4-FFF2-40B4-BE49-F238E27FC236}">
                    <a16:creationId xmlns:a16="http://schemas.microsoft.com/office/drawing/2014/main" id="{426638DA-0B65-9DCC-9B1E-426530EAF8D4}"/>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793108" y="4651365"/>
                <a:ext cx="655637" cy="655637"/>
              </a:xfrm>
              <a:prstGeom prst="rect">
                <a:avLst/>
              </a:prstGeom>
            </p:spPr>
          </p:pic>
          <p:pic>
            <p:nvPicPr>
              <p:cNvPr id="59" name="Picture 58">
                <a:extLst>
                  <a:ext uri="{FF2B5EF4-FFF2-40B4-BE49-F238E27FC236}">
                    <a16:creationId xmlns:a16="http://schemas.microsoft.com/office/drawing/2014/main" id="{5B6B64C8-B696-680D-D240-2F35A0A18EC6}"/>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768180" y="3289737"/>
                <a:ext cx="655637" cy="655637"/>
              </a:xfrm>
              <a:prstGeom prst="rect">
                <a:avLst/>
              </a:prstGeom>
            </p:spPr>
          </p:pic>
          <p:pic>
            <p:nvPicPr>
              <p:cNvPr id="60" name="Picture 59">
                <a:extLst>
                  <a:ext uri="{FF2B5EF4-FFF2-40B4-BE49-F238E27FC236}">
                    <a16:creationId xmlns:a16="http://schemas.microsoft.com/office/drawing/2014/main" id="{EE31B705-01C6-E0B4-44BF-86455E60A012}"/>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793108" y="5340571"/>
                <a:ext cx="655637" cy="655637"/>
              </a:xfrm>
              <a:prstGeom prst="rect">
                <a:avLst/>
              </a:prstGeom>
            </p:spPr>
          </p:pic>
          <p:pic>
            <p:nvPicPr>
              <p:cNvPr id="61" name="Picture 60">
                <a:extLst>
                  <a:ext uri="{FF2B5EF4-FFF2-40B4-BE49-F238E27FC236}">
                    <a16:creationId xmlns:a16="http://schemas.microsoft.com/office/drawing/2014/main" id="{23F233A5-AFA8-C8C1-9373-1FD1FCFF305A}"/>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793108" y="6029777"/>
                <a:ext cx="655637" cy="655637"/>
              </a:xfrm>
              <a:prstGeom prst="rect">
                <a:avLst/>
              </a:prstGeom>
            </p:spPr>
          </p:pic>
        </p:grpSp>
        <p:grpSp>
          <p:nvGrpSpPr>
            <p:cNvPr id="38" name="Group 37">
              <a:extLst>
                <a:ext uri="{FF2B5EF4-FFF2-40B4-BE49-F238E27FC236}">
                  <a16:creationId xmlns:a16="http://schemas.microsoft.com/office/drawing/2014/main" id="{C9FC4834-00FD-22F0-5DF3-C44E3F20DFA0}"/>
                </a:ext>
              </a:extLst>
            </p:cNvPr>
            <p:cNvGrpSpPr/>
            <p:nvPr/>
          </p:nvGrpSpPr>
          <p:grpSpPr>
            <a:xfrm>
              <a:off x="6170561" y="3978943"/>
              <a:ext cx="680564" cy="2706471"/>
              <a:chOff x="6227661" y="3945374"/>
              <a:chExt cx="680564" cy="2706471"/>
            </a:xfrm>
          </p:grpSpPr>
          <p:pic>
            <p:nvPicPr>
              <p:cNvPr id="53" name="Picture 52">
                <a:extLst>
                  <a:ext uri="{FF2B5EF4-FFF2-40B4-BE49-F238E27FC236}">
                    <a16:creationId xmlns:a16="http://schemas.microsoft.com/office/drawing/2014/main" id="{11C33CC2-D816-8F51-24F1-3A4734B26F32}"/>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227661" y="3945374"/>
                <a:ext cx="655637" cy="655637"/>
              </a:xfrm>
              <a:prstGeom prst="rect">
                <a:avLst/>
              </a:prstGeom>
            </p:spPr>
          </p:pic>
          <p:pic>
            <p:nvPicPr>
              <p:cNvPr id="54" name="Picture 53">
                <a:extLst>
                  <a:ext uri="{FF2B5EF4-FFF2-40B4-BE49-F238E27FC236}">
                    <a16:creationId xmlns:a16="http://schemas.microsoft.com/office/drawing/2014/main" id="{80865F27-2CCF-BEC4-18EF-186BDB8F0282}"/>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252588" y="4617796"/>
                <a:ext cx="655637" cy="655637"/>
              </a:xfrm>
              <a:prstGeom prst="rect">
                <a:avLst/>
              </a:prstGeom>
            </p:spPr>
          </p:pic>
          <p:pic>
            <p:nvPicPr>
              <p:cNvPr id="55" name="Picture 54">
                <a:extLst>
                  <a:ext uri="{FF2B5EF4-FFF2-40B4-BE49-F238E27FC236}">
                    <a16:creationId xmlns:a16="http://schemas.microsoft.com/office/drawing/2014/main" id="{3BEA733D-EA43-5098-2083-EFD485A4BC59}"/>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252588" y="5307002"/>
                <a:ext cx="655637" cy="655637"/>
              </a:xfrm>
              <a:prstGeom prst="rect">
                <a:avLst/>
              </a:prstGeom>
            </p:spPr>
          </p:pic>
          <p:pic>
            <p:nvPicPr>
              <p:cNvPr id="56" name="Picture 55">
                <a:extLst>
                  <a:ext uri="{FF2B5EF4-FFF2-40B4-BE49-F238E27FC236}">
                    <a16:creationId xmlns:a16="http://schemas.microsoft.com/office/drawing/2014/main" id="{D2DF48C3-F873-EA15-0A76-9B8F89304D83}"/>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252588" y="5996208"/>
                <a:ext cx="655637" cy="655637"/>
              </a:xfrm>
              <a:prstGeom prst="rect">
                <a:avLst/>
              </a:prstGeom>
            </p:spPr>
          </p:pic>
        </p:grpSp>
        <p:grpSp>
          <p:nvGrpSpPr>
            <p:cNvPr id="39" name="Group 38">
              <a:extLst>
                <a:ext uri="{FF2B5EF4-FFF2-40B4-BE49-F238E27FC236}">
                  <a16:creationId xmlns:a16="http://schemas.microsoft.com/office/drawing/2014/main" id="{FE09EC43-6AC4-3147-B098-317C0ADC54E6}"/>
                </a:ext>
              </a:extLst>
            </p:cNvPr>
            <p:cNvGrpSpPr/>
            <p:nvPr/>
          </p:nvGrpSpPr>
          <p:grpSpPr>
            <a:xfrm>
              <a:off x="6571826" y="4651365"/>
              <a:ext cx="655637" cy="2034049"/>
              <a:chOff x="6252588" y="4617796"/>
              <a:chExt cx="655637" cy="2034049"/>
            </a:xfrm>
          </p:grpSpPr>
          <p:pic>
            <p:nvPicPr>
              <p:cNvPr id="50" name="Picture 49">
                <a:extLst>
                  <a:ext uri="{FF2B5EF4-FFF2-40B4-BE49-F238E27FC236}">
                    <a16:creationId xmlns:a16="http://schemas.microsoft.com/office/drawing/2014/main" id="{576A7358-7E20-4963-FFB4-E2473CE8B5D2}"/>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252588" y="4617796"/>
                <a:ext cx="655637" cy="655637"/>
              </a:xfrm>
              <a:prstGeom prst="rect">
                <a:avLst/>
              </a:prstGeom>
            </p:spPr>
          </p:pic>
          <p:pic>
            <p:nvPicPr>
              <p:cNvPr id="51" name="Picture 50">
                <a:extLst>
                  <a:ext uri="{FF2B5EF4-FFF2-40B4-BE49-F238E27FC236}">
                    <a16:creationId xmlns:a16="http://schemas.microsoft.com/office/drawing/2014/main" id="{FDEFDAF4-AC57-969E-5BBA-C23CE4001EE0}"/>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252588" y="5307002"/>
                <a:ext cx="655637" cy="655637"/>
              </a:xfrm>
              <a:prstGeom prst="rect">
                <a:avLst/>
              </a:prstGeom>
            </p:spPr>
          </p:pic>
          <p:pic>
            <p:nvPicPr>
              <p:cNvPr id="52" name="Picture 51">
                <a:extLst>
                  <a:ext uri="{FF2B5EF4-FFF2-40B4-BE49-F238E27FC236}">
                    <a16:creationId xmlns:a16="http://schemas.microsoft.com/office/drawing/2014/main" id="{57E9148E-E728-FE01-10DD-947507DDBF8F}"/>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252588" y="5996208"/>
                <a:ext cx="655637" cy="655637"/>
              </a:xfrm>
              <a:prstGeom prst="rect">
                <a:avLst/>
              </a:prstGeom>
            </p:spPr>
          </p:pic>
        </p:grpSp>
        <p:grpSp>
          <p:nvGrpSpPr>
            <p:cNvPr id="40" name="Group 39">
              <a:extLst>
                <a:ext uri="{FF2B5EF4-FFF2-40B4-BE49-F238E27FC236}">
                  <a16:creationId xmlns:a16="http://schemas.microsoft.com/office/drawing/2014/main" id="{FE8C662D-89CD-43C4-E55B-56E07D2D9940}"/>
                </a:ext>
              </a:extLst>
            </p:cNvPr>
            <p:cNvGrpSpPr/>
            <p:nvPr/>
          </p:nvGrpSpPr>
          <p:grpSpPr>
            <a:xfrm>
              <a:off x="6974206" y="5340570"/>
              <a:ext cx="655637" cy="1344843"/>
              <a:chOff x="6252588" y="5307002"/>
              <a:chExt cx="655637" cy="1344843"/>
            </a:xfrm>
          </p:grpSpPr>
          <p:pic>
            <p:nvPicPr>
              <p:cNvPr id="48" name="Picture 47">
                <a:extLst>
                  <a:ext uri="{FF2B5EF4-FFF2-40B4-BE49-F238E27FC236}">
                    <a16:creationId xmlns:a16="http://schemas.microsoft.com/office/drawing/2014/main" id="{917C4E56-C2FA-0DB5-D26D-B965835DE5C3}"/>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252588" y="5307002"/>
                <a:ext cx="655637" cy="655637"/>
              </a:xfrm>
              <a:prstGeom prst="rect">
                <a:avLst/>
              </a:prstGeom>
            </p:spPr>
          </p:pic>
          <p:pic>
            <p:nvPicPr>
              <p:cNvPr id="49" name="Picture 48">
                <a:extLst>
                  <a:ext uri="{FF2B5EF4-FFF2-40B4-BE49-F238E27FC236}">
                    <a16:creationId xmlns:a16="http://schemas.microsoft.com/office/drawing/2014/main" id="{2E100631-E2EA-D4DF-6C89-394DEE3765E2}"/>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252588" y="5996208"/>
                <a:ext cx="655637" cy="655637"/>
              </a:xfrm>
              <a:prstGeom prst="rect">
                <a:avLst/>
              </a:prstGeom>
            </p:spPr>
          </p:pic>
        </p:grpSp>
        <p:pic>
          <p:nvPicPr>
            <p:cNvPr id="41" name="Picture 40">
              <a:extLst>
                <a:ext uri="{FF2B5EF4-FFF2-40B4-BE49-F238E27FC236}">
                  <a16:creationId xmlns:a16="http://schemas.microsoft.com/office/drawing/2014/main" id="{B8217C73-544D-E964-4A6D-DFE6FB1C61D5}"/>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333615" y="6029775"/>
              <a:ext cx="655637" cy="655637"/>
            </a:xfrm>
            <a:prstGeom prst="rect">
              <a:avLst/>
            </a:prstGeom>
          </p:spPr>
        </p:pic>
        <p:pic>
          <p:nvPicPr>
            <p:cNvPr id="42" name="Picture 41">
              <a:extLst>
                <a:ext uri="{FF2B5EF4-FFF2-40B4-BE49-F238E27FC236}">
                  <a16:creationId xmlns:a16="http://schemas.microsoft.com/office/drawing/2014/main" id="{361388AD-4FDF-3A83-E75C-8449DD5F3A2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504714" y="5668388"/>
              <a:ext cx="313437" cy="313437"/>
            </a:xfrm>
            <a:prstGeom prst="rect">
              <a:avLst/>
            </a:prstGeom>
          </p:spPr>
        </p:pic>
        <p:pic>
          <p:nvPicPr>
            <p:cNvPr id="43" name="Picture 42">
              <a:extLst>
                <a:ext uri="{FF2B5EF4-FFF2-40B4-BE49-F238E27FC236}">
                  <a16:creationId xmlns:a16="http://schemas.microsoft.com/office/drawing/2014/main" id="{BF629AE3-435C-3EF6-5BE0-354C16040719}"/>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680757" y="6028637"/>
              <a:ext cx="655637" cy="655637"/>
            </a:xfrm>
            <a:prstGeom prst="rect">
              <a:avLst/>
            </a:prstGeom>
          </p:spPr>
        </p:pic>
        <p:pic>
          <p:nvPicPr>
            <p:cNvPr id="44" name="Picture 43">
              <a:extLst>
                <a:ext uri="{FF2B5EF4-FFF2-40B4-BE49-F238E27FC236}">
                  <a16:creationId xmlns:a16="http://schemas.microsoft.com/office/drawing/2014/main" id="{786FE17B-F640-60B2-76AA-2EB2A927C201}"/>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8112333" y="6262875"/>
              <a:ext cx="402380" cy="402380"/>
            </a:xfrm>
            <a:prstGeom prst="rect">
              <a:avLst/>
            </a:prstGeom>
          </p:spPr>
        </p:pic>
        <p:pic>
          <p:nvPicPr>
            <p:cNvPr id="45" name="Picture 44">
              <a:extLst>
                <a:ext uri="{FF2B5EF4-FFF2-40B4-BE49-F238E27FC236}">
                  <a16:creationId xmlns:a16="http://schemas.microsoft.com/office/drawing/2014/main" id="{2285AC77-1B9F-EEDB-4CC9-20EF1B548045}"/>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8394653" y="6356455"/>
              <a:ext cx="301400" cy="301400"/>
            </a:xfrm>
            <a:prstGeom prst="rect">
              <a:avLst/>
            </a:prstGeom>
          </p:spPr>
        </p:pic>
        <p:pic>
          <p:nvPicPr>
            <p:cNvPr id="46" name="Picture 45">
              <a:extLst>
                <a:ext uri="{FF2B5EF4-FFF2-40B4-BE49-F238E27FC236}">
                  <a16:creationId xmlns:a16="http://schemas.microsoft.com/office/drawing/2014/main" id="{BF85444D-E59B-2E4E-A36E-18499F05850C}"/>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8658000" y="6449133"/>
              <a:ext cx="216122" cy="216122"/>
            </a:xfrm>
            <a:prstGeom prst="rect">
              <a:avLst/>
            </a:prstGeom>
          </p:spPr>
        </p:pic>
        <p:pic>
          <p:nvPicPr>
            <p:cNvPr id="47" name="Picture 46">
              <a:extLst>
                <a:ext uri="{FF2B5EF4-FFF2-40B4-BE49-F238E27FC236}">
                  <a16:creationId xmlns:a16="http://schemas.microsoft.com/office/drawing/2014/main" id="{8CC43960-B5CC-495D-A113-058ABDF424A9}"/>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8839340" y="6517285"/>
              <a:ext cx="158618" cy="158618"/>
            </a:xfrm>
            <a:prstGeom prst="rect">
              <a:avLst/>
            </a:prstGeom>
          </p:spPr>
        </p:pic>
      </p:grpSp>
      <p:sp>
        <p:nvSpPr>
          <p:cNvPr id="62" name="TextBox 61">
            <a:extLst>
              <a:ext uri="{FF2B5EF4-FFF2-40B4-BE49-F238E27FC236}">
                <a16:creationId xmlns:a16="http://schemas.microsoft.com/office/drawing/2014/main" id="{D392C85B-AD1D-B22B-E24B-BC0007FD6675}"/>
              </a:ext>
            </a:extLst>
          </p:cNvPr>
          <p:cNvSpPr txBox="1"/>
          <p:nvPr/>
        </p:nvSpPr>
        <p:spPr>
          <a:xfrm>
            <a:off x="5668910" y="3374900"/>
            <a:ext cx="790602" cy="246221"/>
          </a:xfrm>
          <a:prstGeom prst="rect">
            <a:avLst/>
          </a:prstGeom>
          <a:noFill/>
        </p:spPr>
        <p:txBody>
          <a:bodyPr wrap="none" rtlCol="0">
            <a:spAutoFit/>
          </a:bodyPr>
          <a:lstStyle/>
          <a:p>
            <a:pPr algn="ctr"/>
            <a:r>
              <a:rPr lang="en-US" sz="1000">
                <a:latin typeface="Helvetica" pitchFamily="2" charset="0"/>
              </a:rPr>
              <a:t>Mean = 10</a:t>
            </a:r>
          </a:p>
        </p:txBody>
      </p:sp>
      <p:cxnSp>
        <p:nvCxnSpPr>
          <p:cNvPr id="63" name="Straight Connector 62">
            <a:extLst>
              <a:ext uri="{FF2B5EF4-FFF2-40B4-BE49-F238E27FC236}">
                <a16:creationId xmlns:a16="http://schemas.microsoft.com/office/drawing/2014/main" id="{C7D9A397-879D-3E04-0B26-413BE8FBFEA0}"/>
              </a:ext>
            </a:extLst>
          </p:cNvPr>
          <p:cNvCxnSpPr>
            <a:cxnSpLocks noChangeAspect="1"/>
          </p:cNvCxnSpPr>
          <p:nvPr/>
        </p:nvCxnSpPr>
        <p:spPr>
          <a:xfrm>
            <a:off x="3755797" y="5573667"/>
            <a:ext cx="554087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Freeform 63">
            <a:extLst>
              <a:ext uri="{FF2B5EF4-FFF2-40B4-BE49-F238E27FC236}">
                <a16:creationId xmlns:a16="http://schemas.microsoft.com/office/drawing/2014/main" id="{559C515E-9ACA-89DB-60FB-8E7DB153BF35}"/>
              </a:ext>
            </a:extLst>
          </p:cNvPr>
          <p:cNvSpPr>
            <a:spLocks noChangeAspect="1"/>
          </p:cNvSpPr>
          <p:nvPr/>
        </p:nvSpPr>
        <p:spPr>
          <a:xfrm>
            <a:off x="3977817" y="3675208"/>
            <a:ext cx="4466381" cy="1880612"/>
          </a:xfrm>
          <a:custGeom>
            <a:avLst/>
            <a:gdLst>
              <a:gd name="connsiteX0" fmla="*/ 0 w 6875362"/>
              <a:gd name="connsiteY0" fmla="*/ 2002430 h 2002430"/>
              <a:gd name="connsiteX1" fmla="*/ 1932972 w 6875362"/>
              <a:gd name="connsiteY1" fmla="*/ 1516293 h 2002430"/>
              <a:gd name="connsiteX2" fmla="*/ 3437681 w 6875362"/>
              <a:gd name="connsiteY2" fmla="*/ 9 h 2002430"/>
              <a:gd name="connsiteX3" fmla="*/ 4953965 w 6875362"/>
              <a:gd name="connsiteY3" fmla="*/ 1539442 h 2002430"/>
              <a:gd name="connsiteX4" fmla="*/ 6875362 w 6875362"/>
              <a:gd name="connsiteY4" fmla="*/ 2002430 h 2002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75362" h="2002430">
                <a:moveTo>
                  <a:pt x="0" y="2002430"/>
                </a:moveTo>
                <a:cubicBezTo>
                  <a:pt x="680012" y="1926230"/>
                  <a:pt x="1360025" y="1850030"/>
                  <a:pt x="1932972" y="1516293"/>
                </a:cubicBezTo>
                <a:cubicBezTo>
                  <a:pt x="2505919" y="1182556"/>
                  <a:pt x="2934182" y="-3849"/>
                  <a:pt x="3437681" y="9"/>
                </a:cubicBezTo>
                <a:cubicBezTo>
                  <a:pt x="3941180" y="3867"/>
                  <a:pt x="4381018" y="1205705"/>
                  <a:pt x="4953965" y="1539442"/>
                </a:cubicBezTo>
                <a:cubicBezTo>
                  <a:pt x="5526912" y="1873179"/>
                  <a:pt x="6201137" y="1937804"/>
                  <a:pt x="6875362" y="2002430"/>
                </a:cubicBezTo>
              </a:path>
            </a:pathLst>
          </a:custGeom>
          <a:no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5" name="Freeform 64">
            <a:extLst>
              <a:ext uri="{FF2B5EF4-FFF2-40B4-BE49-F238E27FC236}">
                <a16:creationId xmlns:a16="http://schemas.microsoft.com/office/drawing/2014/main" id="{29ACC4D0-9B23-2FD5-2982-07CCCEC461E7}"/>
              </a:ext>
            </a:extLst>
          </p:cNvPr>
          <p:cNvSpPr>
            <a:spLocks noChangeAspect="1"/>
          </p:cNvSpPr>
          <p:nvPr/>
        </p:nvSpPr>
        <p:spPr>
          <a:xfrm>
            <a:off x="4402568" y="3675208"/>
            <a:ext cx="4466381" cy="1880612"/>
          </a:xfrm>
          <a:custGeom>
            <a:avLst/>
            <a:gdLst>
              <a:gd name="connsiteX0" fmla="*/ 0 w 6875362"/>
              <a:gd name="connsiteY0" fmla="*/ 2002430 h 2002430"/>
              <a:gd name="connsiteX1" fmla="*/ 1932972 w 6875362"/>
              <a:gd name="connsiteY1" fmla="*/ 1516293 h 2002430"/>
              <a:gd name="connsiteX2" fmla="*/ 3437681 w 6875362"/>
              <a:gd name="connsiteY2" fmla="*/ 9 h 2002430"/>
              <a:gd name="connsiteX3" fmla="*/ 4953965 w 6875362"/>
              <a:gd name="connsiteY3" fmla="*/ 1539442 h 2002430"/>
              <a:gd name="connsiteX4" fmla="*/ 6875362 w 6875362"/>
              <a:gd name="connsiteY4" fmla="*/ 2002430 h 2002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75362" h="2002430">
                <a:moveTo>
                  <a:pt x="0" y="2002430"/>
                </a:moveTo>
                <a:cubicBezTo>
                  <a:pt x="680012" y="1926230"/>
                  <a:pt x="1360025" y="1850030"/>
                  <a:pt x="1932972" y="1516293"/>
                </a:cubicBezTo>
                <a:cubicBezTo>
                  <a:pt x="2505919" y="1182556"/>
                  <a:pt x="2934182" y="-3849"/>
                  <a:pt x="3437681" y="9"/>
                </a:cubicBezTo>
                <a:cubicBezTo>
                  <a:pt x="3941180" y="3867"/>
                  <a:pt x="4381018" y="1205705"/>
                  <a:pt x="4953965" y="1539442"/>
                </a:cubicBezTo>
                <a:cubicBezTo>
                  <a:pt x="5526912" y="1873179"/>
                  <a:pt x="6201137" y="1937804"/>
                  <a:pt x="6875362" y="2002430"/>
                </a:cubicBezTo>
              </a:path>
            </a:pathLst>
          </a:custGeom>
          <a:noFill/>
          <a:ln>
            <a:solidFill>
              <a:schemeClr val="bg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6" name="Freeform 65">
            <a:extLst>
              <a:ext uri="{FF2B5EF4-FFF2-40B4-BE49-F238E27FC236}">
                <a16:creationId xmlns:a16="http://schemas.microsoft.com/office/drawing/2014/main" id="{9541C6E4-593E-70BA-7804-322956D94042}"/>
              </a:ext>
            </a:extLst>
          </p:cNvPr>
          <p:cNvSpPr>
            <a:spLocks noChangeAspect="1"/>
          </p:cNvSpPr>
          <p:nvPr/>
        </p:nvSpPr>
        <p:spPr>
          <a:xfrm>
            <a:off x="4832868" y="3684348"/>
            <a:ext cx="4466381" cy="1880612"/>
          </a:xfrm>
          <a:custGeom>
            <a:avLst/>
            <a:gdLst>
              <a:gd name="connsiteX0" fmla="*/ 0 w 6875362"/>
              <a:gd name="connsiteY0" fmla="*/ 2002430 h 2002430"/>
              <a:gd name="connsiteX1" fmla="*/ 1932972 w 6875362"/>
              <a:gd name="connsiteY1" fmla="*/ 1516293 h 2002430"/>
              <a:gd name="connsiteX2" fmla="*/ 3437681 w 6875362"/>
              <a:gd name="connsiteY2" fmla="*/ 9 h 2002430"/>
              <a:gd name="connsiteX3" fmla="*/ 4953965 w 6875362"/>
              <a:gd name="connsiteY3" fmla="*/ 1539442 h 2002430"/>
              <a:gd name="connsiteX4" fmla="*/ 6875362 w 6875362"/>
              <a:gd name="connsiteY4" fmla="*/ 2002430 h 2002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75362" h="2002430">
                <a:moveTo>
                  <a:pt x="0" y="2002430"/>
                </a:moveTo>
                <a:cubicBezTo>
                  <a:pt x="680012" y="1926230"/>
                  <a:pt x="1360025" y="1850030"/>
                  <a:pt x="1932972" y="1516293"/>
                </a:cubicBezTo>
                <a:cubicBezTo>
                  <a:pt x="2505919" y="1182556"/>
                  <a:pt x="2934182" y="-3849"/>
                  <a:pt x="3437681" y="9"/>
                </a:cubicBezTo>
                <a:cubicBezTo>
                  <a:pt x="3941180" y="3867"/>
                  <a:pt x="4381018" y="1205705"/>
                  <a:pt x="4953965" y="1539442"/>
                </a:cubicBezTo>
                <a:cubicBezTo>
                  <a:pt x="5526912" y="1873179"/>
                  <a:pt x="6201137" y="1937804"/>
                  <a:pt x="6875362" y="2002430"/>
                </a:cubicBezTo>
              </a:path>
            </a:pathLst>
          </a:custGeom>
          <a:noFill/>
          <a:ln>
            <a:solidFill>
              <a:schemeClr val="bg1">
                <a:lumMod val="8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67" name="Straight Connector 66">
            <a:extLst>
              <a:ext uri="{FF2B5EF4-FFF2-40B4-BE49-F238E27FC236}">
                <a16:creationId xmlns:a16="http://schemas.microsoft.com/office/drawing/2014/main" id="{DEEAC7A8-914A-7B61-FBB0-1C53EE42402D}"/>
              </a:ext>
            </a:extLst>
          </p:cNvPr>
          <p:cNvCxnSpPr>
            <a:cxnSpLocks noChangeAspect="1"/>
          </p:cNvCxnSpPr>
          <p:nvPr/>
        </p:nvCxnSpPr>
        <p:spPr>
          <a:xfrm>
            <a:off x="3729312" y="5578781"/>
            <a:ext cx="4466381" cy="0"/>
          </a:xfrm>
          <a:prstGeom prst="line">
            <a:avLst/>
          </a:prstGeom>
          <a:solidFill>
            <a:schemeClr val="accent2"/>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693A558B-B186-68CF-8E6B-DEE00F4E43AF}"/>
              </a:ext>
            </a:extLst>
          </p:cNvPr>
          <p:cNvCxnSpPr>
            <a:cxnSpLocks noChangeAspect="1"/>
          </p:cNvCxnSpPr>
          <p:nvPr/>
        </p:nvCxnSpPr>
        <p:spPr>
          <a:xfrm>
            <a:off x="3734346" y="5583992"/>
            <a:ext cx="554087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F737DD30-C757-A392-DB02-45936AF2A217}"/>
              </a:ext>
            </a:extLst>
          </p:cNvPr>
          <p:cNvSpPr txBox="1"/>
          <p:nvPr/>
        </p:nvSpPr>
        <p:spPr>
          <a:xfrm>
            <a:off x="3636315" y="5582278"/>
            <a:ext cx="5163593" cy="246221"/>
          </a:xfrm>
          <a:prstGeom prst="rect">
            <a:avLst/>
          </a:prstGeom>
          <a:noFill/>
        </p:spPr>
        <p:txBody>
          <a:bodyPr wrap="none" rtlCol="0">
            <a:spAutoFit/>
          </a:bodyPr>
          <a:lstStyle/>
          <a:p>
            <a:r>
              <a:rPr lang="en-US" sz="1000">
                <a:latin typeface="Helvetica Neue" panose="02000503000000020004" pitchFamily="2" charset="0"/>
                <a:ea typeface="Helvetica Neue" panose="02000503000000020004" pitchFamily="2" charset="0"/>
                <a:cs typeface="Helvetica Neue" panose="02000503000000020004" pitchFamily="2" charset="0"/>
              </a:rPr>
              <a:t>0     |     2    |     4     |     6     |     8     |     10     |     12     |     14     |     16     |     18    |     20 </a:t>
            </a:r>
          </a:p>
        </p:txBody>
      </p:sp>
      <p:sp>
        <p:nvSpPr>
          <p:cNvPr id="71" name="TextBox 70">
            <a:extLst>
              <a:ext uri="{FF2B5EF4-FFF2-40B4-BE49-F238E27FC236}">
                <a16:creationId xmlns:a16="http://schemas.microsoft.com/office/drawing/2014/main" id="{F4C58E3B-6434-162A-F14C-B20D510416EC}"/>
              </a:ext>
            </a:extLst>
          </p:cNvPr>
          <p:cNvSpPr txBox="1"/>
          <p:nvPr/>
        </p:nvSpPr>
        <p:spPr>
          <a:xfrm>
            <a:off x="102401" y="3870051"/>
            <a:ext cx="3232749" cy="1477328"/>
          </a:xfrm>
          <a:prstGeom prst="rect">
            <a:avLst/>
          </a:prstGeom>
          <a:noFill/>
          <a:ln>
            <a:solidFill>
              <a:schemeClr val="tx1"/>
            </a:solidFill>
          </a:ln>
        </p:spPr>
        <p:txBody>
          <a:bodyPr wrap="square" rtlCol="0">
            <a:spAutoFit/>
          </a:bodyPr>
          <a:lstStyle/>
          <a:p>
            <a:r>
              <a:rPr lang="en-US">
                <a:latin typeface="Helvetica Neue" panose="02000503000000020004" pitchFamily="2" charset="0"/>
                <a:ea typeface="Helvetica Neue" panose="02000503000000020004" pitchFamily="2" charset="0"/>
                <a:cs typeface="Helvetica Neue" panose="02000503000000020004" pitchFamily="2" charset="0"/>
              </a:rPr>
              <a:t>The curves indicate a fictional example of normal distribution of two groups in terms of their post-release reconviction rates.</a:t>
            </a:r>
          </a:p>
        </p:txBody>
      </p:sp>
      <p:cxnSp>
        <p:nvCxnSpPr>
          <p:cNvPr id="72" name="Straight Connector 71">
            <a:extLst>
              <a:ext uri="{FF2B5EF4-FFF2-40B4-BE49-F238E27FC236}">
                <a16:creationId xmlns:a16="http://schemas.microsoft.com/office/drawing/2014/main" id="{BA19C897-350D-A926-CF02-EAE471125BA5}"/>
              </a:ext>
            </a:extLst>
          </p:cNvPr>
          <p:cNvCxnSpPr>
            <a:cxnSpLocks/>
          </p:cNvCxnSpPr>
          <p:nvPr/>
        </p:nvCxnSpPr>
        <p:spPr>
          <a:xfrm flipV="1">
            <a:off x="3745209" y="3530057"/>
            <a:ext cx="0" cy="2066635"/>
          </a:xfrm>
          <a:prstGeom prst="line">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30331227-3236-EC02-5B2D-AC897E73FE72}"/>
              </a:ext>
            </a:extLst>
          </p:cNvPr>
          <p:cNvSpPr txBox="1"/>
          <p:nvPr/>
        </p:nvSpPr>
        <p:spPr>
          <a:xfrm rot="16200000">
            <a:off x="2910747" y="4502139"/>
            <a:ext cx="1295547" cy="246221"/>
          </a:xfrm>
          <a:prstGeom prst="rect">
            <a:avLst/>
          </a:prstGeom>
          <a:noFill/>
        </p:spPr>
        <p:txBody>
          <a:bodyPr wrap="none" rtlCol="0">
            <a:spAutoFit/>
          </a:bodyPr>
          <a:lstStyle/>
          <a:p>
            <a:r>
              <a:rPr lang="en-US" sz="1000">
                <a:latin typeface="Helvetica Neue" panose="02000503000000020004" pitchFamily="2" charset="0"/>
                <a:ea typeface="Helvetica Neue" panose="02000503000000020004" pitchFamily="2" charset="0"/>
                <a:cs typeface="Helvetica Neue" panose="02000503000000020004" pitchFamily="2" charset="0"/>
              </a:rPr>
              <a:t>Number of Persons</a:t>
            </a:r>
          </a:p>
        </p:txBody>
      </p:sp>
      <p:sp>
        <p:nvSpPr>
          <p:cNvPr id="74" name="TextBox 73">
            <a:extLst>
              <a:ext uri="{FF2B5EF4-FFF2-40B4-BE49-F238E27FC236}">
                <a16:creationId xmlns:a16="http://schemas.microsoft.com/office/drawing/2014/main" id="{76A4C6D0-C7AA-FB08-38DF-B5FE222DDACF}"/>
              </a:ext>
            </a:extLst>
          </p:cNvPr>
          <p:cNvSpPr txBox="1"/>
          <p:nvPr/>
        </p:nvSpPr>
        <p:spPr>
          <a:xfrm>
            <a:off x="5159906" y="5813374"/>
            <a:ext cx="1636987" cy="246221"/>
          </a:xfrm>
          <a:prstGeom prst="rect">
            <a:avLst/>
          </a:prstGeom>
          <a:noFill/>
        </p:spPr>
        <p:txBody>
          <a:bodyPr wrap="none" rtlCol="0">
            <a:spAutoFit/>
          </a:bodyPr>
          <a:lstStyle/>
          <a:p>
            <a:pPr algn="ctr"/>
            <a:r>
              <a:rPr lang="en-US" sz="1000">
                <a:latin typeface="Helvetica Neue" panose="02000503000000020004" pitchFamily="2" charset="0"/>
                <a:ea typeface="Helvetica Neue" panose="02000503000000020004" pitchFamily="2" charset="0"/>
                <a:cs typeface="Helvetica Neue" panose="02000503000000020004" pitchFamily="2" charset="0"/>
              </a:rPr>
              <a:t>Number of Reconvictions</a:t>
            </a:r>
          </a:p>
        </p:txBody>
      </p:sp>
      <p:cxnSp>
        <p:nvCxnSpPr>
          <p:cNvPr id="75" name="Straight Connector 74">
            <a:extLst>
              <a:ext uri="{FF2B5EF4-FFF2-40B4-BE49-F238E27FC236}">
                <a16:creationId xmlns:a16="http://schemas.microsoft.com/office/drawing/2014/main" id="{66451005-0E1E-3884-EB77-45D59C0E3570}"/>
              </a:ext>
            </a:extLst>
          </p:cNvPr>
          <p:cNvCxnSpPr>
            <a:cxnSpLocks/>
          </p:cNvCxnSpPr>
          <p:nvPr/>
        </p:nvCxnSpPr>
        <p:spPr>
          <a:xfrm>
            <a:off x="3750243" y="5583992"/>
            <a:ext cx="5658212" cy="0"/>
          </a:xfrm>
          <a:prstGeom prst="line">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83E22669-BD6E-1105-9F82-8118AE415584}"/>
              </a:ext>
            </a:extLst>
          </p:cNvPr>
          <p:cNvSpPr txBox="1"/>
          <p:nvPr/>
        </p:nvSpPr>
        <p:spPr>
          <a:xfrm>
            <a:off x="7784315" y="3870051"/>
            <a:ext cx="2513211" cy="400110"/>
          </a:xfrm>
          <a:prstGeom prst="rect">
            <a:avLst/>
          </a:prstGeom>
          <a:noFill/>
          <a:ln>
            <a:solidFill>
              <a:schemeClr val="tx1"/>
            </a:solidFill>
          </a:ln>
        </p:spPr>
        <p:txBody>
          <a:bodyPr wrap="square" rtlCol="0">
            <a:spAutoFit/>
          </a:bodyPr>
          <a:lstStyle/>
          <a:p>
            <a:r>
              <a:rPr lang="en-US" sz="1000" b="1">
                <a:latin typeface="Helvetica Neue" panose="02000503000000020004" pitchFamily="2" charset="0"/>
                <a:ea typeface="Helvetica Neue" panose="02000503000000020004" pitchFamily="2" charset="0"/>
                <a:cs typeface="Helvetica Neue" panose="02000503000000020004" pitchFamily="2" charset="0"/>
              </a:rPr>
              <a:t>Bold Curve</a:t>
            </a:r>
            <a:r>
              <a:rPr lang="en-US" sz="1000">
                <a:latin typeface="Helvetica Neue" panose="02000503000000020004" pitchFamily="2" charset="0"/>
                <a:ea typeface="Helvetica Neue" panose="02000503000000020004" pitchFamily="2" charset="0"/>
                <a:cs typeface="Helvetica Neue" panose="02000503000000020004" pitchFamily="2" charset="0"/>
              </a:rPr>
              <a:t>:     Non-Psychopathic Group</a:t>
            </a:r>
          </a:p>
          <a:p>
            <a:r>
              <a:rPr lang="en-US" sz="1000" b="1">
                <a:latin typeface="Helvetica Neue" panose="02000503000000020004" pitchFamily="2" charset="0"/>
                <a:ea typeface="Helvetica Neue" panose="02000503000000020004" pitchFamily="2" charset="0"/>
                <a:cs typeface="Helvetica Neue" panose="02000503000000020004" pitchFamily="2" charset="0"/>
              </a:rPr>
              <a:t>Dotted Curve:  </a:t>
            </a:r>
            <a:r>
              <a:rPr lang="en-US" sz="1000">
                <a:latin typeface="Helvetica Neue" panose="02000503000000020004" pitchFamily="2" charset="0"/>
                <a:ea typeface="Helvetica Neue" panose="02000503000000020004" pitchFamily="2" charset="0"/>
                <a:cs typeface="Helvetica Neue" panose="02000503000000020004" pitchFamily="2" charset="0"/>
              </a:rPr>
              <a:t>Psychopathic Group</a:t>
            </a:r>
          </a:p>
        </p:txBody>
      </p:sp>
    </p:spTree>
    <p:extLst>
      <p:ext uri="{BB962C8B-B14F-4D97-AF65-F5344CB8AC3E}">
        <p14:creationId xmlns:p14="http://schemas.microsoft.com/office/powerpoint/2010/main" val="3677449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6"/>
                                        </p:tgtEl>
                                        <p:attrNameLst>
                                          <p:attrName>style.visibility</p:attrName>
                                        </p:attrNameLst>
                                      </p:cBhvr>
                                      <p:to>
                                        <p:strVal val="visible"/>
                                      </p:to>
                                    </p:set>
                                    <p:anim calcmode="lin" valueType="num">
                                      <p:cBhvr additive="base">
                                        <p:cTn id="27" dur="500" fill="hold"/>
                                        <p:tgtEl>
                                          <p:spTgt spid="36"/>
                                        </p:tgtEl>
                                        <p:attrNameLst>
                                          <p:attrName>ppt_x</p:attrName>
                                        </p:attrNameLst>
                                      </p:cBhvr>
                                      <p:tavLst>
                                        <p:tav tm="0">
                                          <p:val>
                                            <p:strVal val="#ppt_x"/>
                                          </p:val>
                                        </p:tav>
                                        <p:tav tm="100000">
                                          <p:val>
                                            <p:strVal val="#ppt_x"/>
                                          </p:val>
                                        </p:tav>
                                      </p:tavLst>
                                    </p:anim>
                                    <p:anim calcmode="lin" valueType="num">
                                      <p:cBhvr additive="base">
                                        <p:cTn id="28" dur="500" fill="hold"/>
                                        <p:tgtEl>
                                          <p:spTgt spid="3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62"/>
                                        </p:tgtEl>
                                        <p:attrNameLst>
                                          <p:attrName>style.visibility</p:attrName>
                                        </p:attrNameLst>
                                      </p:cBhvr>
                                      <p:to>
                                        <p:strVal val="visible"/>
                                      </p:to>
                                    </p:set>
                                    <p:anim calcmode="lin" valueType="num">
                                      <p:cBhvr additive="base">
                                        <p:cTn id="31" dur="500" fill="hold"/>
                                        <p:tgtEl>
                                          <p:spTgt spid="62"/>
                                        </p:tgtEl>
                                        <p:attrNameLst>
                                          <p:attrName>ppt_x</p:attrName>
                                        </p:attrNameLst>
                                      </p:cBhvr>
                                      <p:tavLst>
                                        <p:tav tm="0">
                                          <p:val>
                                            <p:strVal val="#ppt_x"/>
                                          </p:val>
                                        </p:tav>
                                        <p:tav tm="100000">
                                          <p:val>
                                            <p:strVal val="#ppt_x"/>
                                          </p:val>
                                        </p:tav>
                                      </p:tavLst>
                                    </p:anim>
                                    <p:anim calcmode="lin" valueType="num">
                                      <p:cBhvr additive="base">
                                        <p:cTn id="32" dur="500" fill="hold"/>
                                        <p:tgtEl>
                                          <p:spTgt spid="62"/>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63"/>
                                        </p:tgtEl>
                                        <p:attrNameLst>
                                          <p:attrName>style.visibility</p:attrName>
                                        </p:attrNameLst>
                                      </p:cBhvr>
                                      <p:to>
                                        <p:strVal val="visible"/>
                                      </p:to>
                                    </p:set>
                                    <p:anim calcmode="lin" valueType="num">
                                      <p:cBhvr additive="base">
                                        <p:cTn id="35" dur="500" fill="hold"/>
                                        <p:tgtEl>
                                          <p:spTgt spid="63"/>
                                        </p:tgtEl>
                                        <p:attrNameLst>
                                          <p:attrName>ppt_x</p:attrName>
                                        </p:attrNameLst>
                                      </p:cBhvr>
                                      <p:tavLst>
                                        <p:tav tm="0">
                                          <p:val>
                                            <p:strVal val="#ppt_x"/>
                                          </p:val>
                                        </p:tav>
                                        <p:tav tm="100000">
                                          <p:val>
                                            <p:strVal val="#ppt_x"/>
                                          </p:val>
                                        </p:tav>
                                      </p:tavLst>
                                    </p:anim>
                                    <p:anim calcmode="lin" valueType="num">
                                      <p:cBhvr additive="base">
                                        <p:cTn id="36" dur="500" fill="hold"/>
                                        <p:tgtEl>
                                          <p:spTgt spid="63"/>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64"/>
                                        </p:tgtEl>
                                        <p:attrNameLst>
                                          <p:attrName>style.visibility</p:attrName>
                                        </p:attrNameLst>
                                      </p:cBhvr>
                                      <p:to>
                                        <p:strVal val="visible"/>
                                      </p:to>
                                    </p:set>
                                    <p:anim calcmode="lin" valueType="num">
                                      <p:cBhvr additive="base">
                                        <p:cTn id="39" dur="500" fill="hold"/>
                                        <p:tgtEl>
                                          <p:spTgt spid="64"/>
                                        </p:tgtEl>
                                        <p:attrNameLst>
                                          <p:attrName>ppt_x</p:attrName>
                                        </p:attrNameLst>
                                      </p:cBhvr>
                                      <p:tavLst>
                                        <p:tav tm="0">
                                          <p:val>
                                            <p:strVal val="#ppt_x"/>
                                          </p:val>
                                        </p:tav>
                                        <p:tav tm="100000">
                                          <p:val>
                                            <p:strVal val="#ppt_x"/>
                                          </p:val>
                                        </p:tav>
                                      </p:tavLst>
                                    </p:anim>
                                    <p:anim calcmode="lin" valueType="num">
                                      <p:cBhvr additive="base">
                                        <p:cTn id="40" dur="500" fill="hold"/>
                                        <p:tgtEl>
                                          <p:spTgt spid="64"/>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67"/>
                                        </p:tgtEl>
                                        <p:attrNameLst>
                                          <p:attrName>style.visibility</p:attrName>
                                        </p:attrNameLst>
                                      </p:cBhvr>
                                      <p:to>
                                        <p:strVal val="visible"/>
                                      </p:to>
                                    </p:set>
                                    <p:anim calcmode="lin" valueType="num">
                                      <p:cBhvr additive="base">
                                        <p:cTn id="43" dur="500" fill="hold"/>
                                        <p:tgtEl>
                                          <p:spTgt spid="67"/>
                                        </p:tgtEl>
                                        <p:attrNameLst>
                                          <p:attrName>ppt_x</p:attrName>
                                        </p:attrNameLst>
                                      </p:cBhvr>
                                      <p:tavLst>
                                        <p:tav tm="0">
                                          <p:val>
                                            <p:strVal val="#ppt_x"/>
                                          </p:val>
                                        </p:tav>
                                        <p:tav tm="100000">
                                          <p:val>
                                            <p:strVal val="#ppt_x"/>
                                          </p:val>
                                        </p:tav>
                                      </p:tavLst>
                                    </p:anim>
                                    <p:anim calcmode="lin" valueType="num">
                                      <p:cBhvr additive="base">
                                        <p:cTn id="44" dur="500" fill="hold"/>
                                        <p:tgtEl>
                                          <p:spTgt spid="67"/>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68"/>
                                        </p:tgtEl>
                                        <p:attrNameLst>
                                          <p:attrName>style.visibility</p:attrName>
                                        </p:attrNameLst>
                                      </p:cBhvr>
                                      <p:to>
                                        <p:strVal val="visible"/>
                                      </p:to>
                                    </p:set>
                                    <p:anim calcmode="lin" valueType="num">
                                      <p:cBhvr additive="base">
                                        <p:cTn id="47" dur="500" fill="hold"/>
                                        <p:tgtEl>
                                          <p:spTgt spid="68"/>
                                        </p:tgtEl>
                                        <p:attrNameLst>
                                          <p:attrName>ppt_x</p:attrName>
                                        </p:attrNameLst>
                                      </p:cBhvr>
                                      <p:tavLst>
                                        <p:tav tm="0">
                                          <p:val>
                                            <p:strVal val="#ppt_x"/>
                                          </p:val>
                                        </p:tav>
                                        <p:tav tm="100000">
                                          <p:val>
                                            <p:strVal val="#ppt_x"/>
                                          </p:val>
                                        </p:tav>
                                      </p:tavLst>
                                    </p:anim>
                                    <p:anim calcmode="lin" valueType="num">
                                      <p:cBhvr additive="base">
                                        <p:cTn id="48" dur="500" fill="hold"/>
                                        <p:tgtEl>
                                          <p:spTgt spid="68"/>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69"/>
                                        </p:tgtEl>
                                        <p:attrNameLst>
                                          <p:attrName>style.visibility</p:attrName>
                                        </p:attrNameLst>
                                      </p:cBhvr>
                                      <p:to>
                                        <p:strVal val="visible"/>
                                      </p:to>
                                    </p:set>
                                    <p:anim calcmode="lin" valueType="num">
                                      <p:cBhvr additive="base">
                                        <p:cTn id="51" dur="500" fill="hold"/>
                                        <p:tgtEl>
                                          <p:spTgt spid="69"/>
                                        </p:tgtEl>
                                        <p:attrNameLst>
                                          <p:attrName>ppt_x</p:attrName>
                                        </p:attrNameLst>
                                      </p:cBhvr>
                                      <p:tavLst>
                                        <p:tav tm="0">
                                          <p:val>
                                            <p:strVal val="#ppt_x"/>
                                          </p:val>
                                        </p:tav>
                                        <p:tav tm="100000">
                                          <p:val>
                                            <p:strVal val="#ppt_x"/>
                                          </p:val>
                                        </p:tav>
                                      </p:tavLst>
                                    </p:anim>
                                    <p:anim calcmode="lin" valueType="num">
                                      <p:cBhvr additive="base">
                                        <p:cTn id="52" dur="500" fill="hold"/>
                                        <p:tgtEl>
                                          <p:spTgt spid="69"/>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71"/>
                                        </p:tgtEl>
                                        <p:attrNameLst>
                                          <p:attrName>style.visibility</p:attrName>
                                        </p:attrNameLst>
                                      </p:cBhvr>
                                      <p:to>
                                        <p:strVal val="visible"/>
                                      </p:to>
                                    </p:set>
                                    <p:anim calcmode="lin" valueType="num">
                                      <p:cBhvr additive="base">
                                        <p:cTn id="55" dur="500" fill="hold"/>
                                        <p:tgtEl>
                                          <p:spTgt spid="71"/>
                                        </p:tgtEl>
                                        <p:attrNameLst>
                                          <p:attrName>ppt_x</p:attrName>
                                        </p:attrNameLst>
                                      </p:cBhvr>
                                      <p:tavLst>
                                        <p:tav tm="0">
                                          <p:val>
                                            <p:strVal val="#ppt_x"/>
                                          </p:val>
                                        </p:tav>
                                        <p:tav tm="100000">
                                          <p:val>
                                            <p:strVal val="#ppt_x"/>
                                          </p:val>
                                        </p:tav>
                                      </p:tavLst>
                                    </p:anim>
                                    <p:anim calcmode="lin" valueType="num">
                                      <p:cBhvr additive="base">
                                        <p:cTn id="56" dur="500" fill="hold"/>
                                        <p:tgtEl>
                                          <p:spTgt spid="71"/>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72"/>
                                        </p:tgtEl>
                                        <p:attrNameLst>
                                          <p:attrName>style.visibility</p:attrName>
                                        </p:attrNameLst>
                                      </p:cBhvr>
                                      <p:to>
                                        <p:strVal val="visible"/>
                                      </p:to>
                                    </p:set>
                                    <p:anim calcmode="lin" valueType="num">
                                      <p:cBhvr additive="base">
                                        <p:cTn id="59" dur="500" fill="hold"/>
                                        <p:tgtEl>
                                          <p:spTgt spid="72"/>
                                        </p:tgtEl>
                                        <p:attrNameLst>
                                          <p:attrName>ppt_x</p:attrName>
                                        </p:attrNameLst>
                                      </p:cBhvr>
                                      <p:tavLst>
                                        <p:tav tm="0">
                                          <p:val>
                                            <p:strVal val="#ppt_x"/>
                                          </p:val>
                                        </p:tav>
                                        <p:tav tm="100000">
                                          <p:val>
                                            <p:strVal val="#ppt_x"/>
                                          </p:val>
                                        </p:tav>
                                      </p:tavLst>
                                    </p:anim>
                                    <p:anim calcmode="lin" valueType="num">
                                      <p:cBhvr additive="base">
                                        <p:cTn id="60" dur="500" fill="hold"/>
                                        <p:tgtEl>
                                          <p:spTgt spid="72"/>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73"/>
                                        </p:tgtEl>
                                        <p:attrNameLst>
                                          <p:attrName>style.visibility</p:attrName>
                                        </p:attrNameLst>
                                      </p:cBhvr>
                                      <p:to>
                                        <p:strVal val="visible"/>
                                      </p:to>
                                    </p:set>
                                    <p:anim calcmode="lin" valueType="num">
                                      <p:cBhvr additive="base">
                                        <p:cTn id="63" dur="500" fill="hold"/>
                                        <p:tgtEl>
                                          <p:spTgt spid="73"/>
                                        </p:tgtEl>
                                        <p:attrNameLst>
                                          <p:attrName>ppt_x</p:attrName>
                                        </p:attrNameLst>
                                      </p:cBhvr>
                                      <p:tavLst>
                                        <p:tav tm="0">
                                          <p:val>
                                            <p:strVal val="#ppt_x"/>
                                          </p:val>
                                        </p:tav>
                                        <p:tav tm="100000">
                                          <p:val>
                                            <p:strVal val="#ppt_x"/>
                                          </p:val>
                                        </p:tav>
                                      </p:tavLst>
                                    </p:anim>
                                    <p:anim calcmode="lin" valueType="num">
                                      <p:cBhvr additive="base">
                                        <p:cTn id="64" dur="500" fill="hold"/>
                                        <p:tgtEl>
                                          <p:spTgt spid="73"/>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74"/>
                                        </p:tgtEl>
                                        <p:attrNameLst>
                                          <p:attrName>style.visibility</p:attrName>
                                        </p:attrNameLst>
                                      </p:cBhvr>
                                      <p:to>
                                        <p:strVal val="visible"/>
                                      </p:to>
                                    </p:set>
                                    <p:anim calcmode="lin" valueType="num">
                                      <p:cBhvr additive="base">
                                        <p:cTn id="67" dur="500" fill="hold"/>
                                        <p:tgtEl>
                                          <p:spTgt spid="74"/>
                                        </p:tgtEl>
                                        <p:attrNameLst>
                                          <p:attrName>ppt_x</p:attrName>
                                        </p:attrNameLst>
                                      </p:cBhvr>
                                      <p:tavLst>
                                        <p:tav tm="0">
                                          <p:val>
                                            <p:strVal val="#ppt_x"/>
                                          </p:val>
                                        </p:tav>
                                        <p:tav tm="100000">
                                          <p:val>
                                            <p:strVal val="#ppt_x"/>
                                          </p:val>
                                        </p:tav>
                                      </p:tavLst>
                                    </p:anim>
                                    <p:anim calcmode="lin" valueType="num">
                                      <p:cBhvr additive="base">
                                        <p:cTn id="68" dur="500" fill="hold"/>
                                        <p:tgtEl>
                                          <p:spTgt spid="74"/>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75"/>
                                        </p:tgtEl>
                                        <p:attrNameLst>
                                          <p:attrName>style.visibility</p:attrName>
                                        </p:attrNameLst>
                                      </p:cBhvr>
                                      <p:to>
                                        <p:strVal val="visible"/>
                                      </p:to>
                                    </p:set>
                                    <p:anim calcmode="lin" valueType="num">
                                      <p:cBhvr additive="base">
                                        <p:cTn id="71" dur="500" fill="hold"/>
                                        <p:tgtEl>
                                          <p:spTgt spid="75"/>
                                        </p:tgtEl>
                                        <p:attrNameLst>
                                          <p:attrName>ppt_x</p:attrName>
                                        </p:attrNameLst>
                                      </p:cBhvr>
                                      <p:tavLst>
                                        <p:tav tm="0">
                                          <p:val>
                                            <p:strVal val="#ppt_x"/>
                                          </p:val>
                                        </p:tav>
                                        <p:tav tm="100000">
                                          <p:val>
                                            <p:strVal val="#ppt_x"/>
                                          </p:val>
                                        </p:tav>
                                      </p:tavLst>
                                    </p:anim>
                                    <p:anim calcmode="lin" valueType="num">
                                      <p:cBhvr additive="base">
                                        <p:cTn id="72" dur="500" fill="hold"/>
                                        <p:tgtEl>
                                          <p:spTgt spid="75"/>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76"/>
                                        </p:tgtEl>
                                        <p:attrNameLst>
                                          <p:attrName>style.visibility</p:attrName>
                                        </p:attrNameLst>
                                      </p:cBhvr>
                                      <p:to>
                                        <p:strVal val="visible"/>
                                      </p:to>
                                    </p:set>
                                    <p:anim calcmode="lin" valueType="num">
                                      <p:cBhvr additive="base">
                                        <p:cTn id="75" dur="500" fill="hold"/>
                                        <p:tgtEl>
                                          <p:spTgt spid="76"/>
                                        </p:tgtEl>
                                        <p:attrNameLst>
                                          <p:attrName>ppt_x</p:attrName>
                                        </p:attrNameLst>
                                      </p:cBhvr>
                                      <p:tavLst>
                                        <p:tav tm="0">
                                          <p:val>
                                            <p:strVal val="#ppt_x"/>
                                          </p:val>
                                        </p:tav>
                                        <p:tav tm="100000">
                                          <p:val>
                                            <p:strVal val="#ppt_x"/>
                                          </p:val>
                                        </p:tav>
                                      </p:tavLst>
                                    </p:anim>
                                    <p:anim calcmode="lin" valueType="num">
                                      <p:cBhvr additive="base">
                                        <p:cTn id="76" dur="500" fill="hold"/>
                                        <p:tgtEl>
                                          <p:spTgt spid="76"/>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65"/>
                                        </p:tgtEl>
                                        <p:attrNameLst>
                                          <p:attrName>style.visibility</p:attrName>
                                        </p:attrNameLst>
                                      </p:cBhvr>
                                      <p:to>
                                        <p:strVal val="visible"/>
                                      </p:to>
                                    </p:set>
                                    <p:anim calcmode="lin" valueType="num">
                                      <p:cBhvr additive="base">
                                        <p:cTn id="81" dur="500" fill="hold"/>
                                        <p:tgtEl>
                                          <p:spTgt spid="65"/>
                                        </p:tgtEl>
                                        <p:attrNameLst>
                                          <p:attrName>ppt_x</p:attrName>
                                        </p:attrNameLst>
                                      </p:cBhvr>
                                      <p:tavLst>
                                        <p:tav tm="0">
                                          <p:val>
                                            <p:strVal val="#ppt_x"/>
                                          </p:val>
                                        </p:tav>
                                        <p:tav tm="100000">
                                          <p:val>
                                            <p:strVal val="#ppt_x"/>
                                          </p:val>
                                        </p:tav>
                                      </p:tavLst>
                                    </p:anim>
                                    <p:anim calcmode="lin" valueType="num">
                                      <p:cBhvr additive="base">
                                        <p:cTn id="82"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66"/>
                                        </p:tgtEl>
                                        <p:attrNameLst>
                                          <p:attrName>style.visibility</p:attrName>
                                        </p:attrNameLst>
                                      </p:cBhvr>
                                      <p:to>
                                        <p:strVal val="visible"/>
                                      </p:to>
                                    </p:set>
                                    <p:anim calcmode="lin" valueType="num">
                                      <p:cBhvr additive="base">
                                        <p:cTn id="87" dur="500" fill="hold"/>
                                        <p:tgtEl>
                                          <p:spTgt spid="66"/>
                                        </p:tgtEl>
                                        <p:attrNameLst>
                                          <p:attrName>ppt_x</p:attrName>
                                        </p:attrNameLst>
                                      </p:cBhvr>
                                      <p:tavLst>
                                        <p:tav tm="0">
                                          <p:val>
                                            <p:strVal val="#ppt_x"/>
                                          </p:val>
                                        </p:tav>
                                        <p:tav tm="100000">
                                          <p:val>
                                            <p:strVal val="#ppt_x"/>
                                          </p:val>
                                        </p:tav>
                                      </p:tavLst>
                                    </p:anim>
                                    <p:anim calcmode="lin" valueType="num">
                                      <p:cBhvr additive="base">
                                        <p:cTn id="88"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62" grpId="0"/>
      <p:bldP spid="64" grpId="0" animBg="1"/>
      <p:bldP spid="65" grpId="0" animBg="1"/>
      <p:bldP spid="66" grpId="0" animBg="1"/>
      <p:bldP spid="69" grpId="0"/>
      <p:bldP spid="71" grpId="0" animBg="1"/>
      <p:bldP spid="73" grpId="0"/>
      <p:bldP spid="74" grpId="0"/>
      <p:bldP spid="76"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a:extLst>
            <a:ext uri="{FF2B5EF4-FFF2-40B4-BE49-F238E27FC236}">
              <a16:creationId xmlns:a16="http://schemas.microsoft.com/office/drawing/2014/main" id="{D119E4F0-6D55-CAF0-751B-5ADF507AF0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3A1FB0-9B42-2934-DA1E-288A6509BB60}"/>
              </a:ext>
            </a:extLst>
          </p:cNvPr>
          <p:cNvSpPr>
            <a:spLocks noGrp="1"/>
          </p:cNvSpPr>
          <p:nvPr>
            <p:ph type="title"/>
          </p:nvPr>
        </p:nvSpPr>
        <p:spPr>
          <a:xfrm>
            <a:off x="2320413" y="2497395"/>
            <a:ext cx="7452852" cy="1707484"/>
          </a:xfrm>
        </p:spPr>
        <p:txBody>
          <a:bodyPr/>
          <a:lstStyle/>
          <a:p>
            <a:pPr algn="ctr"/>
            <a:r>
              <a:rPr lang="en-US" sz="6000" dirty="0">
                <a:solidFill>
                  <a:schemeClr val="bg1"/>
                </a:solidFill>
              </a:rPr>
              <a:t>What is an Effect Size?</a:t>
            </a:r>
          </a:p>
        </p:txBody>
      </p:sp>
      <p:sp>
        <p:nvSpPr>
          <p:cNvPr id="7" name="Rectangle 6">
            <a:extLst>
              <a:ext uri="{FF2B5EF4-FFF2-40B4-BE49-F238E27FC236}">
                <a16:creationId xmlns:a16="http://schemas.microsoft.com/office/drawing/2014/main" id="{801445F2-2E4F-B9FA-CF4D-AED3EF2CEE0F}"/>
              </a:ext>
            </a:extLst>
          </p:cNvPr>
          <p:cNvSpPr/>
          <p:nvPr/>
        </p:nvSpPr>
        <p:spPr>
          <a:xfrm>
            <a:off x="2320413" y="1759974"/>
            <a:ext cx="7452852" cy="344129"/>
          </a:xfrm>
          <a:prstGeom prst="rect">
            <a:avLst/>
          </a:prstGeom>
          <a:solidFill>
            <a:srgbClr val="61A2A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B5D1158-1BB0-C454-7C97-FFADFB40AB07}"/>
              </a:ext>
            </a:extLst>
          </p:cNvPr>
          <p:cNvSpPr/>
          <p:nvPr/>
        </p:nvSpPr>
        <p:spPr>
          <a:xfrm>
            <a:off x="2320413" y="4581833"/>
            <a:ext cx="7452852" cy="344129"/>
          </a:xfrm>
          <a:prstGeom prst="rect">
            <a:avLst/>
          </a:prstGeom>
          <a:solidFill>
            <a:srgbClr val="61A2A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75058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4ED391-4982-5CD4-7557-99C0D3F5D2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1C9BDA-E180-6C25-5447-29C261C4AF66}"/>
              </a:ext>
            </a:extLst>
          </p:cNvPr>
          <p:cNvSpPr>
            <a:spLocks noGrp="1"/>
          </p:cNvSpPr>
          <p:nvPr>
            <p:ph type="title"/>
          </p:nvPr>
        </p:nvSpPr>
        <p:spPr/>
        <p:txBody>
          <a:bodyPr/>
          <a:lstStyle/>
          <a:p>
            <a:r>
              <a:rPr lang="en-US" dirty="0"/>
              <a:t>What is an Effect Size?</a:t>
            </a:r>
          </a:p>
        </p:txBody>
      </p:sp>
      <p:sp>
        <p:nvSpPr>
          <p:cNvPr id="3" name="Content Placeholder 2">
            <a:extLst>
              <a:ext uri="{FF2B5EF4-FFF2-40B4-BE49-F238E27FC236}">
                <a16:creationId xmlns:a16="http://schemas.microsoft.com/office/drawing/2014/main" id="{170EEBE2-1B7A-E89D-6E66-43460BA8A856}"/>
              </a:ext>
            </a:extLst>
          </p:cNvPr>
          <p:cNvSpPr>
            <a:spLocks noGrp="1"/>
          </p:cNvSpPr>
          <p:nvPr>
            <p:ph idx="1"/>
          </p:nvPr>
        </p:nvSpPr>
        <p:spPr/>
        <p:txBody>
          <a:bodyPr>
            <a:normAutofit/>
          </a:bodyPr>
          <a:lstStyle/>
          <a:p>
            <a:endParaRPr lang="en-US" dirty="0"/>
          </a:p>
          <a:p>
            <a:pPr algn="ctr"/>
            <a:r>
              <a:rPr lang="en-US" b="1" dirty="0"/>
              <a:t>Probability Values vs. Effect Sizes</a:t>
            </a:r>
            <a:endParaRPr lang="en-US" dirty="0"/>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Results from risk prediction research are typically reported using conventional </a:t>
            </a:r>
            <a:r>
              <a:rPr lang="en-US" i="1" dirty="0">
                <a:solidFill>
                  <a:srgbClr val="C00000"/>
                </a:solidFill>
                <a:hlinkClick r:id="rId2"/>
              </a:rPr>
              <a:t>descriptive</a:t>
            </a:r>
            <a:r>
              <a:rPr lang="en-US" dirty="0"/>
              <a:t> and </a:t>
            </a:r>
            <a:r>
              <a:rPr lang="en-US" i="1" dirty="0">
                <a:solidFill>
                  <a:srgbClr val="C00000"/>
                </a:solidFill>
                <a:hlinkClick r:id="rId3"/>
              </a:rPr>
              <a:t>inferential</a:t>
            </a:r>
            <a:r>
              <a:rPr lang="en-US" dirty="0">
                <a:solidFill>
                  <a:srgbClr val="C00000"/>
                </a:solidFill>
                <a:hlinkClick r:id="rId3"/>
              </a:rPr>
              <a:t> statistics</a:t>
            </a:r>
            <a:r>
              <a:rPr lang="en-US" dirty="0"/>
              <a:t>. </a:t>
            </a:r>
          </a:p>
          <a:p>
            <a:pPr marL="457200" indent="-457200">
              <a:buFont typeface="Arial" panose="020B0604020202020204" pitchFamily="34" charset="0"/>
              <a:buChar char="•"/>
            </a:pPr>
            <a:r>
              <a:rPr lang="en-US" dirty="0"/>
              <a:t>This includes a </a:t>
            </a:r>
            <a:r>
              <a:rPr lang="en-US" dirty="0">
                <a:hlinkClick r:id="rId4"/>
              </a:rPr>
              <a:t>probability value</a:t>
            </a:r>
            <a:r>
              <a:rPr lang="en-US" dirty="0"/>
              <a:t> (p-value) to estimate the “</a:t>
            </a:r>
            <a:r>
              <a:rPr lang="en-US" dirty="0">
                <a:solidFill>
                  <a:srgbClr val="C00000"/>
                </a:solidFill>
              </a:rPr>
              <a:t>likelihood</a:t>
            </a:r>
            <a:r>
              <a:rPr lang="en-US" dirty="0"/>
              <a:t>” of the observed results (“statistical significance” at .05 [alpha]). </a:t>
            </a:r>
          </a:p>
          <a:p>
            <a:pPr marL="457200" indent="-457200">
              <a:buFont typeface="Arial" panose="020B0604020202020204" pitchFamily="34" charset="0"/>
              <a:buChar char="•"/>
            </a:pPr>
            <a:r>
              <a:rPr lang="en-US" dirty="0"/>
              <a:t>Researchers also calculate </a:t>
            </a:r>
            <a:r>
              <a:rPr lang="en-US" b="1" dirty="0">
                <a:solidFill>
                  <a:schemeClr val="bg1"/>
                </a:solidFill>
                <a:highlight>
                  <a:srgbClr val="61A2A7"/>
                </a:highlight>
              </a:rPr>
              <a:t>effect sizes</a:t>
            </a:r>
            <a:r>
              <a:rPr lang="en-US" dirty="0"/>
              <a:t>, which are an expression of the “</a:t>
            </a:r>
            <a:r>
              <a:rPr lang="en-US" dirty="0">
                <a:solidFill>
                  <a:srgbClr val="C00000"/>
                </a:solidFill>
              </a:rPr>
              <a:t>magnitude</a:t>
            </a:r>
            <a:r>
              <a:rPr lang="en-US" dirty="0"/>
              <a:t>” of the observed results (e.g., between-group difference). </a:t>
            </a:r>
          </a:p>
          <a:p>
            <a:pPr marL="457200" indent="-457200">
              <a:buFont typeface="Arial" panose="020B0604020202020204" pitchFamily="34" charset="0"/>
              <a:buChar char="•"/>
            </a:pPr>
            <a:r>
              <a:rPr lang="en-US" dirty="0"/>
              <a:t>Effect sizes are usually reported in </a:t>
            </a:r>
            <a:r>
              <a:rPr lang="en-US" dirty="0">
                <a:hlinkClick r:id="rId5"/>
              </a:rPr>
              <a:t>Cohen’s </a:t>
            </a:r>
            <a:r>
              <a:rPr lang="en-US" i="1" dirty="0">
                <a:hlinkClick r:id="rId5"/>
              </a:rPr>
              <a:t>d</a:t>
            </a:r>
            <a:r>
              <a:rPr lang="en-US" dirty="0"/>
              <a:t>, </a:t>
            </a:r>
            <a:r>
              <a:rPr lang="en-US" dirty="0">
                <a:hlinkClick r:id="rId6"/>
              </a:rPr>
              <a:t>Pearson’s </a:t>
            </a:r>
            <a:r>
              <a:rPr lang="en-US" i="1" dirty="0">
                <a:hlinkClick r:id="rId6"/>
              </a:rPr>
              <a:t>r</a:t>
            </a:r>
            <a:r>
              <a:rPr lang="en-US" dirty="0"/>
              <a:t>, </a:t>
            </a:r>
            <a:r>
              <a:rPr lang="en-US" dirty="0">
                <a:hlinkClick r:id="rId7"/>
              </a:rPr>
              <a:t>odds ratios</a:t>
            </a:r>
            <a:r>
              <a:rPr lang="en-US" dirty="0"/>
              <a:t>, </a:t>
            </a:r>
            <a:r>
              <a:rPr lang="en-US" dirty="0">
                <a:hlinkClick r:id="rId8"/>
              </a:rPr>
              <a:t>hazard ratios</a:t>
            </a:r>
            <a:r>
              <a:rPr lang="en-US" dirty="0"/>
              <a:t>, </a:t>
            </a:r>
            <a:r>
              <a:rPr lang="en-US" dirty="0">
                <a:hlinkClick r:id="rId9"/>
              </a:rPr>
              <a:t>Area Under the Curve (from ROC)</a:t>
            </a:r>
            <a:r>
              <a:rPr lang="en-US" dirty="0"/>
              <a:t>, etc.</a:t>
            </a:r>
          </a:p>
        </p:txBody>
      </p:sp>
    </p:spTree>
    <p:extLst>
      <p:ext uri="{BB962C8B-B14F-4D97-AF65-F5344CB8AC3E}">
        <p14:creationId xmlns:p14="http://schemas.microsoft.com/office/powerpoint/2010/main" val="28905614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D95C12-9B93-DBE2-EC80-2D8D4DCAAB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D967DE-75E6-C4A1-9A49-866FF21B16D2}"/>
              </a:ext>
            </a:extLst>
          </p:cNvPr>
          <p:cNvSpPr>
            <a:spLocks noGrp="1"/>
          </p:cNvSpPr>
          <p:nvPr>
            <p:ph type="title"/>
          </p:nvPr>
        </p:nvSpPr>
        <p:spPr/>
        <p:txBody>
          <a:bodyPr/>
          <a:lstStyle/>
          <a:p>
            <a:r>
              <a:rPr lang="en-US" dirty="0"/>
              <a:t>What is an Effect Size?</a:t>
            </a:r>
          </a:p>
        </p:txBody>
      </p:sp>
      <p:sp>
        <p:nvSpPr>
          <p:cNvPr id="3" name="Content Placeholder 2">
            <a:extLst>
              <a:ext uri="{FF2B5EF4-FFF2-40B4-BE49-F238E27FC236}">
                <a16:creationId xmlns:a16="http://schemas.microsoft.com/office/drawing/2014/main" id="{40930ACC-7FB3-BDEC-E3CA-A024930D3D36}"/>
              </a:ext>
            </a:extLst>
          </p:cNvPr>
          <p:cNvSpPr>
            <a:spLocks noGrp="1"/>
          </p:cNvSpPr>
          <p:nvPr>
            <p:ph idx="1"/>
          </p:nvPr>
        </p:nvSpPr>
        <p:spPr/>
        <p:txBody>
          <a:bodyPr>
            <a:normAutofit/>
          </a:bodyPr>
          <a:lstStyle/>
          <a:p>
            <a:endParaRPr lang="en-US" dirty="0"/>
          </a:p>
          <a:p>
            <a:pPr algn="ctr"/>
            <a:r>
              <a:rPr lang="en-US" b="1" dirty="0"/>
              <a:t>Probability Values vs. Effect Sizes</a:t>
            </a:r>
            <a:endParaRPr lang="en-US" dirty="0"/>
          </a:p>
          <a:p>
            <a:pPr marL="457200" indent="-457200">
              <a:buFont typeface="Arial" panose="020B0604020202020204" pitchFamily="34" charset="0"/>
              <a:buChar char="•"/>
            </a:pPr>
            <a:endParaRPr lang="en-US" dirty="0"/>
          </a:p>
        </p:txBody>
      </p:sp>
      <p:pic>
        <p:nvPicPr>
          <p:cNvPr id="3074" name="Picture 2" descr="Misleading p-values showing up more often in biomedical journal articles |  Welcome to Bio-X">
            <a:extLst>
              <a:ext uri="{FF2B5EF4-FFF2-40B4-BE49-F238E27FC236}">
                <a16:creationId xmlns:a16="http://schemas.microsoft.com/office/drawing/2014/main" id="{EFDBAA66-9194-23A3-9CC5-D1B6DABD9054}"/>
              </a:ext>
            </a:extLst>
          </p:cNvPr>
          <p:cNvPicPr>
            <a:picLocks noChangeAspect="1" noChangeArrowheads="1"/>
          </p:cNvPicPr>
          <p:nvPr/>
        </p:nvPicPr>
        <p:blipFill rotWithShape="1">
          <a:blip r:embed="rId3">
            <a:duotone>
              <a:schemeClr val="accent5">
                <a:shade val="45000"/>
                <a:satMod val="135000"/>
              </a:schemeClr>
              <a:prstClr val="white"/>
            </a:duotone>
            <a:extLst>
              <a:ext uri="{28A0092B-C50C-407E-A947-70E740481C1C}">
                <a14:useLocalDpi xmlns:a14="http://schemas.microsoft.com/office/drawing/2010/main" val="0"/>
              </a:ext>
            </a:extLst>
          </a:blip>
          <a:srcRect b="25515"/>
          <a:stretch>
            <a:fillRect/>
          </a:stretch>
        </p:blipFill>
        <p:spPr bwMode="auto">
          <a:xfrm>
            <a:off x="89176" y="2995714"/>
            <a:ext cx="5357814" cy="2483882"/>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9C4807B4-9E54-B8D0-43A5-7D032D5DE583}"/>
              </a:ext>
            </a:extLst>
          </p:cNvPr>
          <p:cNvPicPr>
            <a:picLocks noChangeAspect="1"/>
          </p:cNvPicPr>
          <p:nvPr/>
        </p:nvPicPr>
        <p:blipFill>
          <a:blip r:embed="rId4">
            <a:duotone>
              <a:schemeClr val="accent5">
                <a:shade val="45000"/>
                <a:satMod val="135000"/>
              </a:schemeClr>
              <a:prstClr val="white"/>
            </a:duotone>
          </a:blip>
          <a:stretch>
            <a:fillRect/>
          </a:stretch>
        </p:blipFill>
        <p:spPr>
          <a:xfrm>
            <a:off x="6745010" y="2989847"/>
            <a:ext cx="5357814" cy="2489749"/>
          </a:xfrm>
          <a:prstGeom prst="rect">
            <a:avLst/>
          </a:prstGeom>
          <a:ln>
            <a:solidFill>
              <a:schemeClr val="tx1"/>
            </a:solidFill>
          </a:ln>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D066297E-2D3F-75B9-FB32-25B3A6DF5FF2}"/>
              </a:ext>
            </a:extLst>
          </p:cNvPr>
          <p:cNvSpPr txBox="1"/>
          <p:nvPr/>
        </p:nvSpPr>
        <p:spPr>
          <a:xfrm>
            <a:off x="5727042" y="3942333"/>
            <a:ext cx="731290" cy="584775"/>
          </a:xfrm>
          <a:prstGeom prst="rect">
            <a:avLst/>
          </a:prstGeom>
          <a:noFill/>
        </p:spPr>
        <p:txBody>
          <a:bodyPr wrap="none" rtlCol="0">
            <a:spAutoFit/>
          </a:bodyPr>
          <a:lstStyle/>
          <a:p>
            <a:pPr algn="l"/>
            <a:r>
              <a:rPr lang="en-US" sz="3200" b="1" dirty="0">
                <a:latin typeface="Helvetica Neue" panose="02000503000000020004" pitchFamily="2" charset="0"/>
                <a:ea typeface="Helvetica Neue" panose="02000503000000020004" pitchFamily="2" charset="0"/>
                <a:cs typeface="Helvetica Neue" panose="02000503000000020004" pitchFamily="2" charset="0"/>
              </a:rPr>
              <a:t>vs.</a:t>
            </a:r>
          </a:p>
        </p:txBody>
      </p:sp>
    </p:spTree>
    <p:extLst>
      <p:ext uri="{BB962C8B-B14F-4D97-AF65-F5344CB8AC3E}">
        <p14:creationId xmlns:p14="http://schemas.microsoft.com/office/powerpoint/2010/main" val="3448810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7A878E-89BD-01F0-7674-1EFFA6D3E6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3CD0E8-A748-E0FA-92E7-7734BB5120BF}"/>
              </a:ext>
            </a:extLst>
          </p:cNvPr>
          <p:cNvSpPr>
            <a:spLocks noGrp="1"/>
          </p:cNvSpPr>
          <p:nvPr>
            <p:ph type="title"/>
          </p:nvPr>
        </p:nvSpPr>
        <p:spPr/>
        <p:txBody>
          <a:bodyPr/>
          <a:lstStyle/>
          <a:p>
            <a:r>
              <a:rPr lang="en-US" dirty="0"/>
              <a:t>What is an Effect Size?</a:t>
            </a:r>
          </a:p>
        </p:txBody>
      </p:sp>
      <p:sp>
        <p:nvSpPr>
          <p:cNvPr id="3" name="Content Placeholder 2">
            <a:extLst>
              <a:ext uri="{FF2B5EF4-FFF2-40B4-BE49-F238E27FC236}">
                <a16:creationId xmlns:a16="http://schemas.microsoft.com/office/drawing/2014/main" id="{2AA3E7FE-D9D6-3D17-C081-395B765CE5ED}"/>
              </a:ext>
            </a:extLst>
          </p:cNvPr>
          <p:cNvSpPr>
            <a:spLocks noGrp="1"/>
          </p:cNvSpPr>
          <p:nvPr>
            <p:ph idx="1"/>
          </p:nvPr>
        </p:nvSpPr>
        <p:spPr/>
        <p:txBody>
          <a:bodyPr>
            <a:normAutofit/>
          </a:bodyPr>
          <a:lstStyle/>
          <a:p>
            <a:endParaRPr lang="en-US" dirty="0"/>
          </a:p>
          <a:p>
            <a:pPr algn="ctr"/>
            <a:r>
              <a:rPr lang="en-US" b="1" dirty="0"/>
              <a:t>The Labrador Agility Showdown: American vs. English</a:t>
            </a:r>
          </a:p>
          <a:p>
            <a:pPr algn="ctr"/>
            <a:r>
              <a:rPr lang="en-US" sz="1800" i="1" dirty="0"/>
              <a:t>Study Design and Methods</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p:txBody>
      </p:sp>
      <p:pic>
        <p:nvPicPr>
          <p:cNvPr id="11270" name="Picture 6" descr="Dog Agility: what it is and what you need to know – SparklyPets">
            <a:extLst>
              <a:ext uri="{FF2B5EF4-FFF2-40B4-BE49-F238E27FC236}">
                <a16:creationId xmlns:a16="http://schemas.microsoft.com/office/drawing/2014/main" id="{C262940D-968D-CD8D-04E2-D9032E8945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68363" y="2641083"/>
            <a:ext cx="4734461" cy="359705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037713F-C92A-70D3-7BBE-19FE2233B6DE}"/>
              </a:ext>
            </a:extLst>
          </p:cNvPr>
          <p:cNvSpPr/>
          <p:nvPr/>
        </p:nvSpPr>
        <p:spPr>
          <a:xfrm>
            <a:off x="89176" y="2641083"/>
            <a:ext cx="7183494" cy="3597058"/>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C9E12AF-8235-1734-22F6-2C22C5AE5D53}"/>
              </a:ext>
            </a:extLst>
          </p:cNvPr>
          <p:cNvSpPr txBox="1"/>
          <p:nvPr/>
        </p:nvSpPr>
        <p:spPr>
          <a:xfrm>
            <a:off x="171617" y="2700674"/>
            <a:ext cx="7183494" cy="3477875"/>
          </a:xfrm>
          <a:prstGeom prst="rect">
            <a:avLst/>
          </a:prstGeom>
          <a:noFill/>
          <a:ln>
            <a:noFill/>
          </a:ln>
        </p:spPr>
        <p:txBody>
          <a:bodyPr wrap="square" rtlCol="0">
            <a:spAutoFit/>
          </a:bodyPr>
          <a:lstStyle/>
          <a:p>
            <a:r>
              <a:rPr lang="en-US" sz="2000" dirty="0">
                <a:latin typeface="Helvetica" pitchFamily="2" charset="0"/>
                <a:ea typeface="Garamond" charset="0"/>
                <a:cs typeface="Garamond" charset="0"/>
              </a:rPr>
              <a:t>In the grand tradition of pitting friendly rivals against one another, researchers set out to test whether the </a:t>
            </a:r>
            <a:r>
              <a:rPr lang="en-US" sz="2000" b="1" dirty="0">
                <a:latin typeface="Helvetica" pitchFamily="2" charset="0"/>
                <a:ea typeface="Garamond" charset="0"/>
                <a:cs typeface="Garamond" charset="0"/>
              </a:rPr>
              <a:t>American Labrador Retriever (Group A)</a:t>
            </a:r>
            <a:r>
              <a:rPr lang="en-US" sz="2000" dirty="0">
                <a:latin typeface="Helvetica" pitchFamily="2" charset="0"/>
                <a:ea typeface="Garamond" charset="0"/>
                <a:cs typeface="Garamond" charset="0"/>
              </a:rPr>
              <a:t> or the </a:t>
            </a:r>
            <a:r>
              <a:rPr lang="en-US" sz="2000" b="1" dirty="0">
                <a:latin typeface="Helvetica" pitchFamily="2" charset="0"/>
                <a:ea typeface="Garamond" charset="0"/>
                <a:cs typeface="Garamond" charset="0"/>
              </a:rPr>
              <a:t>English Labrador Retriever (Group B)</a:t>
            </a:r>
            <a:r>
              <a:rPr lang="en-US" sz="2000" dirty="0">
                <a:latin typeface="Helvetica" pitchFamily="2" charset="0"/>
                <a:ea typeface="Garamond" charset="0"/>
                <a:cs typeface="Garamond" charset="0"/>
              </a:rPr>
              <a:t> holds the upper paw on the agility course. </a:t>
            </a:r>
          </a:p>
          <a:p>
            <a:endParaRPr lang="en-US" sz="2000" dirty="0">
              <a:latin typeface="Helvetica" pitchFamily="2" charset="0"/>
              <a:ea typeface="Garamond" charset="0"/>
              <a:cs typeface="Garamond" charset="0"/>
            </a:endParaRPr>
          </a:p>
          <a:p>
            <a:r>
              <a:rPr lang="en-US" sz="2000" dirty="0">
                <a:latin typeface="Helvetica" pitchFamily="2" charset="0"/>
                <a:ea typeface="Garamond" charset="0"/>
                <a:cs typeface="Garamond" charset="0"/>
              </a:rPr>
              <a:t>Eighty Labradors (40 from each breed) were recruited for the challenge. With ears flapping and tails wagging, </a:t>
            </a:r>
            <a:r>
              <a:rPr lang="en-US" sz="2000" b="1" dirty="0">
                <a:latin typeface="Helvetica" pitchFamily="2" charset="0"/>
                <a:ea typeface="Garamond" charset="0"/>
                <a:cs typeface="Garamond" charset="0"/>
              </a:rPr>
              <a:t>each dog sprinted, leapt, and wove through a standardized agility track while the researchers timed </a:t>
            </a:r>
            <a:r>
              <a:rPr lang="en-US" sz="2000" dirty="0">
                <a:latin typeface="Helvetica" pitchFamily="2" charset="0"/>
                <a:ea typeface="Garamond" charset="0"/>
                <a:cs typeface="Garamond" charset="0"/>
              </a:rPr>
              <a:t>their runs with military-grade stopwatches (and a few backup biscuits for motivation).</a:t>
            </a:r>
            <a:endParaRPr lang="en-US" sz="2400" dirty="0">
              <a:latin typeface="Helvetica" pitchFamily="2" charset="0"/>
              <a:ea typeface="Garamond" charset="0"/>
              <a:cs typeface="Garamond" charset="0"/>
            </a:endParaRPr>
          </a:p>
        </p:txBody>
      </p:sp>
      <p:sp>
        <p:nvSpPr>
          <p:cNvPr id="7" name="TextBox 6">
            <a:extLst>
              <a:ext uri="{FF2B5EF4-FFF2-40B4-BE49-F238E27FC236}">
                <a16:creationId xmlns:a16="http://schemas.microsoft.com/office/drawing/2014/main" id="{FA4C3F61-254C-9BFD-B038-2513A578788D}"/>
              </a:ext>
            </a:extLst>
          </p:cNvPr>
          <p:cNvSpPr txBox="1"/>
          <p:nvPr/>
        </p:nvSpPr>
        <p:spPr>
          <a:xfrm>
            <a:off x="0" y="1067839"/>
            <a:ext cx="4847802" cy="261610"/>
          </a:xfrm>
          <a:prstGeom prst="rect">
            <a:avLst/>
          </a:prstGeom>
          <a:noFill/>
        </p:spPr>
        <p:txBody>
          <a:bodyPr wrap="none" rtlCol="0">
            <a:spAutoFit/>
          </a:bodyPr>
          <a:lstStyle/>
          <a:p>
            <a:pPr algn="l"/>
            <a:r>
              <a:rPr lang="en-US" sz="1100" dirty="0">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rPr>
              <a:t>NB: This is a fictitious study designed to advance effect size interpretation</a:t>
            </a:r>
          </a:p>
        </p:txBody>
      </p:sp>
      <p:pic>
        <p:nvPicPr>
          <p:cNvPr id="11276" name="Picture 12" descr="Stopwatch In The Hand Digital Creative Zero Vector, Digital, Creative, Zero  Illustration Background And Wallpaper For Free Download - Pngtree">
            <a:extLst>
              <a:ext uri="{FF2B5EF4-FFF2-40B4-BE49-F238E27FC236}">
                <a16:creationId xmlns:a16="http://schemas.microsoft.com/office/drawing/2014/main" id="{B9250110-69F2-20A6-59E6-789A39747B1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090144" y="4875939"/>
            <a:ext cx="2468526" cy="2468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38480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F23E99-E0E2-D1DC-E6FE-1456CB4452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AF1A33-E404-CAEF-1BF7-BEAFD45DBE31}"/>
              </a:ext>
            </a:extLst>
          </p:cNvPr>
          <p:cNvSpPr>
            <a:spLocks noGrp="1"/>
          </p:cNvSpPr>
          <p:nvPr>
            <p:ph type="title"/>
          </p:nvPr>
        </p:nvSpPr>
        <p:spPr/>
        <p:txBody>
          <a:bodyPr/>
          <a:lstStyle/>
          <a:p>
            <a:r>
              <a:rPr lang="en-US" dirty="0"/>
              <a:t>What is an Effect Size?</a:t>
            </a:r>
          </a:p>
        </p:txBody>
      </p:sp>
      <p:sp>
        <p:nvSpPr>
          <p:cNvPr id="3" name="Content Placeholder 2">
            <a:extLst>
              <a:ext uri="{FF2B5EF4-FFF2-40B4-BE49-F238E27FC236}">
                <a16:creationId xmlns:a16="http://schemas.microsoft.com/office/drawing/2014/main" id="{030D73DB-47FA-6C4E-6746-8B8AD266905E}"/>
              </a:ext>
            </a:extLst>
          </p:cNvPr>
          <p:cNvSpPr>
            <a:spLocks noGrp="1"/>
          </p:cNvSpPr>
          <p:nvPr>
            <p:ph idx="1"/>
          </p:nvPr>
        </p:nvSpPr>
        <p:spPr/>
        <p:txBody>
          <a:bodyPr>
            <a:normAutofit/>
          </a:bodyPr>
          <a:lstStyle/>
          <a:p>
            <a:endParaRPr lang="en-US" dirty="0"/>
          </a:p>
          <a:p>
            <a:pPr algn="ctr"/>
            <a:r>
              <a:rPr lang="en-US" b="1" dirty="0"/>
              <a:t>The Labrador Agility Showdown: American vs. English</a:t>
            </a:r>
          </a:p>
          <a:p>
            <a:pPr algn="ctr"/>
            <a:r>
              <a:rPr lang="en-US" sz="1800" i="1" dirty="0"/>
              <a:t>The Data</a:t>
            </a:r>
          </a:p>
          <a:p>
            <a:pPr marL="457200" indent="-457200">
              <a:buFont typeface="Arial" panose="020B0604020202020204" pitchFamily="34" charset="0"/>
              <a:buChar char="•"/>
            </a:pPr>
            <a:endParaRPr lang="en-US" dirty="0"/>
          </a:p>
          <a:p>
            <a:endParaRPr lang="en-US" dirty="0"/>
          </a:p>
        </p:txBody>
      </p:sp>
      <p:sp>
        <p:nvSpPr>
          <p:cNvPr id="7" name="TextBox 6">
            <a:extLst>
              <a:ext uri="{FF2B5EF4-FFF2-40B4-BE49-F238E27FC236}">
                <a16:creationId xmlns:a16="http://schemas.microsoft.com/office/drawing/2014/main" id="{2AE7F4CB-4727-3A8E-FEF7-31D992277123}"/>
              </a:ext>
            </a:extLst>
          </p:cNvPr>
          <p:cNvSpPr txBox="1"/>
          <p:nvPr/>
        </p:nvSpPr>
        <p:spPr>
          <a:xfrm>
            <a:off x="0" y="1067839"/>
            <a:ext cx="4847802" cy="261610"/>
          </a:xfrm>
          <a:prstGeom prst="rect">
            <a:avLst/>
          </a:prstGeom>
          <a:noFill/>
        </p:spPr>
        <p:txBody>
          <a:bodyPr wrap="none" rtlCol="0">
            <a:spAutoFit/>
          </a:bodyPr>
          <a:lstStyle/>
          <a:p>
            <a:pPr algn="l"/>
            <a:r>
              <a:rPr lang="en-US" sz="1100" dirty="0">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rPr>
              <a:t>NB: This is a fictitious study designed to advance effect size interpretation</a:t>
            </a:r>
          </a:p>
        </p:txBody>
      </p:sp>
      <p:pic>
        <p:nvPicPr>
          <p:cNvPr id="4" name="Picture 3">
            <a:extLst>
              <a:ext uri="{FF2B5EF4-FFF2-40B4-BE49-F238E27FC236}">
                <a16:creationId xmlns:a16="http://schemas.microsoft.com/office/drawing/2014/main" id="{5533B4D7-A040-6873-4146-8035806D4CBE}"/>
              </a:ext>
            </a:extLst>
          </p:cNvPr>
          <p:cNvPicPr>
            <a:picLocks noChangeAspect="1"/>
          </p:cNvPicPr>
          <p:nvPr/>
        </p:nvPicPr>
        <p:blipFill>
          <a:blip r:embed="rId3"/>
          <a:stretch>
            <a:fillRect/>
          </a:stretch>
        </p:blipFill>
        <p:spPr>
          <a:xfrm>
            <a:off x="4877144" y="2513730"/>
            <a:ext cx="2450964" cy="4207745"/>
          </a:xfrm>
          <a:prstGeom prst="rect">
            <a:avLst/>
          </a:prstGeom>
          <a:ln>
            <a:solidFill>
              <a:schemeClr val="tx1"/>
            </a:solidFill>
          </a:ln>
          <a:effectLst>
            <a:outerShdw blurRad="50800" dist="38100" dir="2700000" algn="tl" rotWithShape="0">
              <a:prstClr val="black">
                <a:alpha val="40000"/>
              </a:prstClr>
            </a:outerShdw>
          </a:effectLst>
        </p:spPr>
      </p:pic>
      <p:sp>
        <p:nvSpPr>
          <p:cNvPr id="5" name="Rectangle 4">
            <a:extLst>
              <a:ext uri="{FF2B5EF4-FFF2-40B4-BE49-F238E27FC236}">
                <a16:creationId xmlns:a16="http://schemas.microsoft.com/office/drawing/2014/main" id="{695C0D1C-4D00-CF7C-93C4-497B4B79711C}"/>
              </a:ext>
            </a:extLst>
          </p:cNvPr>
          <p:cNvSpPr/>
          <p:nvPr/>
        </p:nvSpPr>
        <p:spPr>
          <a:xfrm>
            <a:off x="5069941" y="6500390"/>
            <a:ext cx="2091350" cy="1939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586D334-8C90-06DE-2744-0ABFA4673B02}"/>
              </a:ext>
            </a:extLst>
          </p:cNvPr>
          <p:cNvSpPr txBox="1"/>
          <p:nvPr/>
        </p:nvSpPr>
        <p:spPr>
          <a:xfrm>
            <a:off x="7560062" y="3619122"/>
            <a:ext cx="4310808" cy="1384995"/>
          </a:xfrm>
          <a:custGeom>
            <a:avLst/>
            <a:gdLst>
              <a:gd name="connsiteX0" fmla="*/ 0 w 4310808"/>
              <a:gd name="connsiteY0" fmla="*/ 0 h 1384995"/>
              <a:gd name="connsiteX1" fmla="*/ 486505 w 4310808"/>
              <a:gd name="connsiteY1" fmla="*/ 0 h 1384995"/>
              <a:gd name="connsiteX2" fmla="*/ 1016119 w 4310808"/>
              <a:gd name="connsiteY2" fmla="*/ 0 h 1384995"/>
              <a:gd name="connsiteX3" fmla="*/ 1545733 w 4310808"/>
              <a:gd name="connsiteY3" fmla="*/ 0 h 1384995"/>
              <a:gd name="connsiteX4" fmla="*/ 2161562 w 4310808"/>
              <a:gd name="connsiteY4" fmla="*/ 0 h 1384995"/>
              <a:gd name="connsiteX5" fmla="*/ 2648068 w 4310808"/>
              <a:gd name="connsiteY5" fmla="*/ 0 h 1384995"/>
              <a:gd name="connsiteX6" fmla="*/ 3350114 w 4310808"/>
              <a:gd name="connsiteY6" fmla="*/ 0 h 1384995"/>
              <a:gd name="connsiteX7" fmla="*/ 4310808 w 4310808"/>
              <a:gd name="connsiteY7" fmla="*/ 0 h 1384995"/>
              <a:gd name="connsiteX8" fmla="*/ 4310808 w 4310808"/>
              <a:gd name="connsiteY8" fmla="*/ 720197 h 1384995"/>
              <a:gd name="connsiteX9" fmla="*/ 4310808 w 4310808"/>
              <a:gd name="connsiteY9" fmla="*/ 1384995 h 1384995"/>
              <a:gd name="connsiteX10" fmla="*/ 3738086 w 4310808"/>
              <a:gd name="connsiteY10" fmla="*/ 1384995 h 1384995"/>
              <a:gd name="connsiteX11" fmla="*/ 3251581 w 4310808"/>
              <a:gd name="connsiteY11" fmla="*/ 1384995 h 1384995"/>
              <a:gd name="connsiteX12" fmla="*/ 2592643 w 4310808"/>
              <a:gd name="connsiteY12" fmla="*/ 1384995 h 1384995"/>
              <a:gd name="connsiteX13" fmla="*/ 1933705 w 4310808"/>
              <a:gd name="connsiteY13" fmla="*/ 1384995 h 1384995"/>
              <a:gd name="connsiteX14" fmla="*/ 1317876 w 4310808"/>
              <a:gd name="connsiteY14" fmla="*/ 1384995 h 1384995"/>
              <a:gd name="connsiteX15" fmla="*/ 702046 w 4310808"/>
              <a:gd name="connsiteY15" fmla="*/ 1384995 h 1384995"/>
              <a:gd name="connsiteX16" fmla="*/ 0 w 4310808"/>
              <a:gd name="connsiteY16" fmla="*/ 1384995 h 1384995"/>
              <a:gd name="connsiteX17" fmla="*/ 0 w 4310808"/>
              <a:gd name="connsiteY17" fmla="*/ 678648 h 1384995"/>
              <a:gd name="connsiteX18" fmla="*/ 0 w 4310808"/>
              <a:gd name="connsiteY18" fmla="*/ 0 h 1384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10808" h="1384995" extrusionOk="0">
                <a:moveTo>
                  <a:pt x="0" y="0"/>
                </a:moveTo>
                <a:cubicBezTo>
                  <a:pt x="103633" y="6412"/>
                  <a:pt x="349094" y="-5048"/>
                  <a:pt x="486505" y="0"/>
                </a:cubicBezTo>
                <a:cubicBezTo>
                  <a:pt x="623916" y="5048"/>
                  <a:pt x="785138" y="24426"/>
                  <a:pt x="1016119" y="0"/>
                </a:cubicBezTo>
                <a:cubicBezTo>
                  <a:pt x="1247100" y="-24426"/>
                  <a:pt x="1328977" y="-90"/>
                  <a:pt x="1545733" y="0"/>
                </a:cubicBezTo>
                <a:cubicBezTo>
                  <a:pt x="1762489" y="90"/>
                  <a:pt x="1877789" y="-2970"/>
                  <a:pt x="2161562" y="0"/>
                </a:cubicBezTo>
                <a:cubicBezTo>
                  <a:pt x="2445335" y="2970"/>
                  <a:pt x="2444020" y="-7467"/>
                  <a:pt x="2648068" y="0"/>
                </a:cubicBezTo>
                <a:cubicBezTo>
                  <a:pt x="2852116" y="7467"/>
                  <a:pt x="3073767" y="14830"/>
                  <a:pt x="3350114" y="0"/>
                </a:cubicBezTo>
                <a:cubicBezTo>
                  <a:pt x="3626461" y="-14830"/>
                  <a:pt x="4045474" y="36817"/>
                  <a:pt x="4310808" y="0"/>
                </a:cubicBezTo>
                <a:cubicBezTo>
                  <a:pt x="4296785" y="282896"/>
                  <a:pt x="4303724" y="528625"/>
                  <a:pt x="4310808" y="720197"/>
                </a:cubicBezTo>
                <a:cubicBezTo>
                  <a:pt x="4317892" y="911769"/>
                  <a:pt x="4308575" y="1134754"/>
                  <a:pt x="4310808" y="1384995"/>
                </a:cubicBezTo>
                <a:cubicBezTo>
                  <a:pt x="4112858" y="1368627"/>
                  <a:pt x="3853250" y="1407283"/>
                  <a:pt x="3738086" y="1384995"/>
                </a:cubicBezTo>
                <a:cubicBezTo>
                  <a:pt x="3622922" y="1362707"/>
                  <a:pt x="3370891" y="1370565"/>
                  <a:pt x="3251581" y="1384995"/>
                </a:cubicBezTo>
                <a:cubicBezTo>
                  <a:pt x="3132272" y="1399425"/>
                  <a:pt x="2882826" y="1369610"/>
                  <a:pt x="2592643" y="1384995"/>
                </a:cubicBezTo>
                <a:cubicBezTo>
                  <a:pt x="2302460" y="1400380"/>
                  <a:pt x="2123112" y="1365804"/>
                  <a:pt x="1933705" y="1384995"/>
                </a:cubicBezTo>
                <a:cubicBezTo>
                  <a:pt x="1744298" y="1404186"/>
                  <a:pt x="1581695" y="1414288"/>
                  <a:pt x="1317876" y="1384995"/>
                </a:cubicBezTo>
                <a:cubicBezTo>
                  <a:pt x="1054057" y="1355702"/>
                  <a:pt x="949805" y="1388379"/>
                  <a:pt x="702046" y="1384995"/>
                </a:cubicBezTo>
                <a:cubicBezTo>
                  <a:pt x="454287" y="1381612"/>
                  <a:pt x="337052" y="1358389"/>
                  <a:pt x="0" y="1384995"/>
                </a:cubicBezTo>
                <a:cubicBezTo>
                  <a:pt x="28917" y="1231664"/>
                  <a:pt x="8840" y="896964"/>
                  <a:pt x="0" y="678648"/>
                </a:cubicBezTo>
                <a:cubicBezTo>
                  <a:pt x="-8840" y="460332"/>
                  <a:pt x="-23341" y="207055"/>
                  <a:pt x="0" y="0"/>
                </a:cubicBezTo>
                <a:close/>
              </a:path>
            </a:pathLst>
          </a:custGeom>
          <a:noFill/>
          <a:ln w="38100">
            <a:solidFill>
              <a:srgbClr val="61A2A7"/>
            </a:solidFill>
            <a:extLst>
              <a:ext uri="{C807C97D-BFC1-408E-A445-0C87EB9F89A2}">
                <ask:lineSketchStyleProps xmlns:ask="http://schemas.microsoft.com/office/drawing/2018/sketchyshapes" sd="1411281475">
                  <a:prstGeom prst="rect">
                    <a:avLst/>
                  </a:prstGeom>
                  <ask:type>
                    <ask:lineSketchFreehand/>
                  </ask:type>
                </ask:lineSketchStyleProps>
              </a:ext>
            </a:extLst>
          </a:ln>
        </p:spPr>
        <p:txBody>
          <a:bodyPr wrap="square" rtlCol="0">
            <a:spAutoFit/>
          </a:bodyPr>
          <a:lstStyle/>
          <a:p>
            <a:pPr algn="ctr"/>
            <a:r>
              <a:rPr lang="en-US" sz="2800" dirty="0">
                <a:latin typeface="Helvetica Neue" panose="02000503000000020004" pitchFamily="2" charset="0"/>
                <a:ea typeface="Helvetica Neue" panose="02000503000000020004" pitchFamily="2" charset="0"/>
                <a:cs typeface="Helvetica Neue" panose="02000503000000020004" pitchFamily="2" charset="0"/>
              </a:rPr>
              <a:t>Can you tell by “the naked eye” which group was the fastest…?</a:t>
            </a:r>
          </a:p>
        </p:txBody>
      </p:sp>
      <p:sp>
        <p:nvSpPr>
          <p:cNvPr id="9" name="TextBox 8">
            <a:extLst>
              <a:ext uri="{FF2B5EF4-FFF2-40B4-BE49-F238E27FC236}">
                <a16:creationId xmlns:a16="http://schemas.microsoft.com/office/drawing/2014/main" id="{D4EECC13-C293-E716-7572-2EEE448DF9B5}"/>
              </a:ext>
            </a:extLst>
          </p:cNvPr>
          <p:cNvSpPr txBox="1"/>
          <p:nvPr/>
        </p:nvSpPr>
        <p:spPr>
          <a:xfrm>
            <a:off x="8631675" y="2915712"/>
            <a:ext cx="2167581" cy="646331"/>
          </a:xfrm>
          <a:prstGeom prst="rect">
            <a:avLst/>
          </a:prstGeom>
          <a:noFill/>
        </p:spPr>
        <p:txBody>
          <a:bodyPr wrap="none" rtlCol="0">
            <a:spAutoFit/>
          </a:bodyPr>
          <a:lstStyle/>
          <a:p>
            <a:pPr algn="ctr"/>
            <a:r>
              <a:rPr lang="en-US" sz="3600" b="1" dirty="0">
                <a:latin typeface="Helvetica Neue" panose="02000503000000020004" pitchFamily="2" charset="0"/>
                <a:ea typeface="Helvetica Neue" panose="02000503000000020004" pitchFamily="2" charset="0"/>
                <a:cs typeface="Helvetica Neue" panose="02000503000000020004" pitchFamily="2" charset="0"/>
              </a:rPr>
              <a:t>Question</a:t>
            </a:r>
          </a:p>
        </p:txBody>
      </p:sp>
    </p:spTree>
    <p:extLst>
      <p:ext uri="{BB962C8B-B14F-4D97-AF65-F5344CB8AC3E}">
        <p14:creationId xmlns:p14="http://schemas.microsoft.com/office/powerpoint/2010/main" val="8599062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2660CB-F2C6-B329-CA71-F28754104F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4962F3-2489-FCD2-F973-630EE55896F3}"/>
              </a:ext>
            </a:extLst>
          </p:cNvPr>
          <p:cNvSpPr>
            <a:spLocks noGrp="1"/>
          </p:cNvSpPr>
          <p:nvPr>
            <p:ph type="title"/>
          </p:nvPr>
        </p:nvSpPr>
        <p:spPr/>
        <p:txBody>
          <a:bodyPr/>
          <a:lstStyle/>
          <a:p>
            <a:r>
              <a:rPr lang="en-US" dirty="0"/>
              <a:t>What is an Effect Size?</a:t>
            </a:r>
          </a:p>
        </p:txBody>
      </p:sp>
      <p:sp>
        <p:nvSpPr>
          <p:cNvPr id="3" name="Content Placeholder 2">
            <a:extLst>
              <a:ext uri="{FF2B5EF4-FFF2-40B4-BE49-F238E27FC236}">
                <a16:creationId xmlns:a16="http://schemas.microsoft.com/office/drawing/2014/main" id="{94607346-5F63-AB16-188A-C8506C18F0FA}"/>
              </a:ext>
            </a:extLst>
          </p:cNvPr>
          <p:cNvSpPr>
            <a:spLocks noGrp="1"/>
          </p:cNvSpPr>
          <p:nvPr>
            <p:ph idx="1"/>
          </p:nvPr>
        </p:nvSpPr>
        <p:spPr/>
        <p:txBody>
          <a:bodyPr>
            <a:normAutofit/>
          </a:bodyPr>
          <a:lstStyle/>
          <a:p>
            <a:endParaRPr lang="en-US" dirty="0"/>
          </a:p>
          <a:p>
            <a:pPr algn="ctr"/>
            <a:r>
              <a:rPr lang="en-US" b="1" dirty="0"/>
              <a:t>The Labrador Agility Showdown: American vs. English</a:t>
            </a:r>
          </a:p>
          <a:p>
            <a:pPr algn="ctr"/>
            <a:r>
              <a:rPr lang="en-US" sz="1800" i="1" dirty="0"/>
              <a:t>The Data</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p:txBody>
      </p:sp>
      <p:sp>
        <p:nvSpPr>
          <p:cNvPr id="7" name="TextBox 6">
            <a:extLst>
              <a:ext uri="{FF2B5EF4-FFF2-40B4-BE49-F238E27FC236}">
                <a16:creationId xmlns:a16="http://schemas.microsoft.com/office/drawing/2014/main" id="{36D17D2E-0E65-B1F3-3269-B5709F18000C}"/>
              </a:ext>
            </a:extLst>
          </p:cNvPr>
          <p:cNvSpPr txBox="1"/>
          <p:nvPr/>
        </p:nvSpPr>
        <p:spPr>
          <a:xfrm>
            <a:off x="0" y="1067839"/>
            <a:ext cx="4847802" cy="261610"/>
          </a:xfrm>
          <a:prstGeom prst="rect">
            <a:avLst/>
          </a:prstGeom>
          <a:noFill/>
        </p:spPr>
        <p:txBody>
          <a:bodyPr wrap="none" rtlCol="0">
            <a:spAutoFit/>
          </a:bodyPr>
          <a:lstStyle/>
          <a:p>
            <a:pPr algn="l"/>
            <a:r>
              <a:rPr lang="en-US" sz="1100" dirty="0">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rPr>
              <a:t>NB: This is a fictitious study designed to advance effect size interpretation</a:t>
            </a:r>
          </a:p>
        </p:txBody>
      </p:sp>
      <p:pic>
        <p:nvPicPr>
          <p:cNvPr id="4" name="Picture 3">
            <a:extLst>
              <a:ext uri="{FF2B5EF4-FFF2-40B4-BE49-F238E27FC236}">
                <a16:creationId xmlns:a16="http://schemas.microsoft.com/office/drawing/2014/main" id="{244F47CC-A55A-3624-418F-AB8E8F2AD42A}"/>
              </a:ext>
            </a:extLst>
          </p:cNvPr>
          <p:cNvPicPr>
            <a:picLocks noChangeAspect="1"/>
          </p:cNvPicPr>
          <p:nvPr/>
        </p:nvPicPr>
        <p:blipFill>
          <a:blip r:embed="rId3"/>
          <a:stretch>
            <a:fillRect/>
          </a:stretch>
        </p:blipFill>
        <p:spPr>
          <a:xfrm>
            <a:off x="2396838" y="2513730"/>
            <a:ext cx="2450964" cy="4207745"/>
          </a:xfrm>
          <a:prstGeom prst="rect">
            <a:avLst/>
          </a:prstGeom>
          <a:ln>
            <a:solidFill>
              <a:schemeClr val="tx1"/>
            </a:solidFill>
          </a:ln>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ABD05B8E-BCD3-60C0-9DF6-516993D40DA1}"/>
              </a:ext>
            </a:extLst>
          </p:cNvPr>
          <p:cNvPicPr>
            <a:picLocks noChangeAspect="1"/>
          </p:cNvPicPr>
          <p:nvPr/>
        </p:nvPicPr>
        <p:blipFill>
          <a:blip r:embed="rId4"/>
          <a:stretch>
            <a:fillRect/>
          </a:stretch>
        </p:blipFill>
        <p:spPr>
          <a:xfrm>
            <a:off x="6092687" y="2591315"/>
            <a:ext cx="5084829" cy="2593563"/>
          </a:xfrm>
          <a:prstGeom prst="rect">
            <a:avLst/>
          </a:prstGeom>
          <a:ln>
            <a:solidFill>
              <a:schemeClr val="tx1"/>
            </a:solidFill>
          </a:ln>
          <a:effectLst>
            <a:outerShdw blurRad="50800" dist="38100" dir="2700000" algn="tl" rotWithShape="0">
              <a:prstClr val="black">
                <a:alpha val="40000"/>
              </a:prstClr>
            </a:outerShdw>
          </a:effectLst>
        </p:spPr>
      </p:pic>
      <p:pic>
        <p:nvPicPr>
          <p:cNvPr id="10" name="Graphic 9" descr="Arrow: Clockwise curve with solid fill">
            <a:extLst>
              <a:ext uri="{FF2B5EF4-FFF2-40B4-BE49-F238E27FC236}">
                <a16:creationId xmlns:a16="http://schemas.microsoft.com/office/drawing/2014/main" id="{58B22C93-533D-71F2-D94E-EFBCBBBA62E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5400000">
            <a:off x="4708202" y="2170413"/>
            <a:ext cx="1204508" cy="2199776"/>
          </a:xfrm>
          <a:prstGeom prst="rect">
            <a:avLst/>
          </a:prstGeom>
        </p:spPr>
      </p:pic>
      <p:sp>
        <p:nvSpPr>
          <p:cNvPr id="11" name="Rectangle 10">
            <a:extLst>
              <a:ext uri="{FF2B5EF4-FFF2-40B4-BE49-F238E27FC236}">
                <a16:creationId xmlns:a16="http://schemas.microsoft.com/office/drawing/2014/main" id="{C9E84EBA-A8FD-A209-61BC-45D0CF08C4F8}"/>
              </a:ext>
            </a:extLst>
          </p:cNvPr>
          <p:cNvSpPr/>
          <p:nvPr/>
        </p:nvSpPr>
        <p:spPr>
          <a:xfrm>
            <a:off x="6374009" y="3259669"/>
            <a:ext cx="4471200" cy="190598"/>
          </a:xfrm>
          <a:prstGeom prst="rect">
            <a:avLst/>
          </a:prstGeom>
          <a:noFill/>
          <a:ln w="28575">
            <a:solidFill>
              <a:schemeClr val="accent5"/>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6C48911-D4C6-3F11-661C-CFB29E23990E}"/>
              </a:ext>
            </a:extLst>
          </p:cNvPr>
          <p:cNvSpPr/>
          <p:nvPr/>
        </p:nvSpPr>
        <p:spPr>
          <a:xfrm>
            <a:off x="6389078" y="4104182"/>
            <a:ext cx="4471200" cy="190598"/>
          </a:xfrm>
          <a:prstGeom prst="rect">
            <a:avLst/>
          </a:prstGeom>
          <a:noFill/>
          <a:ln w="28575">
            <a:solidFill>
              <a:schemeClr val="accent5"/>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FA49DE9-152D-B0C3-0A37-A49DEBB4DD31}"/>
              </a:ext>
            </a:extLst>
          </p:cNvPr>
          <p:cNvPicPr>
            <a:picLocks noChangeAspect="1"/>
          </p:cNvPicPr>
          <p:nvPr/>
        </p:nvPicPr>
        <p:blipFill>
          <a:blip r:embed="rId7"/>
          <a:stretch>
            <a:fillRect/>
          </a:stretch>
        </p:blipFill>
        <p:spPr>
          <a:xfrm>
            <a:off x="6092687" y="5385422"/>
            <a:ext cx="3882887" cy="1362106"/>
          </a:xfrm>
          <a:prstGeom prst="rect">
            <a:avLst/>
          </a:prstGeom>
          <a:ln>
            <a:solidFill>
              <a:schemeClr val="tx1"/>
            </a:solidFill>
          </a:ln>
          <a:effectLst>
            <a:outerShdw blurRad="50800" dist="38100" dir="2700000" algn="tl" rotWithShape="0">
              <a:prstClr val="black">
                <a:alpha val="40000"/>
              </a:prstClr>
            </a:outerShdw>
          </a:effectLst>
        </p:spPr>
      </p:pic>
      <p:pic>
        <p:nvPicPr>
          <p:cNvPr id="14" name="Graphic 13" descr="Arrow: Clockwise curve with solid fill">
            <a:extLst>
              <a:ext uri="{FF2B5EF4-FFF2-40B4-BE49-F238E27FC236}">
                <a16:creationId xmlns:a16="http://schemas.microsoft.com/office/drawing/2014/main" id="{CB326B1A-3DA8-F1AC-9DCD-9B9080F7A11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5400000">
            <a:off x="4708202" y="5045386"/>
            <a:ext cx="1204508" cy="2199776"/>
          </a:xfrm>
          <a:prstGeom prst="rect">
            <a:avLst/>
          </a:prstGeom>
        </p:spPr>
      </p:pic>
    </p:spTree>
    <p:extLst>
      <p:ext uri="{BB962C8B-B14F-4D97-AF65-F5344CB8AC3E}">
        <p14:creationId xmlns:p14="http://schemas.microsoft.com/office/powerpoint/2010/main" val="37551976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443B5EE-8F3A-8C46-88C8-D917B2FBC243}"/>
              </a:ext>
            </a:extLst>
          </p:cNvPr>
          <p:cNvSpPr txBox="1"/>
          <p:nvPr/>
        </p:nvSpPr>
        <p:spPr>
          <a:xfrm>
            <a:off x="3082499" y="162830"/>
            <a:ext cx="6013185" cy="1323439"/>
          </a:xfrm>
          <a:prstGeom prst="rect">
            <a:avLst/>
          </a:prstGeom>
          <a:noFill/>
        </p:spPr>
        <p:txBody>
          <a:bodyPr wrap="none" rtlCol="0">
            <a:spAutoFit/>
          </a:bodyPr>
          <a:lstStyle/>
          <a:p>
            <a:pPr algn="ctr"/>
            <a:r>
              <a:rPr lang="en-US" sz="4000" b="1">
                <a:latin typeface="Helvetica Neue" panose="02000503000000020004" pitchFamily="2" charset="0"/>
                <a:ea typeface="Helvetica Neue" panose="02000503000000020004" pitchFamily="2" charset="0"/>
                <a:cs typeface="Helvetica Neue" panose="02000503000000020004" pitchFamily="2" charset="0"/>
              </a:rPr>
              <a:t>Psychopathy and Crime</a:t>
            </a:r>
          </a:p>
          <a:p>
            <a:pPr algn="ctr"/>
            <a:r>
              <a:rPr lang="en-US" sz="4000" b="1">
                <a:latin typeface="Helvetica Neue" panose="02000503000000020004" pitchFamily="2" charset="0"/>
                <a:ea typeface="Helvetica Neue" panose="02000503000000020004" pitchFamily="2" charset="0"/>
                <a:cs typeface="Helvetica Neue" panose="02000503000000020004" pitchFamily="2" charset="0"/>
              </a:rPr>
              <a:t>FSC350</a:t>
            </a:r>
          </a:p>
        </p:txBody>
      </p:sp>
      <p:sp>
        <p:nvSpPr>
          <p:cNvPr id="3" name="TextBox 2">
            <a:extLst>
              <a:ext uri="{FF2B5EF4-FFF2-40B4-BE49-F238E27FC236}">
                <a16:creationId xmlns:a16="http://schemas.microsoft.com/office/drawing/2014/main" id="{BB390E52-1102-1C40-A747-3ADEE12989B1}"/>
              </a:ext>
            </a:extLst>
          </p:cNvPr>
          <p:cNvSpPr txBox="1"/>
          <p:nvPr/>
        </p:nvSpPr>
        <p:spPr>
          <a:xfrm>
            <a:off x="7231834" y="2014328"/>
            <a:ext cx="4652213" cy="769441"/>
          </a:xfrm>
          <a:prstGeom prst="rect">
            <a:avLst/>
          </a:prstGeom>
          <a:solidFill>
            <a:schemeClr val="bg1"/>
          </a:solidFill>
          <a:ln>
            <a:solidFill>
              <a:schemeClr val="tx2"/>
            </a:solidFill>
          </a:ln>
        </p:spPr>
        <p:txBody>
          <a:bodyPr wrap="square" rtlCol="0">
            <a:spAutoFit/>
          </a:bodyPr>
          <a:lstStyle/>
          <a:p>
            <a:pPr algn="ctr"/>
            <a:r>
              <a:rPr lang="en-US" sz="2200">
                <a:latin typeface="Agency FB" panose="020B0503020202020204" pitchFamily="34" charset="77"/>
              </a:rPr>
              <a:t>Module 8</a:t>
            </a:r>
          </a:p>
          <a:p>
            <a:pPr algn="ctr"/>
            <a:r>
              <a:rPr lang="en-US" sz="2200" b="1">
                <a:latin typeface="Agency FB" panose="020B0503020202020204" pitchFamily="34" charset="77"/>
              </a:rPr>
              <a:t>Psychopathy and Scientific Spin</a:t>
            </a:r>
          </a:p>
        </p:txBody>
      </p:sp>
      <p:sp>
        <p:nvSpPr>
          <p:cNvPr id="4" name="TextBox 3">
            <a:extLst>
              <a:ext uri="{FF2B5EF4-FFF2-40B4-BE49-F238E27FC236}">
                <a16:creationId xmlns:a16="http://schemas.microsoft.com/office/drawing/2014/main" id="{0C920893-4190-E64C-83B6-25C37A4BB03D}"/>
              </a:ext>
            </a:extLst>
          </p:cNvPr>
          <p:cNvSpPr txBox="1"/>
          <p:nvPr/>
        </p:nvSpPr>
        <p:spPr>
          <a:xfrm>
            <a:off x="293863" y="5687714"/>
            <a:ext cx="4652212" cy="769441"/>
          </a:xfrm>
          <a:prstGeom prst="rect">
            <a:avLst/>
          </a:prstGeom>
          <a:solidFill>
            <a:schemeClr val="bg1"/>
          </a:solidFill>
          <a:ln>
            <a:solidFill>
              <a:schemeClr val="tx2"/>
            </a:solidFill>
          </a:ln>
        </p:spPr>
        <p:txBody>
          <a:bodyPr wrap="square" rtlCol="0">
            <a:spAutoFit/>
          </a:bodyPr>
          <a:lstStyle/>
          <a:p>
            <a:pPr algn="ctr"/>
            <a:r>
              <a:rPr lang="en-US" sz="2200">
                <a:latin typeface="Agency FB" panose="020B0503020202020204" pitchFamily="34" charset="77"/>
              </a:rPr>
              <a:t>Module 6</a:t>
            </a:r>
          </a:p>
          <a:p>
            <a:pPr algn="ctr"/>
            <a:r>
              <a:rPr lang="en-US" sz="2200" b="1">
                <a:latin typeface="Agency FB" panose="020B0503020202020204" pitchFamily="34" charset="77"/>
              </a:rPr>
              <a:t>The Neuroscience of Psychopathy</a:t>
            </a:r>
          </a:p>
        </p:txBody>
      </p:sp>
      <p:sp>
        <p:nvSpPr>
          <p:cNvPr id="5" name="TextBox 4">
            <a:extLst>
              <a:ext uri="{FF2B5EF4-FFF2-40B4-BE49-F238E27FC236}">
                <a16:creationId xmlns:a16="http://schemas.microsoft.com/office/drawing/2014/main" id="{3B5B2899-66DB-2F44-AC08-76407EBE6F1E}"/>
              </a:ext>
            </a:extLst>
          </p:cNvPr>
          <p:cNvSpPr txBox="1"/>
          <p:nvPr/>
        </p:nvSpPr>
        <p:spPr>
          <a:xfrm>
            <a:off x="7227379" y="1102077"/>
            <a:ext cx="4652212" cy="769441"/>
          </a:xfrm>
          <a:prstGeom prst="rect">
            <a:avLst/>
          </a:prstGeom>
          <a:solidFill>
            <a:schemeClr val="bg1"/>
          </a:solidFill>
          <a:ln>
            <a:solidFill>
              <a:schemeClr val="tx2"/>
            </a:solidFill>
          </a:ln>
        </p:spPr>
        <p:txBody>
          <a:bodyPr wrap="square" rtlCol="0">
            <a:spAutoFit/>
          </a:bodyPr>
          <a:lstStyle/>
          <a:p>
            <a:pPr algn="ctr"/>
            <a:r>
              <a:rPr lang="en-US" sz="2200">
                <a:latin typeface="Agency FB" panose="020B0503020202020204" pitchFamily="34" charset="77"/>
              </a:rPr>
              <a:t>Module 7</a:t>
            </a:r>
          </a:p>
          <a:p>
            <a:pPr algn="ctr"/>
            <a:r>
              <a:rPr lang="en-US" sz="2200" b="1">
                <a:latin typeface="Agency FB" panose="020B0503020202020204" pitchFamily="34" charset="77"/>
              </a:rPr>
              <a:t>Two Theories of Psychopathy</a:t>
            </a:r>
          </a:p>
        </p:txBody>
      </p:sp>
      <p:sp>
        <p:nvSpPr>
          <p:cNvPr id="7" name="TextBox 6">
            <a:extLst>
              <a:ext uri="{FF2B5EF4-FFF2-40B4-BE49-F238E27FC236}">
                <a16:creationId xmlns:a16="http://schemas.microsoft.com/office/drawing/2014/main" id="{2B3EDC33-8DA4-674F-9F21-7A1BC53173BA}"/>
              </a:ext>
            </a:extLst>
          </p:cNvPr>
          <p:cNvSpPr txBox="1"/>
          <p:nvPr/>
        </p:nvSpPr>
        <p:spPr>
          <a:xfrm>
            <a:off x="7232091" y="2923883"/>
            <a:ext cx="4652213" cy="769441"/>
          </a:xfrm>
          <a:prstGeom prst="rect">
            <a:avLst/>
          </a:prstGeom>
          <a:solidFill>
            <a:schemeClr val="bg1"/>
          </a:solidFill>
          <a:ln>
            <a:solidFill>
              <a:schemeClr val="tx2"/>
            </a:solidFill>
          </a:ln>
        </p:spPr>
        <p:txBody>
          <a:bodyPr wrap="square" rtlCol="0">
            <a:spAutoFit/>
          </a:bodyPr>
          <a:lstStyle/>
          <a:p>
            <a:pPr algn="ctr"/>
            <a:r>
              <a:rPr lang="en-US" sz="2200">
                <a:latin typeface="Agency FB" panose="020B0503020202020204" pitchFamily="34" charset="77"/>
              </a:rPr>
              <a:t>Module 9</a:t>
            </a:r>
          </a:p>
          <a:p>
            <a:pPr algn="ctr"/>
            <a:r>
              <a:rPr lang="en-US" sz="2200" b="1">
                <a:latin typeface="Agency FB" panose="020B0503020202020204" pitchFamily="34" charset="77"/>
              </a:rPr>
              <a:t>Psychopathy and Ethics</a:t>
            </a:r>
          </a:p>
        </p:txBody>
      </p:sp>
      <p:sp>
        <p:nvSpPr>
          <p:cNvPr id="8" name="TextBox 7">
            <a:extLst>
              <a:ext uri="{FF2B5EF4-FFF2-40B4-BE49-F238E27FC236}">
                <a16:creationId xmlns:a16="http://schemas.microsoft.com/office/drawing/2014/main" id="{D9F4C883-49E6-F84E-8491-EFA80CA3E91D}"/>
              </a:ext>
            </a:extLst>
          </p:cNvPr>
          <p:cNvSpPr txBox="1"/>
          <p:nvPr/>
        </p:nvSpPr>
        <p:spPr>
          <a:xfrm>
            <a:off x="293868" y="1102077"/>
            <a:ext cx="4652213" cy="769441"/>
          </a:xfrm>
          <a:prstGeom prst="rect">
            <a:avLst/>
          </a:prstGeom>
          <a:noFill/>
          <a:ln>
            <a:solidFill>
              <a:schemeClr val="tx2"/>
            </a:solidFill>
          </a:ln>
        </p:spPr>
        <p:txBody>
          <a:bodyPr wrap="square" rtlCol="0">
            <a:spAutoFit/>
          </a:bodyPr>
          <a:lstStyle/>
          <a:p>
            <a:pPr algn="ctr"/>
            <a:r>
              <a:rPr lang="en-US" sz="2200" dirty="0">
                <a:latin typeface="Agency FB" panose="020B0503020202020204" pitchFamily="34" charset="77"/>
              </a:rPr>
              <a:t>Module 1</a:t>
            </a:r>
          </a:p>
          <a:p>
            <a:pPr algn="ctr"/>
            <a:r>
              <a:rPr lang="en-US" sz="2200" b="1" dirty="0">
                <a:latin typeface="Agency FB" panose="020B0503020202020204" pitchFamily="34" charset="77"/>
              </a:rPr>
              <a:t>Introduction – What is Psychopathy?</a:t>
            </a:r>
            <a:endParaRPr lang="en-US" sz="2200" i="1" dirty="0">
              <a:latin typeface="Agency FB" panose="020B0503020202020204" pitchFamily="34" charset="77"/>
            </a:endParaRPr>
          </a:p>
        </p:txBody>
      </p:sp>
      <p:sp>
        <p:nvSpPr>
          <p:cNvPr id="9" name="TextBox 8">
            <a:extLst>
              <a:ext uri="{FF2B5EF4-FFF2-40B4-BE49-F238E27FC236}">
                <a16:creationId xmlns:a16="http://schemas.microsoft.com/office/drawing/2014/main" id="{759C2D31-13EC-504A-9B24-EB0FE6EF1825}"/>
              </a:ext>
            </a:extLst>
          </p:cNvPr>
          <p:cNvSpPr txBox="1"/>
          <p:nvPr/>
        </p:nvSpPr>
        <p:spPr>
          <a:xfrm>
            <a:off x="293862" y="4769872"/>
            <a:ext cx="4652213" cy="769441"/>
          </a:xfrm>
          <a:prstGeom prst="rect">
            <a:avLst/>
          </a:prstGeom>
          <a:solidFill>
            <a:schemeClr val="bg1"/>
          </a:solidFill>
          <a:ln>
            <a:solidFill>
              <a:schemeClr val="tx2"/>
            </a:solidFill>
          </a:ln>
        </p:spPr>
        <p:txBody>
          <a:bodyPr wrap="square" rtlCol="0">
            <a:spAutoFit/>
          </a:bodyPr>
          <a:lstStyle/>
          <a:p>
            <a:pPr algn="ctr"/>
            <a:r>
              <a:rPr lang="en-US" sz="2200">
                <a:latin typeface="Agency FB" panose="020B0503020202020204" pitchFamily="34" charset="77"/>
              </a:rPr>
              <a:t>Module 5</a:t>
            </a:r>
          </a:p>
          <a:p>
            <a:pPr algn="ctr"/>
            <a:r>
              <a:rPr lang="en-US" sz="2200" b="1">
                <a:latin typeface="Agency FB" panose="020B0503020202020204" pitchFamily="34" charset="77"/>
              </a:rPr>
              <a:t>Psychopathy and Moral Psychology</a:t>
            </a:r>
          </a:p>
        </p:txBody>
      </p:sp>
      <p:sp>
        <p:nvSpPr>
          <p:cNvPr id="10" name="TextBox 9">
            <a:extLst>
              <a:ext uri="{FF2B5EF4-FFF2-40B4-BE49-F238E27FC236}">
                <a16:creationId xmlns:a16="http://schemas.microsoft.com/office/drawing/2014/main" id="{1CB0D1BC-26CD-E94C-9250-2317DC33AF5D}"/>
              </a:ext>
            </a:extLst>
          </p:cNvPr>
          <p:cNvSpPr txBox="1"/>
          <p:nvPr/>
        </p:nvSpPr>
        <p:spPr>
          <a:xfrm>
            <a:off x="293866" y="2927173"/>
            <a:ext cx="4652213" cy="769441"/>
          </a:xfrm>
          <a:prstGeom prst="rect">
            <a:avLst/>
          </a:prstGeom>
          <a:solidFill>
            <a:srgbClr val="61A2A7"/>
          </a:solidFill>
          <a:ln>
            <a:solidFill>
              <a:schemeClr val="tx2"/>
            </a:solidFill>
          </a:ln>
        </p:spPr>
        <p:txBody>
          <a:bodyPr wrap="square" rtlCol="0">
            <a:spAutoFit/>
          </a:bodyPr>
          <a:lstStyle/>
          <a:p>
            <a:pPr algn="ctr"/>
            <a:r>
              <a:rPr lang="en-US" sz="2200" dirty="0">
                <a:latin typeface="Agency FB" panose="020B0503020202020204" pitchFamily="34" charset="77"/>
              </a:rPr>
              <a:t>Module 3</a:t>
            </a:r>
          </a:p>
          <a:p>
            <a:pPr algn="ctr"/>
            <a:r>
              <a:rPr lang="en-US" sz="2200" b="1" dirty="0">
                <a:latin typeface="Agency FB" panose="020B0503020202020204" pitchFamily="34" charset="77"/>
              </a:rPr>
              <a:t>Psychopathy and Forensic Risk</a:t>
            </a:r>
          </a:p>
        </p:txBody>
      </p:sp>
      <p:sp>
        <p:nvSpPr>
          <p:cNvPr id="11" name="TextBox 10">
            <a:extLst>
              <a:ext uri="{FF2B5EF4-FFF2-40B4-BE49-F238E27FC236}">
                <a16:creationId xmlns:a16="http://schemas.microsoft.com/office/drawing/2014/main" id="{E8C9DE2B-9E12-E345-B74D-4AAB86D288EC}"/>
              </a:ext>
            </a:extLst>
          </p:cNvPr>
          <p:cNvSpPr txBox="1"/>
          <p:nvPr/>
        </p:nvSpPr>
        <p:spPr>
          <a:xfrm>
            <a:off x="293863" y="3852030"/>
            <a:ext cx="4652213" cy="769441"/>
          </a:xfrm>
          <a:prstGeom prst="rect">
            <a:avLst/>
          </a:prstGeom>
          <a:solidFill>
            <a:schemeClr val="bg1"/>
          </a:solidFill>
          <a:ln>
            <a:solidFill>
              <a:schemeClr val="tx2"/>
            </a:solidFill>
          </a:ln>
        </p:spPr>
        <p:txBody>
          <a:bodyPr wrap="square" rtlCol="0">
            <a:spAutoFit/>
          </a:bodyPr>
          <a:lstStyle/>
          <a:p>
            <a:pPr algn="ctr"/>
            <a:r>
              <a:rPr lang="en-US" sz="2200">
                <a:latin typeface="Agency FB" panose="020B0503020202020204" pitchFamily="34" charset="77"/>
              </a:rPr>
              <a:t>Module 4</a:t>
            </a:r>
          </a:p>
          <a:p>
            <a:pPr algn="ctr"/>
            <a:r>
              <a:rPr lang="en-US" sz="2200" b="1">
                <a:latin typeface="Agency FB" panose="020B0503020202020204" pitchFamily="34" charset="77"/>
              </a:rPr>
              <a:t>Psychopathy and Treatment</a:t>
            </a:r>
          </a:p>
        </p:txBody>
      </p:sp>
      <p:sp>
        <p:nvSpPr>
          <p:cNvPr id="12" name="TextBox 11">
            <a:extLst>
              <a:ext uri="{FF2B5EF4-FFF2-40B4-BE49-F238E27FC236}">
                <a16:creationId xmlns:a16="http://schemas.microsoft.com/office/drawing/2014/main" id="{1632E077-CB1A-754E-921A-F1DB6C598B66}"/>
              </a:ext>
            </a:extLst>
          </p:cNvPr>
          <p:cNvSpPr txBox="1"/>
          <p:nvPr/>
        </p:nvSpPr>
        <p:spPr>
          <a:xfrm>
            <a:off x="293867" y="2014625"/>
            <a:ext cx="4652213" cy="769441"/>
          </a:xfrm>
          <a:prstGeom prst="rect">
            <a:avLst/>
          </a:prstGeom>
          <a:noFill/>
          <a:ln>
            <a:solidFill>
              <a:schemeClr val="tx2"/>
            </a:solidFill>
          </a:ln>
        </p:spPr>
        <p:txBody>
          <a:bodyPr wrap="square" rtlCol="0">
            <a:spAutoFit/>
          </a:bodyPr>
          <a:lstStyle/>
          <a:p>
            <a:pPr algn="ctr"/>
            <a:r>
              <a:rPr lang="en-US" sz="2200" dirty="0">
                <a:latin typeface="Agency FB" panose="020B0503020202020204" pitchFamily="34" charset="77"/>
              </a:rPr>
              <a:t>Module 2</a:t>
            </a:r>
          </a:p>
          <a:p>
            <a:pPr algn="ctr"/>
            <a:r>
              <a:rPr lang="en-US" sz="2200" b="1" dirty="0">
                <a:latin typeface="Agency FB" panose="020B0503020202020204" pitchFamily="34" charset="77"/>
              </a:rPr>
              <a:t>The Problem of Psychopathy</a:t>
            </a:r>
          </a:p>
        </p:txBody>
      </p:sp>
      <p:sp>
        <p:nvSpPr>
          <p:cNvPr id="14" name="Notched Right Arrow 13">
            <a:extLst>
              <a:ext uri="{FF2B5EF4-FFF2-40B4-BE49-F238E27FC236}">
                <a16:creationId xmlns:a16="http://schemas.microsoft.com/office/drawing/2014/main" id="{E3D0CE1C-E904-6842-96CD-DE110046B5BB}"/>
              </a:ext>
            </a:extLst>
          </p:cNvPr>
          <p:cNvSpPr/>
          <p:nvPr/>
        </p:nvSpPr>
        <p:spPr>
          <a:xfrm rot="5400000">
            <a:off x="4391799" y="3370583"/>
            <a:ext cx="3394573" cy="1217046"/>
          </a:xfrm>
          <a:prstGeom prst="notchedRightArrow">
            <a:avLst/>
          </a:prstGeom>
          <a:solidFill>
            <a:srgbClr val="61A2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gency FB" panose="020B0503020202020204" pitchFamily="34" charset="77"/>
            </a:endParaRPr>
          </a:p>
        </p:txBody>
      </p:sp>
      <p:sp>
        <p:nvSpPr>
          <p:cNvPr id="16" name="TextBox 15">
            <a:extLst>
              <a:ext uri="{FF2B5EF4-FFF2-40B4-BE49-F238E27FC236}">
                <a16:creationId xmlns:a16="http://schemas.microsoft.com/office/drawing/2014/main" id="{52D69630-A2F3-A1A4-4D6F-5C63898CEBD2}"/>
              </a:ext>
            </a:extLst>
          </p:cNvPr>
          <p:cNvSpPr txBox="1"/>
          <p:nvPr/>
        </p:nvSpPr>
        <p:spPr>
          <a:xfrm>
            <a:off x="7227379" y="3833438"/>
            <a:ext cx="4652213" cy="769441"/>
          </a:xfrm>
          <a:prstGeom prst="rect">
            <a:avLst/>
          </a:prstGeom>
          <a:solidFill>
            <a:schemeClr val="bg1"/>
          </a:solidFill>
          <a:ln>
            <a:solidFill>
              <a:schemeClr val="tx2"/>
            </a:solidFill>
          </a:ln>
        </p:spPr>
        <p:txBody>
          <a:bodyPr wrap="square" rtlCol="0">
            <a:spAutoFit/>
          </a:bodyPr>
          <a:lstStyle/>
          <a:p>
            <a:pPr algn="ctr"/>
            <a:r>
              <a:rPr lang="en-US" sz="2200">
                <a:latin typeface="Agency FB" panose="020B0503020202020204" pitchFamily="34" charset="77"/>
              </a:rPr>
              <a:t>Module 10</a:t>
            </a:r>
          </a:p>
          <a:p>
            <a:pPr algn="ctr"/>
            <a:r>
              <a:rPr lang="en-US" sz="2200" b="1">
                <a:latin typeface="Agency FB" panose="020B0503020202020204" pitchFamily="34" charset="77"/>
              </a:rPr>
              <a:t>Explaining a Lack of Evidence (Part I)</a:t>
            </a:r>
            <a:endParaRPr lang="en-US" sz="2200" i="1">
              <a:latin typeface="Agency FB" panose="020B0503020202020204" pitchFamily="34" charset="77"/>
            </a:endParaRPr>
          </a:p>
        </p:txBody>
      </p:sp>
      <p:sp>
        <p:nvSpPr>
          <p:cNvPr id="17" name="TextBox 16">
            <a:extLst>
              <a:ext uri="{FF2B5EF4-FFF2-40B4-BE49-F238E27FC236}">
                <a16:creationId xmlns:a16="http://schemas.microsoft.com/office/drawing/2014/main" id="{CD99D0BB-0C4F-CF87-6C12-65F82F984A6F}"/>
              </a:ext>
            </a:extLst>
          </p:cNvPr>
          <p:cNvSpPr txBox="1"/>
          <p:nvPr/>
        </p:nvSpPr>
        <p:spPr>
          <a:xfrm>
            <a:off x="7227378" y="4742993"/>
            <a:ext cx="4652213" cy="769441"/>
          </a:xfrm>
          <a:prstGeom prst="rect">
            <a:avLst/>
          </a:prstGeom>
          <a:solidFill>
            <a:schemeClr val="bg1"/>
          </a:solidFill>
          <a:ln>
            <a:solidFill>
              <a:schemeClr val="tx2"/>
            </a:solidFill>
          </a:ln>
        </p:spPr>
        <p:txBody>
          <a:bodyPr wrap="square" rtlCol="0">
            <a:spAutoFit/>
          </a:bodyPr>
          <a:lstStyle/>
          <a:p>
            <a:pPr algn="ctr"/>
            <a:r>
              <a:rPr lang="en-US" sz="2200">
                <a:latin typeface="Agency FB" panose="020B0503020202020204" pitchFamily="34" charset="77"/>
              </a:rPr>
              <a:t>Module 11</a:t>
            </a:r>
          </a:p>
          <a:p>
            <a:pPr algn="ctr"/>
            <a:r>
              <a:rPr lang="en-US" sz="2200" b="1">
                <a:latin typeface="Agency FB" panose="020B0503020202020204" pitchFamily="34" charset="77"/>
              </a:rPr>
              <a:t>Explaining a Lack of Evidence (Part 2)</a:t>
            </a:r>
            <a:endParaRPr lang="en-US" sz="2200" i="1">
              <a:latin typeface="Agency FB" panose="020B0503020202020204" pitchFamily="34" charset="77"/>
            </a:endParaRPr>
          </a:p>
        </p:txBody>
      </p:sp>
      <p:sp>
        <p:nvSpPr>
          <p:cNvPr id="18" name="TextBox 17">
            <a:extLst>
              <a:ext uri="{FF2B5EF4-FFF2-40B4-BE49-F238E27FC236}">
                <a16:creationId xmlns:a16="http://schemas.microsoft.com/office/drawing/2014/main" id="{AD238C9D-026B-CE9A-FD49-2753637952EC}"/>
              </a:ext>
            </a:extLst>
          </p:cNvPr>
          <p:cNvSpPr txBox="1"/>
          <p:nvPr/>
        </p:nvSpPr>
        <p:spPr>
          <a:xfrm>
            <a:off x="7227377" y="5687714"/>
            <a:ext cx="4652213" cy="769441"/>
          </a:xfrm>
          <a:prstGeom prst="rect">
            <a:avLst/>
          </a:prstGeom>
          <a:solidFill>
            <a:schemeClr val="bg1"/>
          </a:solidFill>
          <a:ln>
            <a:solidFill>
              <a:schemeClr val="tx2"/>
            </a:solidFill>
          </a:ln>
        </p:spPr>
        <p:txBody>
          <a:bodyPr wrap="square" rtlCol="0">
            <a:spAutoFit/>
          </a:bodyPr>
          <a:lstStyle/>
          <a:p>
            <a:pPr algn="ctr"/>
            <a:r>
              <a:rPr lang="en-US" sz="2200">
                <a:latin typeface="Agency FB" panose="020B0503020202020204" pitchFamily="34" charset="77"/>
              </a:rPr>
              <a:t>Module 12</a:t>
            </a:r>
          </a:p>
          <a:p>
            <a:pPr algn="ctr"/>
            <a:r>
              <a:rPr lang="en-US" sz="2200" b="1">
                <a:latin typeface="Agency FB" panose="020B0503020202020204" pitchFamily="34" charset="77"/>
              </a:rPr>
              <a:t>The Future of Psychopathy Research</a:t>
            </a:r>
            <a:endParaRPr lang="en-US" sz="2200" i="1">
              <a:latin typeface="Agency FB" panose="020B0503020202020204" pitchFamily="34" charset="77"/>
            </a:endParaRPr>
          </a:p>
        </p:txBody>
      </p:sp>
    </p:spTree>
    <p:extLst>
      <p:ext uri="{BB962C8B-B14F-4D97-AF65-F5344CB8AC3E}">
        <p14:creationId xmlns:p14="http://schemas.microsoft.com/office/powerpoint/2010/main" val="21645565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8409B9-38D7-8045-5BA6-4E396B7337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121904-34BB-C0CD-EC62-E60EBED22A59}"/>
              </a:ext>
            </a:extLst>
          </p:cNvPr>
          <p:cNvSpPr>
            <a:spLocks noGrp="1"/>
          </p:cNvSpPr>
          <p:nvPr>
            <p:ph type="title"/>
          </p:nvPr>
        </p:nvSpPr>
        <p:spPr/>
        <p:txBody>
          <a:bodyPr/>
          <a:lstStyle/>
          <a:p>
            <a:r>
              <a:rPr lang="en-US" dirty="0"/>
              <a:t>What is an Effect Size?</a:t>
            </a:r>
          </a:p>
        </p:txBody>
      </p:sp>
      <p:sp>
        <p:nvSpPr>
          <p:cNvPr id="3" name="Content Placeholder 2">
            <a:extLst>
              <a:ext uri="{FF2B5EF4-FFF2-40B4-BE49-F238E27FC236}">
                <a16:creationId xmlns:a16="http://schemas.microsoft.com/office/drawing/2014/main" id="{7DAECF99-AC51-2F0D-7A47-B89EDC0E7344}"/>
              </a:ext>
            </a:extLst>
          </p:cNvPr>
          <p:cNvSpPr>
            <a:spLocks noGrp="1"/>
          </p:cNvSpPr>
          <p:nvPr>
            <p:ph idx="1"/>
          </p:nvPr>
        </p:nvSpPr>
        <p:spPr/>
        <p:txBody>
          <a:bodyPr>
            <a:normAutofit/>
          </a:bodyPr>
          <a:lstStyle/>
          <a:p>
            <a:endParaRPr lang="en-US" dirty="0"/>
          </a:p>
          <a:p>
            <a:pPr algn="ctr"/>
            <a:r>
              <a:rPr lang="en-US" b="1" dirty="0"/>
              <a:t>The Labrador Agility Showdown: American vs. English</a:t>
            </a:r>
          </a:p>
          <a:p>
            <a:pPr algn="ctr"/>
            <a:r>
              <a:rPr lang="en-US" sz="1800" i="1" dirty="0"/>
              <a:t>Results</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p:txBody>
      </p:sp>
      <p:sp>
        <p:nvSpPr>
          <p:cNvPr id="5" name="Rectangle 4">
            <a:extLst>
              <a:ext uri="{FF2B5EF4-FFF2-40B4-BE49-F238E27FC236}">
                <a16:creationId xmlns:a16="http://schemas.microsoft.com/office/drawing/2014/main" id="{028B96A9-9BFE-9C40-3016-53FFCC3A7AE1}"/>
              </a:ext>
            </a:extLst>
          </p:cNvPr>
          <p:cNvSpPr/>
          <p:nvPr/>
        </p:nvSpPr>
        <p:spPr>
          <a:xfrm>
            <a:off x="89176" y="2566651"/>
            <a:ext cx="7183494" cy="391920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F23F7A4-0F62-804B-1CD1-AFE7F54F696C}"/>
              </a:ext>
            </a:extLst>
          </p:cNvPr>
          <p:cNvSpPr txBox="1"/>
          <p:nvPr/>
        </p:nvSpPr>
        <p:spPr>
          <a:xfrm>
            <a:off x="256594" y="2566651"/>
            <a:ext cx="7183494" cy="3785652"/>
          </a:xfrm>
          <a:prstGeom prst="rect">
            <a:avLst/>
          </a:prstGeom>
          <a:noFill/>
          <a:ln>
            <a:noFill/>
          </a:ln>
        </p:spPr>
        <p:txBody>
          <a:bodyPr wrap="square" rtlCol="0">
            <a:spAutoFit/>
          </a:bodyPr>
          <a:lstStyle/>
          <a:p>
            <a:r>
              <a:rPr lang="en-US" sz="2000" b="1" dirty="0">
                <a:latin typeface="Helvetica" pitchFamily="2" charset="0"/>
                <a:ea typeface="Garamond" charset="0"/>
                <a:cs typeface="Garamond" charset="0"/>
              </a:rPr>
              <a:t>Average Completion Times:</a:t>
            </a:r>
          </a:p>
          <a:p>
            <a:r>
              <a:rPr lang="en-US" sz="2000" i="1" dirty="0">
                <a:latin typeface="Helvetica" pitchFamily="2" charset="0"/>
                <a:ea typeface="Garamond" charset="0"/>
                <a:cs typeface="Garamond" charset="0"/>
              </a:rPr>
              <a:t>Total Sample 			</a:t>
            </a:r>
            <a:r>
              <a:rPr lang="en-US" sz="2000" dirty="0">
                <a:latin typeface="Helvetica" pitchFamily="2" charset="0"/>
                <a:ea typeface="Garamond" charset="0"/>
                <a:cs typeface="Garamond" charset="0"/>
              </a:rPr>
              <a:t>16.56 seconds</a:t>
            </a:r>
          </a:p>
          <a:p>
            <a:r>
              <a:rPr lang="en-US" sz="2000" dirty="0">
                <a:latin typeface="Helvetica" pitchFamily="2" charset="0"/>
                <a:ea typeface="Garamond" charset="0"/>
                <a:cs typeface="Garamond" charset="0"/>
              </a:rPr>
              <a:t>     </a:t>
            </a:r>
            <a:r>
              <a:rPr lang="en-US" sz="2000" i="1" dirty="0">
                <a:latin typeface="Helvetica" pitchFamily="2" charset="0"/>
                <a:ea typeface="Garamond" charset="0"/>
                <a:cs typeface="Garamond" charset="0"/>
              </a:rPr>
              <a:t>American Labs (Group A)</a:t>
            </a:r>
            <a:r>
              <a:rPr lang="en-US" sz="2000" dirty="0">
                <a:latin typeface="Helvetica" pitchFamily="2" charset="0"/>
                <a:ea typeface="Garamond" charset="0"/>
                <a:cs typeface="Garamond" charset="0"/>
              </a:rPr>
              <a:t>	16.26 seconds</a:t>
            </a:r>
          </a:p>
          <a:p>
            <a:r>
              <a:rPr lang="en-US" sz="2000" dirty="0">
                <a:latin typeface="Helvetica" pitchFamily="2" charset="0"/>
                <a:ea typeface="Garamond" charset="0"/>
                <a:cs typeface="Garamond" charset="0"/>
              </a:rPr>
              <a:t>     </a:t>
            </a:r>
            <a:r>
              <a:rPr lang="en-US" sz="2000" i="1" dirty="0">
                <a:latin typeface="Helvetica" pitchFamily="2" charset="0"/>
                <a:ea typeface="Garamond" charset="0"/>
                <a:cs typeface="Garamond" charset="0"/>
              </a:rPr>
              <a:t>English Labs (Group B)</a:t>
            </a:r>
            <a:r>
              <a:rPr lang="en-US" sz="2000" dirty="0">
                <a:latin typeface="Helvetica" pitchFamily="2" charset="0"/>
                <a:ea typeface="Garamond" charset="0"/>
                <a:cs typeface="Garamond" charset="0"/>
              </a:rPr>
              <a:t>	16.86 seconds</a:t>
            </a:r>
          </a:p>
          <a:p>
            <a:endParaRPr lang="en-US" sz="2000" dirty="0">
              <a:latin typeface="Helvetica" pitchFamily="2" charset="0"/>
              <a:ea typeface="Garamond" charset="0"/>
              <a:cs typeface="Garamond" charset="0"/>
            </a:endParaRPr>
          </a:p>
          <a:p>
            <a:r>
              <a:rPr lang="en-US" sz="2000" b="1" dirty="0">
                <a:latin typeface="Helvetica" pitchFamily="2" charset="0"/>
                <a:ea typeface="Garamond" charset="0"/>
                <a:cs typeface="Garamond" charset="0"/>
              </a:rPr>
              <a:t>Statistics:</a:t>
            </a:r>
          </a:p>
          <a:p>
            <a:r>
              <a:rPr lang="en-US" sz="2000" i="1" dirty="0">
                <a:latin typeface="Helvetica" pitchFamily="2" charset="0"/>
                <a:ea typeface="Garamond" charset="0"/>
                <a:cs typeface="Garamond" charset="0"/>
              </a:rPr>
              <a:t>P-Value	</a:t>
            </a:r>
            <a:r>
              <a:rPr lang="en-US" sz="2000" dirty="0">
                <a:latin typeface="Helvetica" pitchFamily="2" charset="0"/>
                <a:ea typeface="Garamond" charset="0"/>
                <a:cs typeface="Garamond" charset="0"/>
              </a:rPr>
              <a:t>			t(78) = 2.24, </a:t>
            </a:r>
            <a:r>
              <a:rPr lang="en-US" sz="2000" i="1" dirty="0">
                <a:latin typeface="Helvetica" pitchFamily="2" charset="0"/>
                <a:ea typeface="Garamond" charset="0"/>
                <a:cs typeface="Garamond" charset="0"/>
              </a:rPr>
              <a:t>p</a:t>
            </a:r>
            <a:r>
              <a:rPr lang="en-US" sz="2000" dirty="0">
                <a:latin typeface="Helvetica" pitchFamily="2" charset="0"/>
                <a:ea typeface="Garamond" charset="0"/>
                <a:cs typeface="Garamond" charset="0"/>
              </a:rPr>
              <a:t> = 0.028</a:t>
            </a:r>
          </a:p>
          <a:p>
            <a:r>
              <a:rPr lang="en-US" sz="2000" i="1" dirty="0">
                <a:latin typeface="Helvetica" pitchFamily="2" charset="0"/>
                <a:ea typeface="Garamond" charset="0"/>
                <a:cs typeface="Garamond" charset="0"/>
              </a:rPr>
              <a:t>Standard Deviation (pooled)</a:t>
            </a:r>
            <a:r>
              <a:rPr lang="en-US" sz="2000" dirty="0">
                <a:latin typeface="Helvetica" pitchFamily="2" charset="0"/>
                <a:ea typeface="Garamond" charset="0"/>
                <a:cs typeface="Garamond" charset="0"/>
              </a:rPr>
              <a:t>	1.20 seconds</a:t>
            </a:r>
          </a:p>
          <a:p>
            <a:r>
              <a:rPr lang="en-US" sz="2000" i="1" dirty="0">
                <a:latin typeface="Helvetica" pitchFamily="2" charset="0"/>
                <a:ea typeface="Garamond" charset="0"/>
                <a:cs typeface="Garamond" charset="0"/>
              </a:rPr>
              <a:t>Effect Size </a:t>
            </a:r>
            <a:r>
              <a:rPr lang="en-US" sz="2000" dirty="0">
                <a:latin typeface="Helvetica" pitchFamily="2" charset="0"/>
                <a:ea typeface="Garamond" charset="0"/>
                <a:cs typeface="Garamond" charset="0"/>
              </a:rPr>
              <a:t>			Cohen’s </a:t>
            </a:r>
            <a:r>
              <a:rPr lang="en-US" sz="2000" i="1" dirty="0">
                <a:latin typeface="Helvetica" pitchFamily="2" charset="0"/>
                <a:ea typeface="Garamond" charset="0"/>
                <a:cs typeface="Garamond" charset="0"/>
              </a:rPr>
              <a:t>d</a:t>
            </a:r>
            <a:r>
              <a:rPr lang="en-US" sz="2000" dirty="0">
                <a:latin typeface="Helvetica" pitchFamily="2" charset="0"/>
                <a:ea typeface="Garamond" charset="0"/>
                <a:cs typeface="Garamond" charset="0"/>
              </a:rPr>
              <a:t> = 0.50</a:t>
            </a:r>
          </a:p>
          <a:p>
            <a:endParaRPr lang="en-US" sz="2000" dirty="0">
              <a:latin typeface="Helvetica" pitchFamily="2" charset="0"/>
              <a:ea typeface="Garamond" charset="0"/>
              <a:cs typeface="Garamond" charset="0"/>
            </a:endParaRPr>
          </a:p>
          <a:p>
            <a:r>
              <a:rPr lang="en-US" sz="2000" dirty="0">
                <a:latin typeface="Helvetica" pitchFamily="2" charset="0"/>
                <a:ea typeface="Garamond" charset="0"/>
                <a:cs typeface="Garamond" charset="0"/>
              </a:rPr>
              <a:t>In sum, </a:t>
            </a:r>
            <a:r>
              <a:rPr lang="en-US" sz="2000" b="1" dirty="0">
                <a:latin typeface="Helvetica" pitchFamily="2" charset="0"/>
                <a:ea typeface="Garamond" charset="0"/>
                <a:cs typeface="Garamond" charset="0"/>
              </a:rPr>
              <a:t>American Labs (Group A) were faster</a:t>
            </a:r>
            <a:r>
              <a:rPr lang="en-US" sz="2000" dirty="0">
                <a:latin typeface="Helvetica" pitchFamily="2" charset="0"/>
                <a:ea typeface="Garamond" charset="0"/>
                <a:cs typeface="Garamond" charset="0"/>
              </a:rPr>
              <a:t> by about 0.6 seconds on average (i.e., half of one SD unit). </a:t>
            </a:r>
            <a:endParaRPr lang="en-US" sz="2400" dirty="0">
              <a:latin typeface="Helvetica" pitchFamily="2" charset="0"/>
              <a:ea typeface="Garamond" charset="0"/>
              <a:cs typeface="Garamond" charset="0"/>
            </a:endParaRPr>
          </a:p>
        </p:txBody>
      </p:sp>
      <p:sp>
        <p:nvSpPr>
          <p:cNvPr id="7" name="TextBox 6">
            <a:extLst>
              <a:ext uri="{FF2B5EF4-FFF2-40B4-BE49-F238E27FC236}">
                <a16:creationId xmlns:a16="http://schemas.microsoft.com/office/drawing/2014/main" id="{67B03DC4-E0D2-1B9C-15A1-F687822E4C7A}"/>
              </a:ext>
            </a:extLst>
          </p:cNvPr>
          <p:cNvSpPr txBox="1"/>
          <p:nvPr/>
        </p:nvSpPr>
        <p:spPr>
          <a:xfrm>
            <a:off x="0" y="1067839"/>
            <a:ext cx="4847802" cy="261610"/>
          </a:xfrm>
          <a:prstGeom prst="rect">
            <a:avLst/>
          </a:prstGeom>
          <a:noFill/>
        </p:spPr>
        <p:txBody>
          <a:bodyPr wrap="none" rtlCol="0">
            <a:spAutoFit/>
          </a:bodyPr>
          <a:lstStyle/>
          <a:p>
            <a:pPr algn="l"/>
            <a:r>
              <a:rPr lang="en-US" sz="1100" dirty="0">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rPr>
              <a:t>NB: This is a fictitious study designed to advance effect size interpretation</a:t>
            </a:r>
          </a:p>
        </p:txBody>
      </p:sp>
      <p:pic>
        <p:nvPicPr>
          <p:cNvPr id="13314" name="Picture 2" descr="ELLIOTT LABRADORS - OUR DOGS">
            <a:extLst>
              <a:ext uri="{FF2B5EF4-FFF2-40B4-BE49-F238E27FC236}">
                <a16:creationId xmlns:a16="http://schemas.microsoft.com/office/drawing/2014/main" id="{0FF689CC-98E3-DAD2-8BFC-F73A1AC3722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385" r="5385"/>
          <a:stretch>
            <a:fillRect/>
          </a:stretch>
        </p:blipFill>
        <p:spPr bwMode="auto">
          <a:xfrm>
            <a:off x="7400174" y="2566650"/>
            <a:ext cx="4662737" cy="3919205"/>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64618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3D39C2-30B4-57B0-6B89-95D2184B51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0C41BE-636F-460B-4C95-3D422C273352}"/>
              </a:ext>
            </a:extLst>
          </p:cNvPr>
          <p:cNvSpPr>
            <a:spLocks noGrp="1"/>
          </p:cNvSpPr>
          <p:nvPr>
            <p:ph type="title"/>
          </p:nvPr>
        </p:nvSpPr>
        <p:spPr/>
        <p:txBody>
          <a:bodyPr/>
          <a:lstStyle/>
          <a:p>
            <a:r>
              <a:rPr lang="en-US" dirty="0"/>
              <a:t>What is an Effect Size?</a:t>
            </a:r>
          </a:p>
        </p:txBody>
      </p:sp>
      <p:sp>
        <p:nvSpPr>
          <p:cNvPr id="3" name="Content Placeholder 2">
            <a:extLst>
              <a:ext uri="{FF2B5EF4-FFF2-40B4-BE49-F238E27FC236}">
                <a16:creationId xmlns:a16="http://schemas.microsoft.com/office/drawing/2014/main" id="{17E228CE-87EA-02AB-0F22-782C628BA595}"/>
              </a:ext>
            </a:extLst>
          </p:cNvPr>
          <p:cNvSpPr>
            <a:spLocks noGrp="1"/>
          </p:cNvSpPr>
          <p:nvPr>
            <p:ph idx="1"/>
          </p:nvPr>
        </p:nvSpPr>
        <p:spPr/>
        <p:txBody>
          <a:bodyPr>
            <a:normAutofit/>
          </a:bodyPr>
          <a:lstStyle/>
          <a:p>
            <a:endParaRPr lang="en-US" dirty="0"/>
          </a:p>
          <a:p>
            <a:pPr algn="ctr"/>
            <a:r>
              <a:rPr lang="en-US" b="1" dirty="0"/>
              <a:t>The Labrador Agility Showdown: American vs. English</a:t>
            </a:r>
          </a:p>
          <a:p>
            <a:pPr algn="ctr"/>
            <a:r>
              <a:rPr lang="en-US" sz="1800" i="1" dirty="0"/>
              <a:t>The Data</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p:txBody>
      </p:sp>
      <p:sp>
        <p:nvSpPr>
          <p:cNvPr id="7" name="TextBox 6">
            <a:extLst>
              <a:ext uri="{FF2B5EF4-FFF2-40B4-BE49-F238E27FC236}">
                <a16:creationId xmlns:a16="http://schemas.microsoft.com/office/drawing/2014/main" id="{C606C85B-3D9F-3CC9-1298-B52FB2BF1F27}"/>
              </a:ext>
            </a:extLst>
          </p:cNvPr>
          <p:cNvSpPr txBox="1"/>
          <p:nvPr/>
        </p:nvSpPr>
        <p:spPr>
          <a:xfrm>
            <a:off x="0" y="1067839"/>
            <a:ext cx="4847802" cy="261610"/>
          </a:xfrm>
          <a:prstGeom prst="rect">
            <a:avLst/>
          </a:prstGeom>
          <a:noFill/>
        </p:spPr>
        <p:txBody>
          <a:bodyPr wrap="none" rtlCol="0">
            <a:spAutoFit/>
          </a:bodyPr>
          <a:lstStyle/>
          <a:p>
            <a:pPr algn="l"/>
            <a:r>
              <a:rPr lang="en-US" sz="1100" dirty="0">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rPr>
              <a:t>NB: This is a fictitious study designed to advance effect size interpretation</a:t>
            </a:r>
          </a:p>
        </p:txBody>
      </p:sp>
      <p:pic>
        <p:nvPicPr>
          <p:cNvPr id="6" name="Picture 5" descr="A graph of a distribution of a number of individuals&#10;&#10;AI-generated content may be incorrect.">
            <a:extLst>
              <a:ext uri="{FF2B5EF4-FFF2-40B4-BE49-F238E27FC236}">
                <a16:creationId xmlns:a16="http://schemas.microsoft.com/office/drawing/2014/main" id="{ADA8EBAB-6994-C576-C2CC-1DB1A6B060C5}"/>
              </a:ext>
            </a:extLst>
          </p:cNvPr>
          <p:cNvPicPr>
            <a:picLocks noChangeAspect="1"/>
          </p:cNvPicPr>
          <p:nvPr/>
        </p:nvPicPr>
        <p:blipFill>
          <a:blip r:embed="rId2"/>
          <a:stretch>
            <a:fillRect/>
          </a:stretch>
        </p:blipFill>
        <p:spPr>
          <a:xfrm>
            <a:off x="3212002" y="2589257"/>
            <a:ext cx="5761370" cy="4076226"/>
          </a:xfrm>
          <a:prstGeom prst="rect">
            <a:avLst/>
          </a:prstGeom>
          <a:ln>
            <a:solidFill>
              <a:schemeClr val="tx1"/>
            </a:solidFill>
          </a:ln>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EC71BC53-4688-67FF-8DA4-E08DC8D7A089}"/>
              </a:ext>
            </a:extLst>
          </p:cNvPr>
          <p:cNvSpPr txBox="1"/>
          <p:nvPr/>
        </p:nvSpPr>
        <p:spPr>
          <a:xfrm>
            <a:off x="7514376" y="3656621"/>
            <a:ext cx="4507581" cy="584775"/>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none" rtlCol="0">
            <a:spAutoFit/>
          </a:bodyPr>
          <a:lstStyle/>
          <a:p>
            <a:r>
              <a:rPr lang="en-US" sz="1600" i="1" dirty="0">
                <a:latin typeface="Helvetica" pitchFamily="2" charset="0"/>
                <a:ea typeface="Garamond" charset="0"/>
                <a:cs typeface="Garamond" charset="0"/>
              </a:rPr>
              <a:t>Standard Deviation (pooled)</a:t>
            </a:r>
            <a:r>
              <a:rPr lang="en-US" sz="1600" dirty="0">
                <a:latin typeface="Helvetica" pitchFamily="2" charset="0"/>
                <a:ea typeface="Garamond" charset="0"/>
                <a:cs typeface="Garamond" charset="0"/>
              </a:rPr>
              <a:t>	1.20 seconds</a:t>
            </a:r>
          </a:p>
          <a:p>
            <a:r>
              <a:rPr lang="en-US" sz="1600" i="1" dirty="0">
                <a:latin typeface="Helvetica" pitchFamily="2" charset="0"/>
                <a:ea typeface="Garamond" charset="0"/>
                <a:cs typeface="Garamond" charset="0"/>
              </a:rPr>
              <a:t>Effect Size </a:t>
            </a:r>
            <a:r>
              <a:rPr lang="en-US" sz="1600" dirty="0">
                <a:latin typeface="Helvetica" pitchFamily="2" charset="0"/>
                <a:ea typeface="Garamond" charset="0"/>
                <a:cs typeface="Garamond" charset="0"/>
              </a:rPr>
              <a:t>		Cohen’s </a:t>
            </a:r>
            <a:r>
              <a:rPr lang="en-US" sz="1600" i="1" dirty="0">
                <a:latin typeface="Helvetica" pitchFamily="2" charset="0"/>
                <a:ea typeface="Garamond" charset="0"/>
                <a:cs typeface="Garamond" charset="0"/>
              </a:rPr>
              <a:t>d</a:t>
            </a:r>
            <a:r>
              <a:rPr lang="en-US" sz="1600" dirty="0">
                <a:latin typeface="Helvetica" pitchFamily="2" charset="0"/>
                <a:ea typeface="Garamond" charset="0"/>
                <a:cs typeface="Garamond" charset="0"/>
              </a:rPr>
              <a:t> = 0.50</a:t>
            </a:r>
          </a:p>
        </p:txBody>
      </p:sp>
      <p:sp>
        <p:nvSpPr>
          <p:cNvPr id="8" name="TextBox 7">
            <a:extLst>
              <a:ext uri="{FF2B5EF4-FFF2-40B4-BE49-F238E27FC236}">
                <a16:creationId xmlns:a16="http://schemas.microsoft.com/office/drawing/2014/main" id="{53028A4E-106C-139F-ACD4-23851D691B40}"/>
              </a:ext>
            </a:extLst>
          </p:cNvPr>
          <p:cNvSpPr txBox="1"/>
          <p:nvPr/>
        </p:nvSpPr>
        <p:spPr>
          <a:xfrm>
            <a:off x="5920685" y="3764986"/>
            <a:ext cx="941283" cy="553998"/>
          </a:xfrm>
          <a:prstGeom prst="rect">
            <a:avLst/>
          </a:prstGeom>
          <a:noFill/>
        </p:spPr>
        <p:txBody>
          <a:bodyPr wrap="none" rtlCol="0">
            <a:spAutoFit/>
          </a:bodyPr>
          <a:lstStyle/>
          <a:p>
            <a:pPr algn="ctr"/>
            <a:r>
              <a:rPr lang="en-US" sz="1000" dirty="0">
                <a:latin typeface="Helvetica" pitchFamily="2" charset="0"/>
              </a:rPr>
              <a:t>d = 0.5</a:t>
            </a:r>
          </a:p>
          <a:p>
            <a:pPr algn="ctr"/>
            <a:r>
              <a:rPr lang="en-US" sz="1000" dirty="0">
                <a:latin typeface="Helvetica" pitchFamily="2" charset="0"/>
              </a:rPr>
              <a:t>0.60 seconds</a:t>
            </a:r>
          </a:p>
          <a:p>
            <a:pPr algn="ctr"/>
            <a:r>
              <a:rPr lang="en-US" sz="1000" dirty="0">
                <a:latin typeface="Helvetica" pitchFamily="2" charset="0"/>
              </a:rPr>
              <a:t>(= 0.5 SD)</a:t>
            </a:r>
          </a:p>
        </p:txBody>
      </p:sp>
      <p:sp>
        <p:nvSpPr>
          <p:cNvPr id="9" name="Left Brace 8">
            <a:extLst>
              <a:ext uri="{FF2B5EF4-FFF2-40B4-BE49-F238E27FC236}">
                <a16:creationId xmlns:a16="http://schemas.microsoft.com/office/drawing/2014/main" id="{3C439919-2868-8B41-5441-E1203F3DDA4C}"/>
              </a:ext>
            </a:extLst>
          </p:cNvPr>
          <p:cNvSpPr/>
          <p:nvPr/>
        </p:nvSpPr>
        <p:spPr>
          <a:xfrm rot="16200000">
            <a:off x="6169337" y="3327044"/>
            <a:ext cx="491434" cy="384449"/>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7550348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DFD13E-4252-F642-F282-D95321F3D4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A60239-D97D-648B-BE76-C4D68F096BE4}"/>
              </a:ext>
            </a:extLst>
          </p:cNvPr>
          <p:cNvSpPr>
            <a:spLocks noGrp="1"/>
          </p:cNvSpPr>
          <p:nvPr>
            <p:ph type="title"/>
          </p:nvPr>
        </p:nvSpPr>
        <p:spPr/>
        <p:txBody>
          <a:bodyPr/>
          <a:lstStyle/>
          <a:p>
            <a:r>
              <a:rPr lang="en-US" dirty="0"/>
              <a:t>What is an Effect Size?</a:t>
            </a:r>
          </a:p>
        </p:txBody>
      </p:sp>
      <p:sp>
        <p:nvSpPr>
          <p:cNvPr id="3" name="Content Placeholder 2">
            <a:extLst>
              <a:ext uri="{FF2B5EF4-FFF2-40B4-BE49-F238E27FC236}">
                <a16:creationId xmlns:a16="http://schemas.microsoft.com/office/drawing/2014/main" id="{A9DDC8CC-A8E5-695A-0A5A-751C9B60975B}"/>
              </a:ext>
            </a:extLst>
          </p:cNvPr>
          <p:cNvSpPr>
            <a:spLocks noGrp="1"/>
          </p:cNvSpPr>
          <p:nvPr>
            <p:ph idx="1"/>
          </p:nvPr>
        </p:nvSpPr>
        <p:spPr/>
        <p:txBody>
          <a:bodyPr>
            <a:normAutofit/>
          </a:bodyPr>
          <a:lstStyle/>
          <a:p>
            <a:endParaRPr lang="en-US" dirty="0"/>
          </a:p>
          <a:p>
            <a:pPr algn="ctr"/>
            <a:r>
              <a:rPr lang="en-US" b="1" dirty="0"/>
              <a:t>The Mississauga Prison Prediction Study</a:t>
            </a:r>
          </a:p>
          <a:p>
            <a:pPr algn="ctr"/>
            <a:r>
              <a:rPr lang="en-US" sz="1800" i="1" dirty="0"/>
              <a:t>Study Design and Methods</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p:txBody>
      </p:sp>
      <p:sp>
        <p:nvSpPr>
          <p:cNvPr id="5" name="Rectangle 4">
            <a:extLst>
              <a:ext uri="{FF2B5EF4-FFF2-40B4-BE49-F238E27FC236}">
                <a16:creationId xmlns:a16="http://schemas.microsoft.com/office/drawing/2014/main" id="{5CB10DD6-82BC-61A4-0F8E-EB2F027748F4}"/>
              </a:ext>
            </a:extLst>
          </p:cNvPr>
          <p:cNvSpPr/>
          <p:nvPr/>
        </p:nvSpPr>
        <p:spPr>
          <a:xfrm>
            <a:off x="89176" y="2641083"/>
            <a:ext cx="7183494" cy="3597058"/>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044CBE4-2513-B0B4-EF33-4A4A6C915DD1}"/>
              </a:ext>
            </a:extLst>
          </p:cNvPr>
          <p:cNvSpPr txBox="1"/>
          <p:nvPr/>
        </p:nvSpPr>
        <p:spPr>
          <a:xfrm>
            <a:off x="171617" y="2700674"/>
            <a:ext cx="7183494" cy="3477875"/>
          </a:xfrm>
          <a:prstGeom prst="rect">
            <a:avLst/>
          </a:prstGeom>
          <a:noFill/>
          <a:ln>
            <a:noFill/>
          </a:ln>
        </p:spPr>
        <p:txBody>
          <a:bodyPr wrap="square" lIns="91440" tIns="45720" rIns="91440" bIns="45720" rtlCol="0" anchor="t">
            <a:spAutoFit/>
          </a:bodyPr>
          <a:lstStyle/>
          <a:p>
            <a:r>
              <a:rPr lang="en-US" sz="2000" dirty="0">
                <a:latin typeface="Helvetica" pitchFamily="2" charset="0"/>
                <a:ea typeface="Garamond" charset="0"/>
                <a:cs typeface="Garamond" charset="0"/>
              </a:rPr>
              <a:t>Researchers examined whether two groups of individuals classified by their score on the PCL-R assessment would show measurable differences in the number of days it took for them to commit an institutional violation (e.g., refuse to clean cell, insult staff, inmate infraction, etc.). </a:t>
            </a:r>
          </a:p>
          <a:p>
            <a:endParaRPr lang="en-US" sz="2000" dirty="0">
              <a:latin typeface="Helvetica" pitchFamily="2" charset="0"/>
              <a:ea typeface="Garamond" charset="0"/>
              <a:cs typeface="Garamond" charset="0"/>
            </a:endParaRPr>
          </a:p>
          <a:p>
            <a:r>
              <a:rPr lang="en-US" sz="2000" dirty="0">
                <a:latin typeface="Helvetica" pitchFamily="2" charset="0"/>
                <a:ea typeface="Garamond" charset="0"/>
                <a:cs typeface="Garamond" charset="0"/>
              </a:rPr>
              <a:t>The sample consisted of 80 participants, 40 in each group:</a:t>
            </a:r>
          </a:p>
          <a:p>
            <a:r>
              <a:rPr lang="en-US" sz="2000">
                <a:latin typeface="Helvetica"/>
                <a:ea typeface="Garamond" charset="0"/>
                <a:cs typeface="Garamond" charset="0"/>
              </a:rPr>
              <a:t>Group A – psychopathic PCL-R Total Score &gt;30)</a:t>
            </a:r>
          </a:p>
          <a:p>
            <a:r>
              <a:rPr lang="en-US" sz="2000">
                <a:latin typeface="Helvetica"/>
                <a:ea typeface="Garamond" charset="0"/>
                <a:cs typeface="Garamond" charset="0"/>
              </a:rPr>
              <a:t>Group B – non-psychopathic (PCL-R Total Score &lt;30). </a:t>
            </a:r>
          </a:p>
          <a:p>
            <a:endParaRPr lang="en-US" sz="2000" dirty="0">
              <a:latin typeface="Helvetica" pitchFamily="2" charset="0"/>
              <a:ea typeface="Garamond" charset="0"/>
              <a:cs typeface="Garamond" charset="0"/>
            </a:endParaRPr>
          </a:p>
          <a:p>
            <a:r>
              <a:rPr lang="en-US" sz="2000" dirty="0">
                <a:latin typeface="Helvetica" pitchFamily="2" charset="0"/>
                <a:ea typeface="Garamond" charset="0"/>
                <a:cs typeface="Garamond" charset="0"/>
              </a:rPr>
              <a:t>Participants were monitored over a fixed 30 days period.</a:t>
            </a:r>
            <a:endParaRPr lang="en-US" sz="2400" dirty="0">
              <a:latin typeface="Helvetica" pitchFamily="2" charset="0"/>
              <a:ea typeface="Garamond" charset="0"/>
              <a:cs typeface="Garamond" charset="0"/>
            </a:endParaRPr>
          </a:p>
        </p:txBody>
      </p:sp>
      <p:sp>
        <p:nvSpPr>
          <p:cNvPr id="7" name="TextBox 6">
            <a:extLst>
              <a:ext uri="{FF2B5EF4-FFF2-40B4-BE49-F238E27FC236}">
                <a16:creationId xmlns:a16="http://schemas.microsoft.com/office/drawing/2014/main" id="{6F836545-5DBB-7D44-1DAD-673E45B1D33F}"/>
              </a:ext>
            </a:extLst>
          </p:cNvPr>
          <p:cNvSpPr txBox="1"/>
          <p:nvPr/>
        </p:nvSpPr>
        <p:spPr>
          <a:xfrm>
            <a:off x="0" y="1067839"/>
            <a:ext cx="4847802" cy="261610"/>
          </a:xfrm>
          <a:prstGeom prst="rect">
            <a:avLst/>
          </a:prstGeom>
          <a:noFill/>
        </p:spPr>
        <p:txBody>
          <a:bodyPr wrap="none" rtlCol="0">
            <a:spAutoFit/>
          </a:bodyPr>
          <a:lstStyle/>
          <a:p>
            <a:pPr algn="l"/>
            <a:r>
              <a:rPr lang="en-US" sz="1100" dirty="0">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rPr>
              <a:t>NB: This is a fictitious study designed to advance effect size interpretation</a:t>
            </a:r>
          </a:p>
        </p:txBody>
      </p:sp>
      <p:pic>
        <p:nvPicPr>
          <p:cNvPr id="16386" name="Picture 2" descr="Houses of hate: How Canada's prison system is broken - Macleans.ca">
            <a:extLst>
              <a:ext uri="{FF2B5EF4-FFF2-40B4-BE49-F238E27FC236}">
                <a16:creationId xmlns:a16="http://schemas.microsoft.com/office/drawing/2014/main" id="{DE8A61B9-52D8-1F3D-5B06-4359650A727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5403"/>
          <a:stretch>
            <a:fillRect/>
          </a:stretch>
        </p:blipFill>
        <p:spPr bwMode="auto">
          <a:xfrm>
            <a:off x="7437552" y="2641083"/>
            <a:ext cx="4582831" cy="3597058"/>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41607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159D4A-59B7-B4A1-F16F-DF56338146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9308C2-E93C-9F33-259F-4240C4694C3F}"/>
              </a:ext>
            </a:extLst>
          </p:cNvPr>
          <p:cNvSpPr>
            <a:spLocks noGrp="1"/>
          </p:cNvSpPr>
          <p:nvPr>
            <p:ph type="title"/>
          </p:nvPr>
        </p:nvSpPr>
        <p:spPr/>
        <p:txBody>
          <a:bodyPr/>
          <a:lstStyle/>
          <a:p>
            <a:r>
              <a:rPr lang="en-US" dirty="0"/>
              <a:t>What is an Effect Size?</a:t>
            </a:r>
          </a:p>
        </p:txBody>
      </p:sp>
      <p:sp>
        <p:nvSpPr>
          <p:cNvPr id="3" name="Content Placeholder 2">
            <a:extLst>
              <a:ext uri="{FF2B5EF4-FFF2-40B4-BE49-F238E27FC236}">
                <a16:creationId xmlns:a16="http://schemas.microsoft.com/office/drawing/2014/main" id="{774B5A62-B282-896E-BF93-583AE8A37B37}"/>
              </a:ext>
            </a:extLst>
          </p:cNvPr>
          <p:cNvSpPr>
            <a:spLocks noGrp="1"/>
          </p:cNvSpPr>
          <p:nvPr>
            <p:ph idx="1"/>
          </p:nvPr>
        </p:nvSpPr>
        <p:spPr/>
        <p:txBody>
          <a:bodyPr>
            <a:normAutofit/>
          </a:bodyPr>
          <a:lstStyle/>
          <a:p>
            <a:endParaRPr lang="en-US" dirty="0"/>
          </a:p>
          <a:p>
            <a:pPr algn="ctr"/>
            <a:r>
              <a:rPr lang="en-US" b="1" dirty="0"/>
              <a:t>The Labrador Agility Showdown: American vs. English</a:t>
            </a:r>
          </a:p>
          <a:p>
            <a:pPr algn="ctr"/>
            <a:r>
              <a:rPr lang="en-US" sz="1800" i="1" dirty="0"/>
              <a:t>Results</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p:txBody>
      </p:sp>
      <p:sp>
        <p:nvSpPr>
          <p:cNvPr id="5" name="Rectangle 4">
            <a:extLst>
              <a:ext uri="{FF2B5EF4-FFF2-40B4-BE49-F238E27FC236}">
                <a16:creationId xmlns:a16="http://schemas.microsoft.com/office/drawing/2014/main" id="{50F7E0F4-ED8D-EA0B-56B2-B6FE826CF9DC}"/>
              </a:ext>
            </a:extLst>
          </p:cNvPr>
          <p:cNvSpPr/>
          <p:nvPr/>
        </p:nvSpPr>
        <p:spPr>
          <a:xfrm>
            <a:off x="89176" y="2566651"/>
            <a:ext cx="7183494" cy="391920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3345D73-427C-6C11-919F-488F1157175D}"/>
              </a:ext>
            </a:extLst>
          </p:cNvPr>
          <p:cNvSpPr txBox="1"/>
          <p:nvPr/>
        </p:nvSpPr>
        <p:spPr>
          <a:xfrm>
            <a:off x="256594" y="2566651"/>
            <a:ext cx="7183494" cy="3785652"/>
          </a:xfrm>
          <a:prstGeom prst="rect">
            <a:avLst/>
          </a:prstGeom>
          <a:noFill/>
          <a:ln>
            <a:noFill/>
          </a:ln>
        </p:spPr>
        <p:txBody>
          <a:bodyPr wrap="square" rtlCol="0">
            <a:spAutoFit/>
          </a:bodyPr>
          <a:lstStyle/>
          <a:p>
            <a:r>
              <a:rPr lang="en-US" sz="2000" b="1" dirty="0">
                <a:latin typeface="Helvetica" pitchFamily="2" charset="0"/>
                <a:ea typeface="Garamond" charset="0"/>
                <a:cs typeface="Garamond" charset="0"/>
              </a:rPr>
              <a:t>Average Time Before Violation:</a:t>
            </a:r>
          </a:p>
          <a:p>
            <a:r>
              <a:rPr lang="en-US" sz="2000" i="1" dirty="0">
                <a:latin typeface="Helvetica" pitchFamily="2" charset="0"/>
                <a:ea typeface="Garamond" charset="0"/>
                <a:cs typeface="Garamond" charset="0"/>
              </a:rPr>
              <a:t>Total Sample 			</a:t>
            </a:r>
            <a:r>
              <a:rPr lang="en-US" sz="2000" dirty="0">
                <a:latin typeface="Helvetica" pitchFamily="2" charset="0"/>
                <a:ea typeface="Garamond" charset="0"/>
                <a:cs typeface="Garamond" charset="0"/>
              </a:rPr>
              <a:t>16.56 days</a:t>
            </a:r>
          </a:p>
          <a:p>
            <a:r>
              <a:rPr lang="en-US" sz="2000" dirty="0">
                <a:latin typeface="Helvetica" pitchFamily="2" charset="0"/>
                <a:ea typeface="Garamond" charset="0"/>
                <a:cs typeface="Garamond" charset="0"/>
              </a:rPr>
              <a:t>     </a:t>
            </a:r>
            <a:r>
              <a:rPr lang="en-US" sz="2000" i="1" dirty="0">
                <a:latin typeface="Helvetica" pitchFamily="2" charset="0"/>
                <a:ea typeface="Garamond" charset="0"/>
                <a:cs typeface="Garamond" charset="0"/>
              </a:rPr>
              <a:t>Psychopathic (Gr. A)</a:t>
            </a:r>
            <a:r>
              <a:rPr lang="en-US" sz="2000" dirty="0">
                <a:latin typeface="Helvetica" pitchFamily="2" charset="0"/>
                <a:ea typeface="Garamond" charset="0"/>
                <a:cs typeface="Garamond" charset="0"/>
              </a:rPr>
              <a:t>		16.26 days</a:t>
            </a:r>
          </a:p>
          <a:p>
            <a:r>
              <a:rPr lang="en-US" sz="2000" dirty="0">
                <a:latin typeface="Helvetica" pitchFamily="2" charset="0"/>
                <a:ea typeface="Garamond" charset="0"/>
                <a:cs typeface="Garamond" charset="0"/>
              </a:rPr>
              <a:t>     </a:t>
            </a:r>
            <a:r>
              <a:rPr lang="en-US" sz="2000" i="1" dirty="0">
                <a:latin typeface="Helvetica" pitchFamily="2" charset="0"/>
                <a:ea typeface="Garamond" charset="0"/>
                <a:cs typeface="Garamond" charset="0"/>
              </a:rPr>
              <a:t>Non-Psychopathic (Gr. B)</a:t>
            </a:r>
            <a:r>
              <a:rPr lang="en-US" sz="2000" dirty="0">
                <a:latin typeface="Helvetica" pitchFamily="2" charset="0"/>
                <a:ea typeface="Garamond" charset="0"/>
                <a:cs typeface="Garamond" charset="0"/>
              </a:rPr>
              <a:t>	16.86 days</a:t>
            </a:r>
          </a:p>
          <a:p>
            <a:endParaRPr lang="en-US" sz="2000" dirty="0">
              <a:latin typeface="Helvetica" pitchFamily="2" charset="0"/>
              <a:ea typeface="Garamond" charset="0"/>
              <a:cs typeface="Garamond" charset="0"/>
            </a:endParaRPr>
          </a:p>
          <a:p>
            <a:r>
              <a:rPr lang="en-US" sz="2000" b="1" dirty="0">
                <a:latin typeface="Helvetica" pitchFamily="2" charset="0"/>
                <a:ea typeface="Garamond" charset="0"/>
                <a:cs typeface="Garamond" charset="0"/>
              </a:rPr>
              <a:t>Statistics:</a:t>
            </a:r>
          </a:p>
          <a:p>
            <a:r>
              <a:rPr lang="en-US" sz="2000" i="1" dirty="0">
                <a:latin typeface="Helvetica" pitchFamily="2" charset="0"/>
                <a:ea typeface="Garamond" charset="0"/>
                <a:cs typeface="Garamond" charset="0"/>
              </a:rPr>
              <a:t>P-Value	</a:t>
            </a:r>
            <a:r>
              <a:rPr lang="en-US" sz="2000" dirty="0">
                <a:latin typeface="Helvetica" pitchFamily="2" charset="0"/>
                <a:ea typeface="Garamond" charset="0"/>
                <a:cs typeface="Garamond" charset="0"/>
              </a:rPr>
              <a:t>			t(78) = 2.24, </a:t>
            </a:r>
            <a:r>
              <a:rPr lang="en-US" sz="2000" i="1" dirty="0">
                <a:latin typeface="Helvetica" pitchFamily="2" charset="0"/>
                <a:ea typeface="Garamond" charset="0"/>
                <a:cs typeface="Garamond" charset="0"/>
              </a:rPr>
              <a:t>p</a:t>
            </a:r>
            <a:r>
              <a:rPr lang="en-US" sz="2000" dirty="0">
                <a:latin typeface="Helvetica" pitchFamily="2" charset="0"/>
                <a:ea typeface="Garamond" charset="0"/>
                <a:cs typeface="Garamond" charset="0"/>
              </a:rPr>
              <a:t> = 0.028</a:t>
            </a:r>
          </a:p>
          <a:p>
            <a:r>
              <a:rPr lang="en-US" sz="2000" i="1" dirty="0">
                <a:latin typeface="Helvetica" pitchFamily="2" charset="0"/>
                <a:ea typeface="Garamond" charset="0"/>
                <a:cs typeface="Garamond" charset="0"/>
              </a:rPr>
              <a:t>Standard Deviation (pooled)</a:t>
            </a:r>
            <a:r>
              <a:rPr lang="en-US" sz="2000" dirty="0">
                <a:latin typeface="Helvetica" pitchFamily="2" charset="0"/>
                <a:ea typeface="Garamond" charset="0"/>
                <a:cs typeface="Garamond" charset="0"/>
              </a:rPr>
              <a:t>	1.20 days</a:t>
            </a:r>
          </a:p>
          <a:p>
            <a:r>
              <a:rPr lang="en-US" sz="2000" i="1" dirty="0">
                <a:latin typeface="Helvetica" pitchFamily="2" charset="0"/>
                <a:ea typeface="Garamond" charset="0"/>
                <a:cs typeface="Garamond" charset="0"/>
              </a:rPr>
              <a:t>Effect Size </a:t>
            </a:r>
            <a:r>
              <a:rPr lang="en-US" sz="2000" dirty="0">
                <a:latin typeface="Helvetica" pitchFamily="2" charset="0"/>
                <a:ea typeface="Garamond" charset="0"/>
                <a:cs typeface="Garamond" charset="0"/>
              </a:rPr>
              <a:t>			Cohen’s </a:t>
            </a:r>
            <a:r>
              <a:rPr lang="en-US" sz="2000" i="1" dirty="0">
                <a:latin typeface="Helvetica" pitchFamily="2" charset="0"/>
                <a:ea typeface="Garamond" charset="0"/>
                <a:cs typeface="Garamond" charset="0"/>
              </a:rPr>
              <a:t>d</a:t>
            </a:r>
            <a:r>
              <a:rPr lang="en-US" sz="2000" dirty="0">
                <a:latin typeface="Helvetica" pitchFamily="2" charset="0"/>
                <a:ea typeface="Garamond" charset="0"/>
                <a:cs typeface="Garamond" charset="0"/>
              </a:rPr>
              <a:t> = 0.50</a:t>
            </a:r>
          </a:p>
          <a:p>
            <a:endParaRPr lang="en-US" sz="2000" dirty="0">
              <a:latin typeface="Helvetica" pitchFamily="2" charset="0"/>
              <a:ea typeface="Garamond" charset="0"/>
              <a:cs typeface="Garamond" charset="0"/>
            </a:endParaRPr>
          </a:p>
          <a:p>
            <a:r>
              <a:rPr lang="en-US" sz="2000" dirty="0">
                <a:latin typeface="Helvetica" pitchFamily="2" charset="0"/>
                <a:ea typeface="Garamond" charset="0"/>
                <a:cs typeface="Garamond" charset="0"/>
              </a:rPr>
              <a:t>In sum, </a:t>
            </a:r>
            <a:r>
              <a:rPr lang="en-US" sz="2000" b="1" dirty="0">
                <a:latin typeface="Helvetica" pitchFamily="2" charset="0"/>
                <a:ea typeface="Garamond" charset="0"/>
                <a:cs typeface="Garamond" charset="0"/>
              </a:rPr>
              <a:t>psychopaths(Group A) were faster</a:t>
            </a:r>
            <a:r>
              <a:rPr lang="en-US" sz="2000" dirty="0">
                <a:latin typeface="Helvetica" pitchFamily="2" charset="0"/>
                <a:ea typeface="Garamond" charset="0"/>
                <a:cs typeface="Garamond" charset="0"/>
              </a:rPr>
              <a:t> to violate rules by about 0.6 days on average (i.e., half of one SD unit). </a:t>
            </a:r>
            <a:endParaRPr lang="en-US" sz="2400" dirty="0">
              <a:latin typeface="Helvetica" pitchFamily="2" charset="0"/>
              <a:ea typeface="Garamond" charset="0"/>
              <a:cs typeface="Garamond" charset="0"/>
            </a:endParaRPr>
          </a:p>
        </p:txBody>
      </p:sp>
      <p:sp>
        <p:nvSpPr>
          <p:cNvPr id="7" name="TextBox 6">
            <a:extLst>
              <a:ext uri="{FF2B5EF4-FFF2-40B4-BE49-F238E27FC236}">
                <a16:creationId xmlns:a16="http://schemas.microsoft.com/office/drawing/2014/main" id="{1B8DB2F0-0A18-DAEF-F3C9-BA2D5E269FAD}"/>
              </a:ext>
            </a:extLst>
          </p:cNvPr>
          <p:cNvSpPr txBox="1"/>
          <p:nvPr/>
        </p:nvSpPr>
        <p:spPr>
          <a:xfrm>
            <a:off x="0" y="1067839"/>
            <a:ext cx="4847802" cy="261610"/>
          </a:xfrm>
          <a:prstGeom prst="rect">
            <a:avLst/>
          </a:prstGeom>
          <a:noFill/>
        </p:spPr>
        <p:txBody>
          <a:bodyPr wrap="none" rtlCol="0">
            <a:spAutoFit/>
          </a:bodyPr>
          <a:lstStyle/>
          <a:p>
            <a:pPr algn="l"/>
            <a:r>
              <a:rPr lang="en-US" sz="1100" dirty="0">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rPr>
              <a:t>NB: This is a fictitious study designed to advance effect size interpretation</a:t>
            </a:r>
          </a:p>
        </p:txBody>
      </p:sp>
      <p:pic>
        <p:nvPicPr>
          <p:cNvPr id="17410" name="Picture 2" descr="Solitary': How New Prison Doc Went Inside a Supermax">
            <a:extLst>
              <a:ext uri="{FF2B5EF4-FFF2-40B4-BE49-F238E27FC236}">
                <a16:creationId xmlns:a16="http://schemas.microsoft.com/office/drawing/2014/main" id="{73FA0F3D-675D-A623-7E59-9300D824E85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3533"/>
          <a:stretch>
            <a:fillRect/>
          </a:stretch>
        </p:blipFill>
        <p:spPr bwMode="auto">
          <a:xfrm>
            <a:off x="7440089" y="2566650"/>
            <a:ext cx="4495318" cy="3919206"/>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79171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4DCFF4-C3C6-2B5F-5209-30A6EF0999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B50542-8E46-8A4C-5498-26B742E3B313}"/>
              </a:ext>
            </a:extLst>
          </p:cNvPr>
          <p:cNvSpPr>
            <a:spLocks noGrp="1"/>
          </p:cNvSpPr>
          <p:nvPr>
            <p:ph type="title"/>
          </p:nvPr>
        </p:nvSpPr>
        <p:spPr/>
        <p:txBody>
          <a:bodyPr/>
          <a:lstStyle/>
          <a:p>
            <a:r>
              <a:rPr lang="en-US" dirty="0"/>
              <a:t>What is an Effect Size?</a:t>
            </a:r>
          </a:p>
        </p:txBody>
      </p:sp>
      <p:sp>
        <p:nvSpPr>
          <p:cNvPr id="3" name="Content Placeholder 2">
            <a:extLst>
              <a:ext uri="{FF2B5EF4-FFF2-40B4-BE49-F238E27FC236}">
                <a16:creationId xmlns:a16="http://schemas.microsoft.com/office/drawing/2014/main" id="{E97B512B-81D5-785A-9957-7F57DE664091}"/>
              </a:ext>
            </a:extLst>
          </p:cNvPr>
          <p:cNvSpPr>
            <a:spLocks noGrp="1"/>
          </p:cNvSpPr>
          <p:nvPr>
            <p:ph idx="1"/>
          </p:nvPr>
        </p:nvSpPr>
        <p:spPr/>
        <p:txBody>
          <a:bodyPr>
            <a:normAutofit/>
          </a:bodyPr>
          <a:lstStyle/>
          <a:p>
            <a:endParaRPr lang="en-US" dirty="0"/>
          </a:p>
          <a:p>
            <a:pPr algn="ctr"/>
            <a:r>
              <a:rPr lang="en-US" b="1" dirty="0"/>
              <a:t>Converting Effect Sizes</a:t>
            </a:r>
          </a:p>
          <a:p>
            <a:pPr algn="ctr"/>
            <a:r>
              <a:rPr lang="en-US" sz="1800" i="1" dirty="0"/>
              <a:t>Results</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p:txBody>
      </p:sp>
      <p:sp>
        <p:nvSpPr>
          <p:cNvPr id="5" name="Rectangle 4">
            <a:extLst>
              <a:ext uri="{FF2B5EF4-FFF2-40B4-BE49-F238E27FC236}">
                <a16:creationId xmlns:a16="http://schemas.microsoft.com/office/drawing/2014/main" id="{AB39A372-2A3B-10DC-5517-6DB8EFAF4B79}"/>
              </a:ext>
            </a:extLst>
          </p:cNvPr>
          <p:cNvSpPr/>
          <p:nvPr/>
        </p:nvSpPr>
        <p:spPr>
          <a:xfrm>
            <a:off x="89176" y="2512333"/>
            <a:ext cx="7183494" cy="391920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E77AD28-FD09-E1B5-E78A-DD114A338066}"/>
              </a:ext>
            </a:extLst>
          </p:cNvPr>
          <p:cNvSpPr txBox="1"/>
          <p:nvPr/>
        </p:nvSpPr>
        <p:spPr>
          <a:xfrm>
            <a:off x="256594" y="2512333"/>
            <a:ext cx="7183494" cy="3785652"/>
          </a:xfrm>
          <a:prstGeom prst="rect">
            <a:avLst/>
          </a:prstGeom>
          <a:noFill/>
          <a:ln>
            <a:noFill/>
          </a:ln>
        </p:spPr>
        <p:txBody>
          <a:bodyPr wrap="square" rtlCol="0">
            <a:spAutoFit/>
          </a:bodyPr>
          <a:lstStyle/>
          <a:p>
            <a:r>
              <a:rPr lang="en-US" sz="2000" b="1" dirty="0">
                <a:latin typeface="Helvetica" pitchFamily="2" charset="0"/>
                <a:ea typeface="Garamond" charset="0"/>
                <a:cs typeface="Garamond" charset="0"/>
              </a:rPr>
              <a:t>Average Time Before Violation:</a:t>
            </a:r>
          </a:p>
          <a:p>
            <a:r>
              <a:rPr lang="en-US" sz="2000" i="1" dirty="0">
                <a:latin typeface="Helvetica" pitchFamily="2" charset="0"/>
                <a:ea typeface="Garamond" charset="0"/>
                <a:cs typeface="Garamond" charset="0"/>
              </a:rPr>
              <a:t>Total Sample 			</a:t>
            </a:r>
            <a:r>
              <a:rPr lang="en-US" sz="2000" dirty="0">
                <a:latin typeface="Helvetica" pitchFamily="2" charset="0"/>
                <a:ea typeface="Garamond" charset="0"/>
                <a:cs typeface="Garamond" charset="0"/>
              </a:rPr>
              <a:t>16.56 days</a:t>
            </a:r>
          </a:p>
          <a:p>
            <a:r>
              <a:rPr lang="en-US" sz="2000" dirty="0">
                <a:latin typeface="Helvetica" pitchFamily="2" charset="0"/>
                <a:ea typeface="Garamond" charset="0"/>
                <a:cs typeface="Garamond" charset="0"/>
              </a:rPr>
              <a:t>     </a:t>
            </a:r>
            <a:r>
              <a:rPr lang="en-US" sz="2000" i="1" dirty="0">
                <a:latin typeface="Helvetica" pitchFamily="2" charset="0"/>
                <a:ea typeface="Garamond" charset="0"/>
                <a:cs typeface="Garamond" charset="0"/>
              </a:rPr>
              <a:t>Psychopathic (Gr. A)</a:t>
            </a:r>
            <a:r>
              <a:rPr lang="en-US" sz="2000" dirty="0">
                <a:latin typeface="Helvetica" pitchFamily="2" charset="0"/>
                <a:ea typeface="Garamond" charset="0"/>
                <a:cs typeface="Garamond" charset="0"/>
              </a:rPr>
              <a:t>		16.26 days</a:t>
            </a:r>
          </a:p>
          <a:p>
            <a:r>
              <a:rPr lang="en-US" sz="2000" dirty="0">
                <a:latin typeface="Helvetica" pitchFamily="2" charset="0"/>
                <a:ea typeface="Garamond" charset="0"/>
                <a:cs typeface="Garamond" charset="0"/>
              </a:rPr>
              <a:t>     </a:t>
            </a:r>
            <a:r>
              <a:rPr lang="en-US" sz="2000" i="1" dirty="0">
                <a:latin typeface="Helvetica" pitchFamily="2" charset="0"/>
                <a:ea typeface="Garamond" charset="0"/>
                <a:cs typeface="Garamond" charset="0"/>
              </a:rPr>
              <a:t>Non-Psychopathic (Gr. B)</a:t>
            </a:r>
            <a:r>
              <a:rPr lang="en-US" sz="2000" dirty="0">
                <a:latin typeface="Helvetica" pitchFamily="2" charset="0"/>
                <a:ea typeface="Garamond" charset="0"/>
                <a:cs typeface="Garamond" charset="0"/>
              </a:rPr>
              <a:t>	16.86 days</a:t>
            </a:r>
          </a:p>
          <a:p>
            <a:endParaRPr lang="en-US" sz="2000" dirty="0">
              <a:latin typeface="Helvetica" pitchFamily="2" charset="0"/>
              <a:ea typeface="Garamond" charset="0"/>
              <a:cs typeface="Garamond" charset="0"/>
            </a:endParaRPr>
          </a:p>
          <a:p>
            <a:r>
              <a:rPr lang="en-US" sz="2000" b="1" dirty="0">
                <a:latin typeface="Helvetica" pitchFamily="2" charset="0"/>
                <a:ea typeface="Garamond" charset="0"/>
                <a:cs typeface="Garamond" charset="0"/>
              </a:rPr>
              <a:t>Statistics:</a:t>
            </a:r>
          </a:p>
          <a:p>
            <a:r>
              <a:rPr lang="en-US" sz="2000" i="1" dirty="0">
                <a:latin typeface="Helvetica" pitchFamily="2" charset="0"/>
                <a:ea typeface="Garamond" charset="0"/>
                <a:cs typeface="Garamond" charset="0"/>
              </a:rPr>
              <a:t>P-Value	</a:t>
            </a:r>
            <a:r>
              <a:rPr lang="en-US" sz="2000" dirty="0">
                <a:latin typeface="Helvetica" pitchFamily="2" charset="0"/>
                <a:ea typeface="Garamond" charset="0"/>
                <a:cs typeface="Garamond" charset="0"/>
              </a:rPr>
              <a:t>			t(78) = 2.24, </a:t>
            </a:r>
            <a:r>
              <a:rPr lang="en-US" sz="2000" i="1" dirty="0">
                <a:latin typeface="Helvetica" pitchFamily="2" charset="0"/>
                <a:ea typeface="Garamond" charset="0"/>
                <a:cs typeface="Garamond" charset="0"/>
              </a:rPr>
              <a:t>p</a:t>
            </a:r>
            <a:r>
              <a:rPr lang="en-US" sz="2000" dirty="0">
                <a:latin typeface="Helvetica" pitchFamily="2" charset="0"/>
                <a:ea typeface="Garamond" charset="0"/>
                <a:cs typeface="Garamond" charset="0"/>
              </a:rPr>
              <a:t> = 0.028</a:t>
            </a:r>
          </a:p>
          <a:p>
            <a:r>
              <a:rPr lang="en-US" sz="2000" i="1" dirty="0">
                <a:latin typeface="Helvetica" pitchFamily="2" charset="0"/>
                <a:ea typeface="Garamond" charset="0"/>
                <a:cs typeface="Garamond" charset="0"/>
              </a:rPr>
              <a:t>Standard Deviation (pooled)</a:t>
            </a:r>
            <a:r>
              <a:rPr lang="en-US" sz="2000" dirty="0">
                <a:latin typeface="Helvetica" pitchFamily="2" charset="0"/>
                <a:ea typeface="Garamond" charset="0"/>
                <a:cs typeface="Garamond" charset="0"/>
              </a:rPr>
              <a:t>	1.20 days</a:t>
            </a:r>
          </a:p>
          <a:p>
            <a:r>
              <a:rPr lang="en-US" sz="2000" i="1" dirty="0">
                <a:latin typeface="Helvetica" pitchFamily="2" charset="0"/>
                <a:ea typeface="Garamond" charset="0"/>
                <a:cs typeface="Garamond" charset="0"/>
              </a:rPr>
              <a:t>Effect Size </a:t>
            </a:r>
            <a:r>
              <a:rPr lang="en-US" sz="2000" dirty="0">
                <a:latin typeface="Helvetica" pitchFamily="2" charset="0"/>
                <a:ea typeface="Garamond" charset="0"/>
                <a:cs typeface="Garamond" charset="0"/>
              </a:rPr>
              <a:t>			Cohen’s </a:t>
            </a:r>
            <a:r>
              <a:rPr lang="en-US" sz="2000" i="1" dirty="0">
                <a:latin typeface="Helvetica" pitchFamily="2" charset="0"/>
                <a:ea typeface="Garamond" charset="0"/>
                <a:cs typeface="Garamond" charset="0"/>
              </a:rPr>
              <a:t>d</a:t>
            </a:r>
            <a:r>
              <a:rPr lang="en-US" sz="2000" dirty="0">
                <a:latin typeface="Helvetica" pitchFamily="2" charset="0"/>
                <a:ea typeface="Garamond" charset="0"/>
                <a:cs typeface="Garamond" charset="0"/>
              </a:rPr>
              <a:t> = 0.50</a:t>
            </a:r>
          </a:p>
          <a:p>
            <a:endParaRPr lang="en-US" sz="2000" dirty="0">
              <a:latin typeface="Helvetica" pitchFamily="2" charset="0"/>
              <a:ea typeface="Garamond" charset="0"/>
              <a:cs typeface="Garamond" charset="0"/>
            </a:endParaRPr>
          </a:p>
          <a:p>
            <a:r>
              <a:rPr lang="en-US" sz="2000" dirty="0">
                <a:latin typeface="Helvetica" pitchFamily="2" charset="0"/>
                <a:ea typeface="Garamond" charset="0"/>
                <a:cs typeface="Garamond" charset="0"/>
              </a:rPr>
              <a:t>In sum, </a:t>
            </a:r>
            <a:r>
              <a:rPr lang="en-US" sz="2000" b="1" dirty="0">
                <a:latin typeface="Helvetica" pitchFamily="2" charset="0"/>
                <a:ea typeface="Garamond" charset="0"/>
                <a:cs typeface="Garamond" charset="0"/>
              </a:rPr>
              <a:t>psychopaths(Group A) were faster</a:t>
            </a:r>
            <a:r>
              <a:rPr lang="en-US" sz="2000" dirty="0">
                <a:latin typeface="Helvetica" pitchFamily="2" charset="0"/>
                <a:ea typeface="Garamond" charset="0"/>
                <a:cs typeface="Garamond" charset="0"/>
              </a:rPr>
              <a:t> to violate rules by about 0.6 days on average (i.e., half of one SD unit). </a:t>
            </a:r>
            <a:endParaRPr lang="en-US" sz="2400" dirty="0">
              <a:latin typeface="Helvetica" pitchFamily="2" charset="0"/>
              <a:ea typeface="Garamond" charset="0"/>
              <a:cs typeface="Garamond" charset="0"/>
            </a:endParaRPr>
          </a:p>
        </p:txBody>
      </p:sp>
      <p:sp>
        <p:nvSpPr>
          <p:cNvPr id="7" name="TextBox 6">
            <a:extLst>
              <a:ext uri="{FF2B5EF4-FFF2-40B4-BE49-F238E27FC236}">
                <a16:creationId xmlns:a16="http://schemas.microsoft.com/office/drawing/2014/main" id="{B6F81D8F-F14B-B8C1-E02D-F71D03A3D828}"/>
              </a:ext>
            </a:extLst>
          </p:cNvPr>
          <p:cNvSpPr txBox="1"/>
          <p:nvPr/>
        </p:nvSpPr>
        <p:spPr>
          <a:xfrm>
            <a:off x="0" y="1067839"/>
            <a:ext cx="4847802" cy="261610"/>
          </a:xfrm>
          <a:prstGeom prst="rect">
            <a:avLst/>
          </a:prstGeom>
          <a:noFill/>
        </p:spPr>
        <p:txBody>
          <a:bodyPr wrap="none" rtlCol="0">
            <a:spAutoFit/>
          </a:bodyPr>
          <a:lstStyle/>
          <a:p>
            <a:pPr algn="l"/>
            <a:r>
              <a:rPr lang="en-US" sz="1100" dirty="0">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rPr>
              <a:t>NB: This is a fictitious study designed to advance effect size interpretation</a:t>
            </a:r>
          </a:p>
        </p:txBody>
      </p:sp>
      <p:sp>
        <p:nvSpPr>
          <p:cNvPr id="4" name="Rectangle 3">
            <a:extLst>
              <a:ext uri="{FF2B5EF4-FFF2-40B4-BE49-F238E27FC236}">
                <a16:creationId xmlns:a16="http://schemas.microsoft.com/office/drawing/2014/main" id="{175018D2-F565-31E0-94E4-A2A86DEEC288}"/>
              </a:ext>
            </a:extLst>
          </p:cNvPr>
          <p:cNvSpPr/>
          <p:nvPr/>
        </p:nvSpPr>
        <p:spPr>
          <a:xfrm>
            <a:off x="7607506" y="2512333"/>
            <a:ext cx="4495318" cy="408187"/>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Hazard Ratio</a:t>
            </a:r>
          </a:p>
        </p:txBody>
      </p:sp>
      <p:sp>
        <p:nvSpPr>
          <p:cNvPr id="8" name="Rectangle 7">
            <a:extLst>
              <a:ext uri="{FF2B5EF4-FFF2-40B4-BE49-F238E27FC236}">
                <a16:creationId xmlns:a16="http://schemas.microsoft.com/office/drawing/2014/main" id="{02EFE541-B0E9-9D7A-907A-5FE74B63AF99}"/>
              </a:ext>
            </a:extLst>
          </p:cNvPr>
          <p:cNvSpPr/>
          <p:nvPr/>
        </p:nvSpPr>
        <p:spPr>
          <a:xfrm>
            <a:off x="7607506" y="3015609"/>
            <a:ext cx="4495318" cy="3415930"/>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378CF21-3A9A-0387-30AE-EFA4DC61D296}"/>
              </a:ext>
            </a:extLst>
          </p:cNvPr>
          <p:cNvSpPr txBox="1"/>
          <p:nvPr/>
        </p:nvSpPr>
        <p:spPr>
          <a:xfrm>
            <a:off x="7614132" y="3018030"/>
            <a:ext cx="4488692" cy="2862322"/>
          </a:xfrm>
          <a:prstGeom prst="rect">
            <a:avLst/>
          </a:prstGeom>
          <a:noFill/>
          <a:ln>
            <a:noFill/>
          </a:ln>
        </p:spPr>
        <p:txBody>
          <a:bodyPr wrap="square" rtlCol="0">
            <a:spAutoFit/>
          </a:bodyPr>
          <a:lstStyle/>
          <a:p>
            <a:r>
              <a:rPr lang="en-US" sz="2000" dirty="0">
                <a:latin typeface="Helvetica" pitchFamily="2" charset="0"/>
                <a:ea typeface="Garamond" charset="0"/>
                <a:cs typeface="Garamond" charset="0"/>
              </a:rPr>
              <a:t>Cohen’s d = 0.50 corresponds to a hazard ratio of ≈ 1.9 (</a:t>
            </a:r>
            <a:r>
              <a:rPr lang="en-US" sz="2000" dirty="0">
                <a:latin typeface="Helvetica" pitchFamily="2" charset="0"/>
                <a:ea typeface="Garamond" charset="0"/>
                <a:cs typeface="Garamond" charset="0"/>
                <a:hlinkClick r:id="rId2"/>
              </a:rPr>
              <a:t>link</a:t>
            </a:r>
            <a:r>
              <a:rPr lang="en-US" sz="2000" dirty="0">
                <a:latin typeface="Helvetica" pitchFamily="2" charset="0"/>
                <a:ea typeface="Garamond" charset="0"/>
                <a:cs typeface="Garamond" charset="0"/>
              </a:rPr>
              <a:t>).	</a:t>
            </a:r>
          </a:p>
          <a:p>
            <a:endParaRPr lang="en-US" sz="2000" i="1" dirty="0">
              <a:latin typeface="Helvetica" pitchFamily="2" charset="0"/>
              <a:ea typeface="Garamond" charset="0"/>
              <a:cs typeface="Garamond" charset="0"/>
            </a:endParaRPr>
          </a:p>
          <a:p>
            <a:r>
              <a:rPr lang="en-US" sz="2000" i="1" dirty="0">
                <a:latin typeface="Helvetica" pitchFamily="2" charset="0"/>
                <a:ea typeface="Garamond" charset="0"/>
                <a:cs typeface="Garamond" charset="0"/>
              </a:rPr>
              <a:t>A hazard ratio of 1.9 means that, on any given day, persons in the psychopathic group (A) had nearly twice the risk of violating institutional rules compared to persons in the non-psychopathic group (B).	</a:t>
            </a:r>
            <a:endParaRPr lang="en-US" sz="2400" dirty="0">
              <a:latin typeface="Helvetica" pitchFamily="2" charset="0"/>
              <a:ea typeface="Garamond" charset="0"/>
              <a:cs typeface="Garamond" charset="0"/>
            </a:endParaRPr>
          </a:p>
        </p:txBody>
      </p:sp>
      <p:sp>
        <p:nvSpPr>
          <p:cNvPr id="10" name="TextBox 9">
            <a:extLst>
              <a:ext uri="{FF2B5EF4-FFF2-40B4-BE49-F238E27FC236}">
                <a16:creationId xmlns:a16="http://schemas.microsoft.com/office/drawing/2014/main" id="{AD3F8E80-A32A-9CB4-4479-2FAACEC0AF7D}"/>
              </a:ext>
            </a:extLst>
          </p:cNvPr>
          <p:cNvSpPr txBox="1"/>
          <p:nvPr/>
        </p:nvSpPr>
        <p:spPr>
          <a:xfrm>
            <a:off x="7614132" y="5875705"/>
            <a:ext cx="4488692" cy="523220"/>
          </a:xfrm>
          <a:prstGeom prst="rect">
            <a:avLst/>
          </a:prstGeom>
          <a:noFill/>
        </p:spPr>
        <p:txBody>
          <a:bodyPr wrap="square" rtlCol="0">
            <a:spAutoFit/>
          </a:bodyPr>
          <a:lstStyle/>
          <a:p>
            <a:pPr algn="l"/>
            <a:r>
              <a:rPr lang="en-US" sz="1400" dirty="0">
                <a:latin typeface="Helvetica Neue" panose="02000503000000020004" pitchFamily="2" charset="0"/>
                <a:ea typeface="Helvetica Neue" panose="02000503000000020004" pitchFamily="2" charset="0"/>
                <a:cs typeface="Helvetica Neue" panose="02000503000000020004" pitchFamily="2" charset="0"/>
              </a:rPr>
              <a:t>NB: Sometimes descriptions of effect sizes can make them </a:t>
            </a:r>
            <a:r>
              <a:rPr lang="en-US" sz="1400"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“seem” more substantial </a:t>
            </a:r>
            <a:r>
              <a:rPr lang="en-US" sz="1400" dirty="0">
                <a:latin typeface="Helvetica Neue" panose="02000503000000020004" pitchFamily="2" charset="0"/>
                <a:ea typeface="Helvetica Neue" panose="02000503000000020004" pitchFamily="2" charset="0"/>
                <a:cs typeface="Helvetica Neue" panose="02000503000000020004" pitchFamily="2" charset="0"/>
              </a:rPr>
              <a:t>than they are.</a:t>
            </a:r>
          </a:p>
        </p:txBody>
      </p:sp>
    </p:spTree>
    <p:extLst>
      <p:ext uri="{BB962C8B-B14F-4D97-AF65-F5344CB8AC3E}">
        <p14:creationId xmlns:p14="http://schemas.microsoft.com/office/powerpoint/2010/main" val="1292343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9C27DB3-1F2C-5D28-9B75-0552657275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04B763-13A7-720C-50A5-15CC8BFEAC4F}"/>
              </a:ext>
            </a:extLst>
          </p:cNvPr>
          <p:cNvSpPr>
            <a:spLocks noGrp="1"/>
          </p:cNvSpPr>
          <p:nvPr>
            <p:ph type="title"/>
          </p:nvPr>
        </p:nvSpPr>
        <p:spPr/>
        <p:txBody>
          <a:bodyPr/>
          <a:lstStyle/>
          <a:p>
            <a:r>
              <a:rPr lang="en-US" dirty="0"/>
              <a:t>What is an Effect Size?</a:t>
            </a:r>
          </a:p>
        </p:txBody>
      </p:sp>
      <p:sp>
        <p:nvSpPr>
          <p:cNvPr id="3" name="Content Placeholder 2">
            <a:extLst>
              <a:ext uri="{FF2B5EF4-FFF2-40B4-BE49-F238E27FC236}">
                <a16:creationId xmlns:a16="http://schemas.microsoft.com/office/drawing/2014/main" id="{A93669A1-375F-F897-1084-E4069ED30FD1}"/>
              </a:ext>
            </a:extLst>
          </p:cNvPr>
          <p:cNvSpPr>
            <a:spLocks noGrp="1"/>
          </p:cNvSpPr>
          <p:nvPr>
            <p:ph idx="1"/>
          </p:nvPr>
        </p:nvSpPr>
        <p:spPr/>
        <p:txBody>
          <a:bodyPr>
            <a:normAutofit/>
          </a:bodyPr>
          <a:lstStyle/>
          <a:p>
            <a:endParaRPr lang="en-US" dirty="0"/>
          </a:p>
          <a:p>
            <a:pPr algn="ctr"/>
            <a:r>
              <a:rPr lang="en-US" b="1" dirty="0"/>
              <a:t>Converting Effect Sizes</a:t>
            </a:r>
          </a:p>
          <a:p>
            <a:pPr algn="ctr"/>
            <a:r>
              <a:rPr lang="en-US" sz="1800" i="1" dirty="0"/>
              <a:t>Results</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p:txBody>
      </p:sp>
      <p:sp>
        <p:nvSpPr>
          <p:cNvPr id="7" name="TextBox 6">
            <a:extLst>
              <a:ext uri="{FF2B5EF4-FFF2-40B4-BE49-F238E27FC236}">
                <a16:creationId xmlns:a16="http://schemas.microsoft.com/office/drawing/2014/main" id="{AB237BCA-68B3-F560-6D10-FA51B10C9C96}"/>
              </a:ext>
            </a:extLst>
          </p:cNvPr>
          <p:cNvSpPr txBox="1"/>
          <p:nvPr/>
        </p:nvSpPr>
        <p:spPr>
          <a:xfrm>
            <a:off x="0" y="1067839"/>
            <a:ext cx="4847802" cy="261610"/>
          </a:xfrm>
          <a:prstGeom prst="rect">
            <a:avLst/>
          </a:prstGeom>
          <a:noFill/>
        </p:spPr>
        <p:txBody>
          <a:bodyPr wrap="none" rtlCol="0">
            <a:spAutoFit/>
          </a:bodyPr>
          <a:lstStyle/>
          <a:p>
            <a:pPr algn="l"/>
            <a:r>
              <a:rPr lang="en-US" sz="1100" dirty="0">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rPr>
              <a:t>NB: This is a fictitious study designed to advance effect size interpretation</a:t>
            </a:r>
          </a:p>
        </p:txBody>
      </p:sp>
      <p:sp>
        <p:nvSpPr>
          <p:cNvPr id="4" name="Rectangle 3">
            <a:extLst>
              <a:ext uri="{FF2B5EF4-FFF2-40B4-BE49-F238E27FC236}">
                <a16:creationId xmlns:a16="http://schemas.microsoft.com/office/drawing/2014/main" id="{5B192CAA-377E-6041-290F-05238FDA34A6}"/>
              </a:ext>
            </a:extLst>
          </p:cNvPr>
          <p:cNvSpPr/>
          <p:nvPr/>
        </p:nvSpPr>
        <p:spPr>
          <a:xfrm>
            <a:off x="82550" y="2566651"/>
            <a:ext cx="4495318" cy="408187"/>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Hazard Ratio</a:t>
            </a:r>
          </a:p>
        </p:txBody>
      </p:sp>
      <p:sp>
        <p:nvSpPr>
          <p:cNvPr id="8" name="Rectangle 7">
            <a:extLst>
              <a:ext uri="{FF2B5EF4-FFF2-40B4-BE49-F238E27FC236}">
                <a16:creationId xmlns:a16="http://schemas.microsoft.com/office/drawing/2014/main" id="{F1739199-54E8-144D-41A5-9E7B626A4384}"/>
              </a:ext>
            </a:extLst>
          </p:cNvPr>
          <p:cNvSpPr/>
          <p:nvPr/>
        </p:nvSpPr>
        <p:spPr>
          <a:xfrm>
            <a:off x="82550" y="3069927"/>
            <a:ext cx="4495318" cy="3415930"/>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A03733E-4F68-BD7E-FABE-439A71172537}"/>
              </a:ext>
            </a:extLst>
          </p:cNvPr>
          <p:cNvSpPr txBox="1"/>
          <p:nvPr/>
        </p:nvSpPr>
        <p:spPr>
          <a:xfrm>
            <a:off x="89176" y="3072348"/>
            <a:ext cx="4488692" cy="3477875"/>
          </a:xfrm>
          <a:prstGeom prst="rect">
            <a:avLst/>
          </a:prstGeom>
          <a:noFill/>
          <a:ln>
            <a:noFill/>
          </a:ln>
        </p:spPr>
        <p:txBody>
          <a:bodyPr wrap="square" rtlCol="0">
            <a:spAutoFit/>
          </a:bodyPr>
          <a:lstStyle/>
          <a:p>
            <a:r>
              <a:rPr lang="en-US" sz="2000" dirty="0">
                <a:latin typeface="Helvetica" pitchFamily="2" charset="0"/>
                <a:ea typeface="Garamond" charset="0"/>
                <a:cs typeface="Garamond" charset="0"/>
              </a:rPr>
              <a:t>Cohen’s d = 0.50 corresponds to a hazard ratio of ≈ 1.9 (</a:t>
            </a:r>
            <a:r>
              <a:rPr lang="en-US" sz="2000" dirty="0">
                <a:latin typeface="Helvetica" pitchFamily="2" charset="0"/>
                <a:ea typeface="Garamond" charset="0"/>
                <a:cs typeface="Garamond" charset="0"/>
                <a:hlinkClick r:id="rId2"/>
              </a:rPr>
              <a:t>link</a:t>
            </a:r>
            <a:r>
              <a:rPr lang="en-US" sz="2000" dirty="0">
                <a:latin typeface="Helvetica" pitchFamily="2" charset="0"/>
                <a:ea typeface="Garamond" charset="0"/>
                <a:cs typeface="Garamond" charset="0"/>
              </a:rPr>
              <a:t>).	</a:t>
            </a:r>
          </a:p>
          <a:p>
            <a:endParaRPr lang="en-US" sz="2000" i="1" dirty="0">
              <a:latin typeface="Helvetica" pitchFamily="2" charset="0"/>
              <a:ea typeface="Garamond" charset="0"/>
              <a:cs typeface="Garamond" charset="0"/>
            </a:endParaRPr>
          </a:p>
          <a:p>
            <a:r>
              <a:rPr lang="en-US" sz="2000" i="1" dirty="0">
                <a:latin typeface="Helvetica" pitchFamily="2" charset="0"/>
                <a:ea typeface="Garamond" charset="0"/>
                <a:cs typeface="Garamond" charset="0"/>
              </a:rPr>
              <a:t>A hazard ratio of 1.9 means that individuals classified as psychopathic (Group A) were more likely to violate institutional rules faster on any given day. On average, they committed a violation about 14.5 hours (0.6 days) faster than their non-psychopathic counterparts.		</a:t>
            </a:r>
            <a:endParaRPr lang="en-US" sz="2400" dirty="0">
              <a:latin typeface="Helvetica" pitchFamily="2" charset="0"/>
              <a:ea typeface="Garamond" charset="0"/>
              <a:cs typeface="Garamond" charset="0"/>
            </a:endParaRPr>
          </a:p>
        </p:txBody>
      </p:sp>
      <p:pic>
        <p:nvPicPr>
          <p:cNvPr id="11" name="Picture 10" descr="A graph of a number of individuals&#10;&#10;AI-generated content may be incorrect.">
            <a:extLst>
              <a:ext uri="{FF2B5EF4-FFF2-40B4-BE49-F238E27FC236}">
                <a16:creationId xmlns:a16="http://schemas.microsoft.com/office/drawing/2014/main" id="{80BAA6D8-9650-49F1-78F1-01B66A449F61}"/>
              </a:ext>
            </a:extLst>
          </p:cNvPr>
          <p:cNvPicPr>
            <a:picLocks noChangeAspect="1"/>
          </p:cNvPicPr>
          <p:nvPr/>
        </p:nvPicPr>
        <p:blipFill>
          <a:blip r:embed="rId3"/>
          <a:stretch>
            <a:fillRect/>
          </a:stretch>
        </p:blipFill>
        <p:spPr>
          <a:xfrm>
            <a:off x="4847802" y="3069925"/>
            <a:ext cx="4117269" cy="3415931"/>
          </a:xfrm>
          <a:prstGeom prst="rect">
            <a:avLst/>
          </a:prstGeom>
          <a:ln>
            <a:solidFill>
              <a:schemeClr val="tx1"/>
            </a:solidFill>
          </a:ln>
        </p:spPr>
      </p:pic>
      <p:sp>
        <p:nvSpPr>
          <p:cNvPr id="12" name="TextBox 11">
            <a:extLst>
              <a:ext uri="{FF2B5EF4-FFF2-40B4-BE49-F238E27FC236}">
                <a16:creationId xmlns:a16="http://schemas.microsoft.com/office/drawing/2014/main" id="{77143ADF-196E-CC00-A726-24CBA96B0C2B}"/>
              </a:ext>
            </a:extLst>
          </p:cNvPr>
          <p:cNvSpPr txBox="1"/>
          <p:nvPr/>
        </p:nvSpPr>
        <p:spPr>
          <a:xfrm>
            <a:off x="9054247" y="3069925"/>
            <a:ext cx="3055203" cy="3539430"/>
          </a:xfrm>
          <a:prstGeom prst="rect">
            <a:avLst/>
          </a:prstGeom>
          <a:noFill/>
        </p:spPr>
        <p:txBody>
          <a:bodyPr wrap="square" rtlCol="0">
            <a:spAutoFit/>
          </a:bodyPr>
          <a:lstStyle/>
          <a:p>
            <a:r>
              <a:rPr lang="en-US" sz="1600" b="1" dirty="0">
                <a:latin typeface="Helvetica Neue" panose="02000503000000020004" pitchFamily="2" charset="0"/>
                <a:ea typeface="Helvetica Neue" panose="02000503000000020004" pitchFamily="2" charset="0"/>
                <a:cs typeface="Helvetica Neue" panose="02000503000000020004" pitchFamily="2" charset="0"/>
              </a:rPr>
              <a:t>Kaplan–Meier survival curve :</a:t>
            </a:r>
          </a:p>
          <a:p>
            <a:endParaRPr lang="en-US" sz="1600" dirty="0">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en-US" sz="1600" dirty="0">
                <a:latin typeface="Helvetica Neue" panose="02000503000000020004" pitchFamily="2" charset="0"/>
                <a:ea typeface="Helvetica Neue" panose="02000503000000020004" pitchFamily="2" charset="0"/>
                <a:cs typeface="Helvetica Neue" panose="02000503000000020004" pitchFamily="2" charset="0"/>
              </a:rPr>
              <a:t>Psychopathic group (red): Median time to first violation ≈ 16.0 days.</a:t>
            </a:r>
          </a:p>
          <a:p>
            <a:pPr marL="285750" indent="-285750">
              <a:buFont typeface="Arial" panose="020B0604020202020204" pitchFamily="34" charset="0"/>
              <a:buChar char="•"/>
            </a:pPr>
            <a:endParaRPr lang="en-US" sz="1600" dirty="0">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en-US" sz="1600" dirty="0">
                <a:latin typeface="Helvetica Neue" panose="02000503000000020004" pitchFamily="2" charset="0"/>
                <a:ea typeface="Helvetica Neue" panose="02000503000000020004" pitchFamily="2" charset="0"/>
                <a:cs typeface="Helvetica Neue" panose="02000503000000020004" pitchFamily="2" charset="0"/>
              </a:rPr>
              <a:t>Non-psychopathic group (blue): Median time to first violation ≈ 16.8 days.</a:t>
            </a:r>
          </a:p>
          <a:p>
            <a:pPr marL="285750" indent="-285750">
              <a:buFont typeface="Arial" panose="020B0604020202020204" pitchFamily="34" charset="0"/>
              <a:buChar char="•"/>
            </a:pPr>
            <a:endParaRPr lang="en-US" sz="1600" dirty="0">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en-US" sz="1600" dirty="0">
                <a:latin typeface="Helvetica Neue" panose="02000503000000020004" pitchFamily="2" charset="0"/>
                <a:ea typeface="Helvetica Neue" panose="02000503000000020004" pitchFamily="2" charset="0"/>
                <a:cs typeface="Helvetica Neue" panose="02000503000000020004" pitchFamily="2" charset="0"/>
              </a:rPr>
              <a:t>The dashed vertical lines show where each group’s survival probability drops below 50%. </a:t>
            </a:r>
          </a:p>
        </p:txBody>
      </p:sp>
    </p:spTree>
    <p:extLst>
      <p:ext uri="{BB962C8B-B14F-4D97-AF65-F5344CB8AC3E}">
        <p14:creationId xmlns:p14="http://schemas.microsoft.com/office/powerpoint/2010/main" val="16709750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a:extLst>
            <a:ext uri="{FF2B5EF4-FFF2-40B4-BE49-F238E27FC236}">
              <a16:creationId xmlns:a16="http://schemas.microsoft.com/office/drawing/2014/main" id="{7B4331AB-09EC-AEA9-6FF4-A83B90901C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D4E459-60E3-B50A-50E1-0A1FEAB94480}"/>
              </a:ext>
            </a:extLst>
          </p:cNvPr>
          <p:cNvSpPr>
            <a:spLocks noGrp="1"/>
          </p:cNvSpPr>
          <p:nvPr>
            <p:ph type="title"/>
          </p:nvPr>
        </p:nvSpPr>
        <p:spPr>
          <a:xfrm>
            <a:off x="2320413" y="2497395"/>
            <a:ext cx="7452852" cy="1707484"/>
          </a:xfrm>
        </p:spPr>
        <p:txBody>
          <a:bodyPr/>
          <a:lstStyle/>
          <a:p>
            <a:pPr algn="ctr"/>
            <a:r>
              <a:rPr lang="en-US" sz="6000" dirty="0">
                <a:solidFill>
                  <a:schemeClr val="bg1"/>
                </a:solidFill>
              </a:rPr>
              <a:t>Risk Prediction Studies</a:t>
            </a:r>
            <a:br>
              <a:rPr lang="en-US" sz="6000" dirty="0">
                <a:solidFill>
                  <a:schemeClr val="bg1"/>
                </a:solidFill>
              </a:rPr>
            </a:br>
            <a:r>
              <a:rPr lang="en-US" sz="3600" dirty="0">
                <a:solidFill>
                  <a:schemeClr val="bg1"/>
                </a:solidFill>
              </a:rPr>
              <a:t>(on PCL Samples)</a:t>
            </a:r>
            <a:endParaRPr lang="en-US" sz="6000" dirty="0">
              <a:solidFill>
                <a:schemeClr val="bg1"/>
              </a:solidFill>
            </a:endParaRPr>
          </a:p>
        </p:txBody>
      </p:sp>
      <p:sp>
        <p:nvSpPr>
          <p:cNvPr id="7" name="Rectangle 6">
            <a:extLst>
              <a:ext uri="{FF2B5EF4-FFF2-40B4-BE49-F238E27FC236}">
                <a16:creationId xmlns:a16="http://schemas.microsoft.com/office/drawing/2014/main" id="{A04AD33A-60CA-C309-7B9D-FD9D0756199D}"/>
              </a:ext>
            </a:extLst>
          </p:cNvPr>
          <p:cNvSpPr/>
          <p:nvPr/>
        </p:nvSpPr>
        <p:spPr>
          <a:xfrm>
            <a:off x="2320413" y="1759974"/>
            <a:ext cx="7452852" cy="344129"/>
          </a:xfrm>
          <a:prstGeom prst="rect">
            <a:avLst/>
          </a:prstGeom>
          <a:solidFill>
            <a:srgbClr val="61A2A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10D0C18-B769-B4A4-5627-46A1C4C8318E}"/>
              </a:ext>
            </a:extLst>
          </p:cNvPr>
          <p:cNvSpPr/>
          <p:nvPr/>
        </p:nvSpPr>
        <p:spPr>
          <a:xfrm>
            <a:off x="2320413" y="4581833"/>
            <a:ext cx="7452852" cy="344129"/>
          </a:xfrm>
          <a:prstGeom prst="rect">
            <a:avLst/>
          </a:prstGeom>
          <a:solidFill>
            <a:srgbClr val="61A2A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20721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A5C82F-138C-7DFC-9643-0DB7A3A3F6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C0A67F-B3E3-D3A6-62CD-7339F69F7D33}"/>
              </a:ext>
            </a:extLst>
          </p:cNvPr>
          <p:cNvSpPr>
            <a:spLocks noGrp="1"/>
          </p:cNvSpPr>
          <p:nvPr>
            <p:ph type="title"/>
          </p:nvPr>
        </p:nvSpPr>
        <p:spPr/>
        <p:txBody>
          <a:bodyPr/>
          <a:lstStyle/>
          <a:p>
            <a:r>
              <a:rPr lang="en-US" dirty="0"/>
              <a:t>Risk Prediction Studies:</a:t>
            </a:r>
          </a:p>
        </p:txBody>
      </p:sp>
      <p:pic>
        <p:nvPicPr>
          <p:cNvPr id="4100" name="Picture 4" descr="Is NAEP the Gold Standard? – Embrace the Absurd">
            <a:extLst>
              <a:ext uri="{FF2B5EF4-FFF2-40B4-BE49-F238E27FC236}">
                <a16:creationId xmlns:a16="http://schemas.microsoft.com/office/drawing/2014/main" id="{3D919024-CDE2-7576-A0B7-C0BC7BC49956}"/>
              </a:ext>
            </a:extLst>
          </p:cNvPr>
          <p:cNvPicPr>
            <a:picLocks noChangeAspect="1" noChangeArrowheads="1"/>
          </p:cNvPicPr>
          <p:nvPr/>
        </p:nvPicPr>
        <p:blipFill>
          <a:blip r:embed="rId2">
            <a:alphaModFix amt="88000"/>
            <a:extLst>
              <a:ext uri="{28A0092B-C50C-407E-A947-70E740481C1C}">
                <a14:useLocalDpi xmlns:a14="http://schemas.microsoft.com/office/drawing/2010/main" val="0"/>
              </a:ext>
            </a:extLst>
          </a:blip>
          <a:srcRect/>
          <a:stretch>
            <a:fillRect/>
          </a:stretch>
        </p:blipFill>
        <p:spPr bwMode="auto">
          <a:xfrm>
            <a:off x="89176" y="1440781"/>
            <a:ext cx="1224426" cy="1220938"/>
          </a:xfrm>
          <a:prstGeom prst="rect">
            <a:avLst/>
          </a:prstGeom>
          <a:noFill/>
          <a:effectLst>
            <a:outerShdw blurRad="50800" dist="50800" dir="5400000" algn="ctr" rotWithShape="0">
              <a:srgbClr val="000000">
                <a:alpha val="22054"/>
              </a:srgbClr>
            </a:outerShdw>
          </a:effectLst>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8CCD430A-3C81-7C4A-1B1F-CF646F440182}"/>
              </a:ext>
            </a:extLst>
          </p:cNvPr>
          <p:cNvSpPr>
            <a:spLocks noGrp="1"/>
          </p:cNvSpPr>
          <p:nvPr>
            <p:ph idx="1"/>
          </p:nvPr>
        </p:nvSpPr>
        <p:spPr/>
        <p:txBody>
          <a:bodyPr>
            <a:normAutofit fontScale="92500" lnSpcReduction="20000"/>
          </a:bodyPr>
          <a:lstStyle/>
          <a:p>
            <a:endParaRPr lang="en-US" dirty="0"/>
          </a:p>
          <a:p>
            <a:pPr algn="ctr"/>
            <a:r>
              <a:rPr lang="en-US" sz="3500" b="1" dirty="0"/>
              <a:t>Study Designs</a:t>
            </a:r>
          </a:p>
          <a:p>
            <a:pPr algn="ctr"/>
            <a:endParaRPr lang="en-US" sz="3500" dirty="0"/>
          </a:p>
          <a:p>
            <a:r>
              <a:rPr lang="en-CA" b="1" dirty="0">
                <a:solidFill>
                  <a:schemeClr val="bg1"/>
                </a:solidFill>
                <a:highlight>
                  <a:srgbClr val="61A2A7"/>
                </a:highlight>
              </a:rPr>
              <a:t>#1: Predictive / Prospective designs</a:t>
            </a:r>
            <a:endParaRPr lang="en-CA" dirty="0">
              <a:solidFill>
                <a:schemeClr val="bg1"/>
              </a:solidFill>
              <a:highlight>
                <a:srgbClr val="61A2A7"/>
              </a:highlight>
            </a:endParaRPr>
          </a:p>
          <a:p>
            <a:pPr marL="457200" indent="-457200">
              <a:buFont typeface="Arial" panose="020B0604020202020204" pitchFamily="34" charset="0"/>
              <a:buChar char="•"/>
            </a:pPr>
            <a:r>
              <a:rPr lang="en-CA" dirty="0"/>
              <a:t>Collect baseline data first, then test whether it forecasts </a:t>
            </a:r>
            <a:r>
              <a:rPr lang="en-CA" i="1" dirty="0"/>
              <a:t>future</a:t>
            </a:r>
            <a:r>
              <a:rPr lang="en-CA" dirty="0"/>
              <a:t> outcomes.</a:t>
            </a:r>
          </a:p>
          <a:p>
            <a:pPr marL="457200" indent="-457200">
              <a:buFont typeface="Arial" panose="020B0604020202020204" pitchFamily="34" charset="0"/>
              <a:buChar char="•"/>
            </a:pPr>
            <a:r>
              <a:rPr lang="en-CA" dirty="0"/>
              <a:t>Stronger evidence of validity because cause and effect are temporally separated.</a:t>
            </a:r>
          </a:p>
          <a:p>
            <a:pPr marL="457200" indent="-457200">
              <a:buFont typeface="Arial" panose="020B0604020202020204" pitchFamily="34" charset="0"/>
              <a:buChar char="•"/>
            </a:pPr>
            <a:r>
              <a:rPr lang="en-CA" dirty="0"/>
              <a:t>Example: Risk score measured at intake predicts violations in the following 12 months.</a:t>
            </a:r>
          </a:p>
          <a:p>
            <a:pPr marL="457200" indent="-457200">
              <a:buFont typeface="Arial" panose="020B0604020202020204" pitchFamily="34" charset="0"/>
              <a:buChar char="•"/>
            </a:pPr>
            <a:endParaRPr lang="en-CA" b="1" dirty="0"/>
          </a:p>
          <a:p>
            <a:r>
              <a:rPr lang="en-CA" b="1" dirty="0">
                <a:solidFill>
                  <a:schemeClr val="bg1"/>
                </a:solidFill>
                <a:highlight>
                  <a:srgbClr val="61A2A7"/>
                </a:highlight>
              </a:rPr>
              <a:t>#2: Postdictive  / Retrospective designs</a:t>
            </a:r>
            <a:endParaRPr lang="en-CA" dirty="0">
              <a:solidFill>
                <a:schemeClr val="bg1"/>
              </a:solidFill>
              <a:highlight>
                <a:srgbClr val="61A2A7"/>
              </a:highlight>
            </a:endParaRPr>
          </a:p>
          <a:p>
            <a:pPr marL="457200" indent="-457200">
              <a:buFont typeface="Arial" panose="020B0604020202020204" pitchFamily="34" charset="0"/>
              <a:buChar char="•"/>
            </a:pPr>
            <a:r>
              <a:rPr lang="en-CA" dirty="0"/>
              <a:t>Datasets where outcomes have </a:t>
            </a:r>
            <a:r>
              <a:rPr lang="en-CA" i="1" dirty="0"/>
              <a:t>already happened </a:t>
            </a:r>
            <a:r>
              <a:rPr lang="en-CA" dirty="0"/>
              <a:t>(i.e., looking backward).</a:t>
            </a:r>
          </a:p>
          <a:p>
            <a:pPr marL="457200" indent="-457200">
              <a:buFont typeface="Arial" panose="020B0604020202020204" pitchFamily="34" charset="0"/>
              <a:buChar char="•"/>
            </a:pPr>
            <a:r>
              <a:rPr lang="en-CA" dirty="0"/>
              <a:t>Easier to conduct but more vulnerable to bias (e.g., hindsight confirmation).</a:t>
            </a:r>
          </a:p>
          <a:p>
            <a:pPr marL="457200" indent="-457200">
              <a:buFont typeface="Arial" panose="020B0604020202020204" pitchFamily="34" charset="0"/>
              <a:buChar char="•"/>
            </a:pPr>
            <a:r>
              <a:rPr lang="en-CA" dirty="0"/>
              <a:t>Example: Comparing risk scores today with violation records from last year.</a:t>
            </a:r>
          </a:p>
        </p:txBody>
      </p:sp>
    </p:spTree>
    <p:extLst>
      <p:ext uri="{BB962C8B-B14F-4D97-AF65-F5344CB8AC3E}">
        <p14:creationId xmlns:p14="http://schemas.microsoft.com/office/powerpoint/2010/main" val="2685842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 calcmode="lin" valueType="num">
                                      <p:cBhvr additive="base">
                                        <p:cTn id="1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 calcmode="lin" valueType="num">
                                      <p:cBhvr additive="base">
                                        <p:cTn id="1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5" end="5"/>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 calcmode="lin" valueType="num">
                                      <p:cBhvr additive="base">
                                        <p:cTn id="2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8" end="8"/>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anim calcmode="lin" valueType="num">
                                      <p:cBhvr additive="base">
                                        <p:cTn id="2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9" end="9"/>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anim calcmode="lin" valueType="num">
                                      <p:cBhvr additive="base">
                                        <p:cTn id="33"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anim calcmode="lin" valueType="num">
                                      <p:cBhvr additive="base">
                                        <p:cTn id="37"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100"/>
                                        </p:tgtEl>
                                        <p:attrNameLst>
                                          <p:attrName>style.visibility</p:attrName>
                                        </p:attrNameLst>
                                      </p:cBhvr>
                                      <p:to>
                                        <p:strVal val="visible"/>
                                      </p:to>
                                    </p:set>
                                    <p:anim calcmode="lin" valueType="num">
                                      <p:cBhvr additive="base">
                                        <p:cTn id="43" dur="500" fill="hold"/>
                                        <p:tgtEl>
                                          <p:spTgt spid="4100"/>
                                        </p:tgtEl>
                                        <p:attrNameLst>
                                          <p:attrName>ppt_x</p:attrName>
                                        </p:attrNameLst>
                                      </p:cBhvr>
                                      <p:tavLst>
                                        <p:tav tm="0">
                                          <p:val>
                                            <p:strVal val="#ppt_x"/>
                                          </p:val>
                                        </p:tav>
                                        <p:tav tm="100000">
                                          <p:val>
                                            <p:strVal val="#ppt_x"/>
                                          </p:val>
                                        </p:tav>
                                      </p:tavLst>
                                    </p:anim>
                                    <p:anim calcmode="lin" valueType="num">
                                      <p:cBhvr additive="base">
                                        <p:cTn id="44" dur="500" fill="hold"/>
                                        <p:tgtEl>
                                          <p:spTgt spid="4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E96427-A750-A436-2142-3566616AE2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3C3432-AE10-219E-3A0E-F2843B4F6907}"/>
              </a:ext>
            </a:extLst>
          </p:cNvPr>
          <p:cNvSpPr>
            <a:spLocks noGrp="1"/>
          </p:cNvSpPr>
          <p:nvPr>
            <p:ph type="title"/>
          </p:nvPr>
        </p:nvSpPr>
        <p:spPr/>
        <p:txBody>
          <a:bodyPr/>
          <a:lstStyle/>
          <a:p>
            <a:r>
              <a:rPr lang="en-US" dirty="0"/>
              <a:t>Risk Prediction Studies:</a:t>
            </a:r>
          </a:p>
        </p:txBody>
      </p:sp>
      <p:sp>
        <p:nvSpPr>
          <p:cNvPr id="3" name="Content Placeholder 2">
            <a:extLst>
              <a:ext uri="{FF2B5EF4-FFF2-40B4-BE49-F238E27FC236}">
                <a16:creationId xmlns:a16="http://schemas.microsoft.com/office/drawing/2014/main" id="{2BA2D66D-3CBC-212E-CCE1-3C5470F26F3A}"/>
              </a:ext>
            </a:extLst>
          </p:cNvPr>
          <p:cNvSpPr>
            <a:spLocks noGrp="1"/>
          </p:cNvSpPr>
          <p:nvPr>
            <p:ph idx="1"/>
          </p:nvPr>
        </p:nvSpPr>
        <p:spPr/>
        <p:txBody>
          <a:bodyPr>
            <a:normAutofit/>
          </a:bodyPr>
          <a:lstStyle/>
          <a:p>
            <a:r>
              <a:rPr lang="en-US" dirty="0"/>
              <a:t> </a:t>
            </a:r>
          </a:p>
        </p:txBody>
      </p:sp>
      <p:grpSp>
        <p:nvGrpSpPr>
          <p:cNvPr id="35" name="Group 34">
            <a:extLst>
              <a:ext uri="{FF2B5EF4-FFF2-40B4-BE49-F238E27FC236}">
                <a16:creationId xmlns:a16="http://schemas.microsoft.com/office/drawing/2014/main" id="{4BE18303-CDD6-FFB8-B247-251616C77F02}"/>
              </a:ext>
            </a:extLst>
          </p:cNvPr>
          <p:cNvGrpSpPr/>
          <p:nvPr/>
        </p:nvGrpSpPr>
        <p:grpSpPr>
          <a:xfrm>
            <a:off x="983912" y="2608986"/>
            <a:ext cx="5727337" cy="3858886"/>
            <a:chOff x="3597416" y="2717694"/>
            <a:chExt cx="5727337" cy="3858886"/>
          </a:xfrm>
        </p:grpSpPr>
        <p:sp>
          <p:nvSpPr>
            <p:cNvPr id="5" name="Rectangle 4">
              <a:extLst>
                <a:ext uri="{FF2B5EF4-FFF2-40B4-BE49-F238E27FC236}">
                  <a16:creationId xmlns:a16="http://schemas.microsoft.com/office/drawing/2014/main" id="{F98DB379-9541-E709-882D-DBCD98696D42}"/>
                </a:ext>
              </a:extLst>
            </p:cNvPr>
            <p:cNvSpPr/>
            <p:nvPr/>
          </p:nvSpPr>
          <p:spPr>
            <a:xfrm>
              <a:off x="3597416" y="3188657"/>
              <a:ext cx="5727337" cy="323761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a:extLst>
                <a:ext uri="{FF2B5EF4-FFF2-40B4-BE49-F238E27FC236}">
                  <a16:creationId xmlns:a16="http://schemas.microsoft.com/office/drawing/2014/main" id="{A61343FF-6FC6-B734-834E-D1D179505FFC}"/>
                </a:ext>
              </a:extLst>
            </p:cNvPr>
            <p:cNvGrpSpPr/>
            <p:nvPr/>
          </p:nvGrpSpPr>
          <p:grpSpPr>
            <a:xfrm>
              <a:off x="3671308" y="3283156"/>
              <a:ext cx="2243598" cy="3006544"/>
              <a:chOff x="2290915" y="1508630"/>
              <a:chExt cx="2243598" cy="3006544"/>
            </a:xfrm>
          </p:grpSpPr>
          <p:pic>
            <p:nvPicPr>
              <p:cNvPr id="8" name="Picture 7">
                <a:extLst>
                  <a:ext uri="{FF2B5EF4-FFF2-40B4-BE49-F238E27FC236}">
                    <a16:creationId xmlns:a16="http://schemas.microsoft.com/office/drawing/2014/main" id="{CD45F719-28A9-125C-92E7-5ECC062780AF}"/>
                  </a:ext>
                </a:extLst>
              </p:cNvPr>
              <p:cNvPicPr>
                <a:picLocks noChangeAspect="1"/>
              </p:cNvPicPr>
              <p:nvPr/>
            </p:nvPicPr>
            <p:blipFill>
              <a:blip r:embed="rId2">
                <a:duotone>
                  <a:schemeClr val="accent6">
                    <a:shade val="45000"/>
                    <a:satMod val="135000"/>
                  </a:schemeClr>
                  <a:prstClr val="white"/>
                </a:duotone>
              </a:blip>
              <a:stretch>
                <a:fillRect/>
              </a:stretch>
            </p:blipFill>
            <p:spPr>
              <a:xfrm>
                <a:off x="2290915" y="3011902"/>
                <a:ext cx="706538" cy="751636"/>
              </a:xfrm>
              <a:prstGeom prst="rect">
                <a:avLst/>
              </a:prstGeom>
            </p:spPr>
          </p:pic>
          <p:pic>
            <p:nvPicPr>
              <p:cNvPr id="9" name="Picture 8">
                <a:extLst>
                  <a:ext uri="{FF2B5EF4-FFF2-40B4-BE49-F238E27FC236}">
                    <a16:creationId xmlns:a16="http://schemas.microsoft.com/office/drawing/2014/main" id="{58D77101-E0B8-8F02-F81F-951A36755B34}"/>
                  </a:ext>
                </a:extLst>
              </p:cNvPr>
              <p:cNvPicPr>
                <a:picLocks noChangeAspect="1"/>
              </p:cNvPicPr>
              <p:nvPr/>
            </p:nvPicPr>
            <p:blipFill>
              <a:blip r:embed="rId2">
                <a:duotone>
                  <a:schemeClr val="accent6">
                    <a:shade val="45000"/>
                    <a:satMod val="135000"/>
                  </a:schemeClr>
                  <a:prstClr val="white"/>
                </a:duotone>
              </a:blip>
              <a:stretch>
                <a:fillRect/>
              </a:stretch>
            </p:blipFill>
            <p:spPr>
              <a:xfrm>
                <a:off x="2675180" y="3011902"/>
                <a:ext cx="706538" cy="751636"/>
              </a:xfrm>
              <a:prstGeom prst="rect">
                <a:avLst/>
              </a:prstGeom>
            </p:spPr>
          </p:pic>
          <p:pic>
            <p:nvPicPr>
              <p:cNvPr id="10" name="Picture 9">
                <a:extLst>
                  <a:ext uri="{FF2B5EF4-FFF2-40B4-BE49-F238E27FC236}">
                    <a16:creationId xmlns:a16="http://schemas.microsoft.com/office/drawing/2014/main" id="{5CFBBAAD-2CE4-2315-90E6-6E79984C879F}"/>
                  </a:ext>
                </a:extLst>
              </p:cNvPr>
              <p:cNvPicPr>
                <a:picLocks noChangeAspect="1"/>
              </p:cNvPicPr>
              <p:nvPr/>
            </p:nvPicPr>
            <p:blipFill>
              <a:blip r:embed="rId2">
                <a:duotone>
                  <a:schemeClr val="accent6">
                    <a:shade val="45000"/>
                    <a:satMod val="135000"/>
                  </a:schemeClr>
                  <a:prstClr val="white"/>
                </a:duotone>
              </a:blip>
              <a:stretch>
                <a:fillRect/>
              </a:stretch>
            </p:blipFill>
            <p:spPr>
              <a:xfrm>
                <a:off x="3059445" y="3011902"/>
                <a:ext cx="706538" cy="751636"/>
              </a:xfrm>
              <a:prstGeom prst="rect">
                <a:avLst/>
              </a:prstGeom>
            </p:spPr>
          </p:pic>
          <p:pic>
            <p:nvPicPr>
              <p:cNvPr id="11" name="Picture 10">
                <a:extLst>
                  <a:ext uri="{FF2B5EF4-FFF2-40B4-BE49-F238E27FC236}">
                    <a16:creationId xmlns:a16="http://schemas.microsoft.com/office/drawing/2014/main" id="{C72A3326-9492-2326-8207-D600878673F2}"/>
                  </a:ext>
                </a:extLst>
              </p:cNvPr>
              <p:cNvPicPr>
                <a:picLocks noChangeAspect="1"/>
              </p:cNvPicPr>
              <p:nvPr/>
            </p:nvPicPr>
            <p:blipFill>
              <a:blip r:embed="rId2">
                <a:duotone>
                  <a:schemeClr val="accent6">
                    <a:shade val="45000"/>
                    <a:satMod val="135000"/>
                  </a:schemeClr>
                  <a:prstClr val="white"/>
                </a:duotone>
              </a:blip>
              <a:stretch>
                <a:fillRect/>
              </a:stretch>
            </p:blipFill>
            <p:spPr>
              <a:xfrm>
                <a:off x="3443710" y="3011902"/>
                <a:ext cx="706538" cy="751636"/>
              </a:xfrm>
              <a:prstGeom prst="rect">
                <a:avLst/>
              </a:prstGeom>
            </p:spPr>
          </p:pic>
          <p:pic>
            <p:nvPicPr>
              <p:cNvPr id="12" name="Picture 11">
                <a:extLst>
                  <a:ext uri="{FF2B5EF4-FFF2-40B4-BE49-F238E27FC236}">
                    <a16:creationId xmlns:a16="http://schemas.microsoft.com/office/drawing/2014/main" id="{6C79760B-5857-4A2A-E645-0A4B9E69984C}"/>
                  </a:ext>
                </a:extLst>
              </p:cNvPr>
              <p:cNvPicPr>
                <a:picLocks noChangeAspect="1"/>
              </p:cNvPicPr>
              <p:nvPr/>
            </p:nvPicPr>
            <p:blipFill>
              <a:blip r:embed="rId2">
                <a:duotone>
                  <a:schemeClr val="accent6">
                    <a:shade val="45000"/>
                    <a:satMod val="135000"/>
                  </a:schemeClr>
                  <a:prstClr val="white"/>
                </a:duotone>
              </a:blip>
              <a:stretch>
                <a:fillRect/>
              </a:stretch>
            </p:blipFill>
            <p:spPr>
              <a:xfrm>
                <a:off x="3827975" y="3011902"/>
                <a:ext cx="706538" cy="751636"/>
              </a:xfrm>
              <a:prstGeom prst="rect">
                <a:avLst/>
              </a:prstGeom>
            </p:spPr>
          </p:pic>
          <p:pic>
            <p:nvPicPr>
              <p:cNvPr id="13" name="Picture 12">
                <a:extLst>
                  <a:ext uri="{FF2B5EF4-FFF2-40B4-BE49-F238E27FC236}">
                    <a16:creationId xmlns:a16="http://schemas.microsoft.com/office/drawing/2014/main" id="{425C23C0-805A-46AB-412E-99F4E4CCC38C}"/>
                  </a:ext>
                </a:extLst>
              </p:cNvPr>
              <p:cNvPicPr>
                <a:picLocks noChangeAspect="1"/>
              </p:cNvPicPr>
              <p:nvPr/>
            </p:nvPicPr>
            <p:blipFill>
              <a:blip r:embed="rId2">
                <a:duotone>
                  <a:schemeClr val="accent6">
                    <a:shade val="45000"/>
                    <a:satMod val="135000"/>
                  </a:schemeClr>
                  <a:prstClr val="white"/>
                </a:duotone>
              </a:blip>
              <a:stretch>
                <a:fillRect/>
              </a:stretch>
            </p:blipFill>
            <p:spPr>
              <a:xfrm>
                <a:off x="2290915" y="3763538"/>
                <a:ext cx="706538" cy="751636"/>
              </a:xfrm>
              <a:prstGeom prst="rect">
                <a:avLst/>
              </a:prstGeom>
            </p:spPr>
          </p:pic>
          <p:pic>
            <p:nvPicPr>
              <p:cNvPr id="14" name="Picture 13">
                <a:extLst>
                  <a:ext uri="{FF2B5EF4-FFF2-40B4-BE49-F238E27FC236}">
                    <a16:creationId xmlns:a16="http://schemas.microsoft.com/office/drawing/2014/main" id="{49C32CB6-504B-3583-8E6F-2344753DE676}"/>
                  </a:ext>
                </a:extLst>
              </p:cNvPr>
              <p:cNvPicPr>
                <a:picLocks noChangeAspect="1"/>
              </p:cNvPicPr>
              <p:nvPr/>
            </p:nvPicPr>
            <p:blipFill>
              <a:blip r:embed="rId2">
                <a:duotone>
                  <a:schemeClr val="accent6">
                    <a:shade val="45000"/>
                    <a:satMod val="135000"/>
                  </a:schemeClr>
                  <a:prstClr val="white"/>
                </a:duotone>
              </a:blip>
              <a:stretch>
                <a:fillRect/>
              </a:stretch>
            </p:blipFill>
            <p:spPr>
              <a:xfrm>
                <a:off x="2675180" y="3763538"/>
                <a:ext cx="706538" cy="751636"/>
              </a:xfrm>
              <a:prstGeom prst="rect">
                <a:avLst/>
              </a:prstGeom>
            </p:spPr>
          </p:pic>
          <p:pic>
            <p:nvPicPr>
              <p:cNvPr id="15" name="Picture 14">
                <a:extLst>
                  <a:ext uri="{FF2B5EF4-FFF2-40B4-BE49-F238E27FC236}">
                    <a16:creationId xmlns:a16="http://schemas.microsoft.com/office/drawing/2014/main" id="{8027290F-C881-35C9-3407-C28EDBDFEF2D}"/>
                  </a:ext>
                </a:extLst>
              </p:cNvPr>
              <p:cNvPicPr>
                <a:picLocks noChangeAspect="1"/>
              </p:cNvPicPr>
              <p:nvPr/>
            </p:nvPicPr>
            <p:blipFill>
              <a:blip r:embed="rId2">
                <a:duotone>
                  <a:schemeClr val="accent5">
                    <a:shade val="45000"/>
                    <a:satMod val="135000"/>
                  </a:schemeClr>
                  <a:prstClr val="white"/>
                </a:duotone>
              </a:blip>
              <a:stretch>
                <a:fillRect/>
              </a:stretch>
            </p:blipFill>
            <p:spPr>
              <a:xfrm>
                <a:off x="3059445" y="3763538"/>
                <a:ext cx="706538" cy="751636"/>
              </a:xfrm>
              <a:prstGeom prst="rect">
                <a:avLst/>
              </a:prstGeom>
            </p:spPr>
          </p:pic>
          <p:pic>
            <p:nvPicPr>
              <p:cNvPr id="16" name="Picture 15">
                <a:extLst>
                  <a:ext uri="{FF2B5EF4-FFF2-40B4-BE49-F238E27FC236}">
                    <a16:creationId xmlns:a16="http://schemas.microsoft.com/office/drawing/2014/main" id="{0596A02F-C4C0-56DB-688E-51887FCCF30B}"/>
                  </a:ext>
                </a:extLst>
              </p:cNvPr>
              <p:cNvPicPr>
                <a:picLocks noChangeAspect="1"/>
              </p:cNvPicPr>
              <p:nvPr/>
            </p:nvPicPr>
            <p:blipFill>
              <a:blip r:embed="rId2">
                <a:duotone>
                  <a:schemeClr val="accent5">
                    <a:shade val="45000"/>
                    <a:satMod val="135000"/>
                  </a:schemeClr>
                  <a:prstClr val="white"/>
                </a:duotone>
              </a:blip>
              <a:stretch>
                <a:fillRect/>
              </a:stretch>
            </p:blipFill>
            <p:spPr>
              <a:xfrm>
                <a:off x="3443710" y="3763538"/>
                <a:ext cx="706538" cy="751636"/>
              </a:xfrm>
              <a:prstGeom prst="rect">
                <a:avLst/>
              </a:prstGeom>
            </p:spPr>
          </p:pic>
          <p:pic>
            <p:nvPicPr>
              <p:cNvPr id="17" name="Picture 16">
                <a:extLst>
                  <a:ext uri="{FF2B5EF4-FFF2-40B4-BE49-F238E27FC236}">
                    <a16:creationId xmlns:a16="http://schemas.microsoft.com/office/drawing/2014/main" id="{211A4870-1688-5BB6-47DA-DD74B4D19230}"/>
                  </a:ext>
                </a:extLst>
              </p:cNvPr>
              <p:cNvPicPr>
                <a:picLocks noChangeAspect="1"/>
              </p:cNvPicPr>
              <p:nvPr/>
            </p:nvPicPr>
            <p:blipFill>
              <a:blip r:embed="rId2">
                <a:duotone>
                  <a:schemeClr val="accent5">
                    <a:shade val="45000"/>
                    <a:satMod val="135000"/>
                  </a:schemeClr>
                  <a:prstClr val="white"/>
                </a:duotone>
              </a:blip>
              <a:stretch>
                <a:fillRect/>
              </a:stretch>
            </p:blipFill>
            <p:spPr>
              <a:xfrm>
                <a:off x="3827975" y="3763538"/>
                <a:ext cx="706538" cy="751636"/>
              </a:xfrm>
              <a:prstGeom prst="rect">
                <a:avLst/>
              </a:prstGeom>
            </p:spPr>
          </p:pic>
          <p:pic>
            <p:nvPicPr>
              <p:cNvPr id="18" name="Picture 17">
                <a:extLst>
                  <a:ext uri="{FF2B5EF4-FFF2-40B4-BE49-F238E27FC236}">
                    <a16:creationId xmlns:a16="http://schemas.microsoft.com/office/drawing/2014/main" id="{E12F71EA-8AFC-95E2-F835-28F44065C132}"/>
                  </a:ext>
                </a:extLst>
              </p:cNvPr>
              <p:cNvPicPr>
                <a:picLocks noChangeAspect="1"/>
              </p:cNvPicPr>
              <p:nvPr/>
            </p:nvPicPr>
            <p:blipFill>
              <a:blip r:embed="rId2">
                <a:duotone>
                  <a:schemeClr val="accent6">
                    <a:shade val="45000"/>
                    <a:satMod val="135000"/>
                  </a:schemeClr>
                  <a:prstClr val="white"/>
                </a:duotone>
              </a:blip>
              <a:stretch>
                <a:fillRect/>
              </a:stretch>
            </p:blipFill>
            <p:spPr>
              <a:xfrm>
                <a:off x="2290915" y="2260266"/>
                <a:ext cx="706538" cy="751636"/>
              </a:xfrm>
              <a:prstGeom prst="rect">
                <a:avLst/>
              </a:prstGeom>
            </p:spPr>
          </p:pic>
          <p:pic>
            <p:nvPicPr>
              <p:cNvPr id="19" name="Picture 18">
                <a:extLst>
                  <a:ext uri="{FF2B5EF4-FFF2-40B4-BE49-F238E27FC236}">
                    <a16:creationId xmlns:a16="http://schemas.microsoft.com/office/drawing/2014/main" id="{2DD2CBDF-0537-24B6-2856-05AD2A201372}"/>
                  </a:ext>
                </a:extLst>
              </p:cNvPr>
              <p:cNvPicPr>
                <a:picLocks noChangeAspect="1"/>
              </p:cNvPicPr>
              <p:nvPr/>
            </p:nvPicPr>
            <p:blipFill>
              <a:blip r:embed="rId2">
                <a:duotone>
                  <a:schemeClr val="accent6">
                    <a:shade val="45000"/>
                    <a:satMod val="135000"/>
                  </a:schemeClr>
                  <a:prstClr val="white"/>
                </a:duotone>
              </a:blip>
              <a:stretch>
                <a:fillRect/>
              </a:stretch>
            </p:blipFill>
            <p:spPr>
              <a:xfrm>
                <a:off x="2675180" y="2260266"/>
                <a:ext cx="706538" cy="751636"/>
              </a:xfrm>
              <a:prstGeom prst="rect">
                <a:avLst/>
              </a:prstGeom>
            </p:spPr>
          </p:pic>
          <p:pic>
            <p:nvPicPr>
              <p:cNvPr id="20" name="Picture 19">
                <a:extLst>
                  <a:ext uri="{FF2B5EF4-FFF2-40B4-BE49-F238E27FC236}">
                    <a16:creationId xmlns:a16="http://schemas.microsoft.com/office/drawing/2014/main" id="{0219EBF9-AFCC-FD4D-C965-CD3B9F78B743}"/>
                  </a:ext>
                </a:extLst>
              </p:cNvPr>
              <p:cNvPicPr>
                <a:picLocks noChangeAspect="1"/>
              </p:cNvPicPr>
              <p:nvPr/>
            </p:nvPicPr>
            <p:blipFill>
              <a:blip r:embed="rId2">
                <a:duotone>
                  <a:schemeClr val="accent6">
                    <a:shade val="45000"/>
                    <a:satMod val="135000"/>
                  </a:schemeClr>
                  <a:prstClr val="white"/>
                </a:duotone>
              </a:blip>
              <a:stretch>
                <a:fillRect/>
              </a:stretch>
            </p:blipFill>
            <p:spPr>
              <a:xfrm>
                <a:off x="3059445" y="2260266"/>
                <a:ext cx="706538" cy="751636"/>
              </a:xfrm>
              <a:prstGeom prst="rect">
                <a:avLst/>
              </a:prstGeom>
            </p:spPr>
          </p:pic>
          <p:pic>
            <p:nvPicPr>
              <p:cNvPr id="21" name="Picture 20">
                <a:extLst>
                  <a:ext uri="{FF2B5EF4-FFF2-40B4-BE49-F238E27FC236}">
                    <a16:creationId xmlns:a16="http://schemas.microsoft.com/office/drawing/2014/main" id="{6997A4A0-5126-0785-8652-C61F1BDE2D32}"/>
                  </a:ext>
                </a:extLst>
              </p:cNvPr>
              <p:cNvPicPr>
                <a:picLocks noChangeAspect="1"/>
              </p:cNvPicPr>
              <p:nvPr/>
            </p:nvPicPr>
            <p:blipFill>
              <a:blip r:embed="rId2">
                <a:duotone>
                  <a:schemeClr val="accent6">
                    <a:shade val="45000"/>
                    <a:satMod val="135000"/>
                  </a:schemeClr>
                  <a:prstClr val="white"/>
                </a:duotone>
              </a:blip>
              <a:stretch>
                <a:fillRect/>
              </a:stretch>
            </p:blipFill>
            <p:spPr>
              <a:xfrm>
                <a:off x="3443710" y="2260266"/>
                <a:ext cx="706538" cy="751636"/>
              </a:xfrm>
              <a:prstGeom prst="rect">
                <a:avLst/>
              </a:prstGeom>
            </p:spPr>
          </p:pic>
          <p:pic>
            <p:nvPicPr>
              <p:cNvPr id="22" name="Picture 21">
                <a:extLst>
                  <a:ext uri="{FF2B5EF4-FFF2-40B4-BE49-F238E27FC236}">
                    <a16:creationId xmlns:a16="http://schemas.microsoft.com/office/drawing/2014/main" id="{365EDB93-7EA0-84C0-67E1-5EBAF0A621D4}"/>
                  </a:ext>
                </a:extLst>
              </p:cNvPr>
              <p:cNvPicPr>
                <a:picLocks noChangeAspect="1"/>
              </p:cNvPicPr>
              <p:nvPr/>
            </p:nvPicPr>
            <p:blipFill>
              <a:blip r:embed="rId2">
                <a:duotone>
                  <a:schemeClr val="accent6">
                    <a:shade val="45000"/>
                    <a:satMod val="135000"/>
                  </a:schemeClr>
                  <a:prstClr val="white"/>
                </a:duotone>
              </a:blip>
              <a:stretch>
                <a:fillRect/>
              </a:stretch>
            </p:blipFill>
            <p:spPr>
              <a:xfrm>
                <a:off x="3827975" y="2260266"/>
                <a:ext cx="706538" cy="751636"/>
              </a:xfrm>
              <a:prstGeom prst="rect">
                <a:avLst/>
              </a:prstGeom>
            </p:spPr>
          </p:pic>
          <p:sp>
            <p:nvSpPr>
              <p:cNvPr id="23" name="Rectangle 22">
                <a:extLst>
                  <a:ext uri="{FF2B5EF4-FFF2-40B4-BE49-F238E27FC236}">
                    <a16:creationId xmlns:a16="http://schemas.microsoft.com/office/drawing/2014/main" id="{821ACC50-FE5A-52E2-7EEE-4650FC972A9B}"/>
                  </a:ext>
                </a:extLst>
              </p:cNvPr>
              <p:cNvSpPr/>
              <p:nvPr/>
            </p:nvSpPr>
            <p:spPr>
              <a:xfrm>
                <a:off x="3221665" y="3763538"/>
                <a:ext cx="1137684" cy="751636"/>
              </a:xfrm>
              <a:prstGeom prst="rect">
                <a:avLst/>
              </a:prstGeom>
              <a:noFill/>
              <a:ln w="19050">
                <a:solidFill>
                  <a:srgbClr val="61A2A7"/>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C730E499-520D-C69B-E47F-37EFF8A25437}"/>
                  </a:ext>
                </a:extLst>
              </p:cNvPr>
              <p:cNvPicPr>
                <a:picLocks noChangeAspect="1"/>
              </p:cNvPicPr>
              <p:nvPr/>
            </p:nvPicPr>
            <p:blipFill>
              <a:blip r:embed="rId2">
                <a:duotone>
                  <a:schemeClr val="accent6">
                    <a:shade val="45000"/>
                    <a:satMod val="135000"/>
                  </a:schemeClr>
                  <a:prstClr val="white"/>
                </a:duotone>
              </a:blip>
              <a:stretch>
                <a:fillRect/>
              </a:stretch>
            </p:blipFill>
            <p:spPr>
              <a:xfrm>
                <a:off x="2290915" y="1508630"/>
                <a:ext cx="706538" cy="751636"/>
              </a:xfrm>
              <a:prstGeom prst="rect">
                <a:avLst/>
              </a:prstGeom>
            </p:spPr>
          </p:pic>
          <p:pic>
            <p:nvPicPr>
              <p:cNvPr id="25" name="Picture 24">
                <a:extLst>
                  <a:ext uri="{FF2B5EF4-FFF2-40B4-BE49-F238E27FC236}">
                    <a16:creationId xmlns:a16="http://schemas.microsoft.com/office/drawing/2014/main" id="{A89FBB36-CB5B-22C5-8E2C-2116EBEA67A7}"/>
                  </a:ext>
                </a:extLst>
              </p:cNvPr>
              <p:cNvPicPr>
                <a:picLocks noChangeAspect="1"/>
              </p:cNvPicPr>
              <p:nvPr/>
            </p:nvPicPr>
            <p:blipFill>
              <a:blip r:embed="rId2">
                <a:duotone>
                  <a:schemeClr val="accent6">
                    <a:shade val="45000"/>
                    <a:satMod val="135000"/>
                  </a:schemeClr>
                  <a:prstClr val="white"/>
                </a:duotone>
              </a:blip>
              <a:stretch>
                <a:fillRect/>
              </a:stretch>
            </p:blipFill>
            <p:spPr>
              <a:xfrm>
                <a:off x="2675180" y="1508630"/>
                <a:ext cx="706538" cy="751636"/>
              </a:xfrm>
              <a:prstGeom prst="rect">
                <a:avLst/>
              </a:prstGeom>
            </p:spPr>
          </p:pic>
          <p:pic>
            <p:nvPicPr>
              <p:cNvPr id="26" name="Picture 25">
                <a:extLst>
                  <a:ext uri="{FF2B5EF4-FFF2-40B4-BE49-F238E27FC236}">
                    <a16:creationId xmlns:a16="http://schemas.microsoft.com/office/drawing/2014/main" id="{6CD455E9-3E22-E149-DCBD-5FA5D370834B}"/>
                  </a:ext>
                </a:extLst>
              </p:cNvPr>
              <p:cNvPicPr>
                <a:picLocks noChangeAspect="1"/>
              </p:cNvPicPr>
              <p:nvPr/>
            </p:nvPicPr>
            <p:blipFill>
              <a:blip r:embed="rId2">
                <a:duotone>
                  <a:schemeClr val="accent6">
                    <a:shade val="45000"/>
                    <a:satMod val="135000"/>
                  </a:schemeClr>
                  <a:prstClr val="white"/>
                </a:duotone>
              </a:blip>
              <a:stretch>
                <a:fillRect/>
              </a:stretch>
            </p:blipFill>
            <p:spPr>
              <a:xfrm>
                <a:off x="3059445" y="1508630"/>
                <a:ext cx="706538" cy="751636"/>
              </a:xfrm>
              <a:prstGeom prst="rect">
                <a:avLst/>
              </a:prstGeom>
            </p:spPr>
          </p:pic>
          <p:pic>
            <p:nvPicPr>
              <p:cNvPr id="27" name="Picture 26">
                <a:extLst>
                  <a:ext uri="{FF2B5EF4-FFF2-40B4-BE49-F238E27FC236}">
                    <a16:creationId xmlns:a16="http://schemas.microsoft.com/office/drawing/2014/main" id="{F24F462C-395A-B263-8A11-58F61E14C9AC}"/>
                  </a:ext>
                </a:extLst>
              </p:cNvPr>
              <p:cNvPicPr>
                <a:picLocks noChangeAspect="1"/>
              </p:cNvPicPr>
              <p:nvPr/>
            </p:nvPicPr>
            <p:blipFill>
              <a:blip r:embed="rId2">
                <a:duotone>
                  <a:schemeClr val="accent6">
                    <a:shade val="45000"/>
                    <a:satMod val="135000"/>
                  </a:schemeClr>
                  <a:prstClr val="white"/>
                </a:duotone>
              </a:blip>
              <a:stretch>
                <a:fillRect/>
              </a:stretch>
            </p:blipFill>
            <p:spPr>
              <a:xfrm>
                <a:off x="3443710" y="1508630"/>
                <a:ext cx="706538" cy="751636"/>
              </a:xfrm>
              <a:prstGeom prst="rect">
                <a:avLst/>
              </a:prstGeom>
            </p:spPr>
          </p:pic>
          <p:pic>
            <p:nvPicPr>
              <p:cNvPr id="28" name="Picture 27">
                <a:extLst>
                  <a:ext uri="{FF2B5EF4-FFF2-40B4-BE49-F238E27FC236}">
                    <a16:creationId xmlns:a16="http://schemas.microsoft.com/office/drawing/2014/main" id="{0D151355-DFA6-BBA3-EEDF-7EF5F2204AA9}"/>
                  </a:ext>
                </a:extLst>
              </p:cNvPr>
              <p:cNvPicPr>
                <a:picLocks noChangeAspect="1"/>
              </p:cNvPicPr>
              <p:nvPr/>
            </p:nvPicPr>
            <p:blipFill>
              <a:blip r:embed="rId2">
                <a:duotone>
                  <a:schemeClr val="accent6">
                    <a:shade val="45000"/>
                    <a:satMod val="135000"/>
                  </a:schemeClr>
                  <a:prstClr val="white"/>
                </a:duotone>
              </a:blip>
              <a:stretch>
                <a:fillRect/>
              </a:stretch>
            </p:blipFill>
            <p:spPr>
              <a:xfrm>
                <a:off x="3827975" y="1508630"/>
                <a:ext cx="706538" cy="751636"/>
              </a:xfrm>
              <a:prstGeom prst="rect">
                <a:avLst/>
              </a:prstGeom>
            </p:spPr>
          </p:pic>
        </p:grpSp>
        <p:sp>
          <p:nvSpPr>
            <p:cNvPr id="29" name="TextBox 28">
              <a:extLst>
                <a:ext uri="{FF2B5EF4-FFF2-40B4-BE49-F238E27FC236}">
                  <a16:creationId xmlns:a16="http://schemas.microsoft.com/office/drawing/2014/main" id="{28AD03CB-8DEC-42E8-36C7-3A918FA6C2EA}"/>
                </a:ext>
              </a:extLst>
            </p:cNvPr>
            <p:cNvSpPr txBox="1"/>
            <p:nvPr/>
          </p:nvSpPr>
          <p:spPr>
            <a:xfrm>
              <a:off x="6176430" y="3344926"/>
              <a:ext cx="3078177" cy="3231654"/>
            </a:xfrm>
            <a:prstGeom prst="rect">
              <a:avLst/>
            </a:prstGeom>
            <a:noFill/>
          </p:spPr>
          <p:txBody>
            <a:bodyPr wrap="square" rtlCol="0">
              <a:spAutoFit/>
            </a:bodyPr>
            <a:lstStyle/>
            <a:p>
              <a:endParaRPr lang="en-US" sz="1400" b="1" dirty="0"/>
            </a:p>
            <a:p>
              <a:r>
                <a:rPr lang="en-US" sz="1600" b="1"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Justice-Involved</a:t>
              </a:r>
              <a:r>
                <a:rPr lang="en-US" sz="1600" b="1" dirty="0">
                  <a:latin typeface="Helvetica Neue" panose="02000503000000020004" pitchFamily="2" charset="0"/>
                  <a:ea typeface="Helvetica Neue" panose="02000503000000020004" pitchFamily="2" charset="0"/>
                  <a:cs typeface="Helvetica Neue" panose="02000503000000020004" pitchFamily="2" charset="0"/>
                </a:rPr>
                <a:t> = </a:t>
              </a:r>
              <a:r>
                <a:rPr lang="en-US" sz="1600" dirty="0">
                  <a:latin typeface="Helvetica Neue" panose="02000503000000020004" pitchFamily="2" charset="0"/>
                  <a:ea typeface="Helvetica Neue" panose="02000503000000020004" pitchFamily="2" charset="0"/>
                  <a:cs typeface="Helvetica Neue" panose="02000503000000020004" pitchFamily="2" charset="0"/>
                </a:rPr>
                <a:t>a person that has violated the criminal code. </a:t>
              </a:r>
            </a:p>
            <a:p>
              <a:endParaRPr lang="en-US" sz="1600" dirty="0">
                <a:latin typeface="Helvetica Neue" panose="02000503000000020004" pitchFamily="2" charset="0"/>
                <a:ea typeface="Helvetica Neue" panose="02000503000000020004" pitchFamily="2" charset="0"/>
                <a:cs typeface="Helvetica Neue" panose="02000503000000020004" pitchFamily="2" charset="0"/>
              </a:endParaRPr>
            </a:p>
            <a:p>
              <a:r>
                <a:rPr lang="en-US" sz="1600" b="1" dirty="0">
                  <a:solidFill>
                    <a:schemeClr val="accent6"/>
                  </a:solidFill>
                  <a:latin typeface="Helvetica Neue" panose="02000503000000020004" pitchFamily="2" charset="0"/>
                  <a:ea typeface="Helvetica Neue" panose="02000503000000020004" pitchFamily="2" charset="0"/>
                  <a:cs typeface="Helvetica Neue" panose="02000503000000020004" pitchFamily="2" charset="0"/>
                </a:rPr>
                <a:t>A: Non-psychopathic</a:t>
              </a:r>
              <a:r>
                <a:rPr lang="en-US" sz="1600" b="1" dirty="0">
                  <a:latin typeface="Helvetica Neue" panose="02000503000000020004" pitchFamily="2" charset="0"/>
                  <a:ea typeface="Helvetica Neue" panose="02000503000000020004" pitchFamily="2" charset="0"/>
                  <a:cs typeface="Helvetica Neue" panose="02000503000000020004" pitchFamily="2" charset="0"/>
                </a:rPr>
                <a:t> = </a:t>
              </a:r>
              <a:r>
                <a:rPr lang="en-US" sz="1600" dirty="0">
                  <a:latin typeface="Helvetica Neue" panose="02000503000000020004" pitchFamily="2" charset="0"/>
                  <a:ea typeface="Helvetica Neue" panose="02000503000000020004" pitchFamily="2" charset="0"/>
                  <a:cs typeface="Helvetica Neue" panose="02000503000000020004" pitchFamily="2" charset="0"/>
                </a:rPr>
                <a:t>a “justice-involved” person that “scores &lt;30 on the PCL-R”.</a:t>
              </a:r>
              <a:r>
                <a:rPr lang="en-CA" sz="1600" dirty="0">
                  <a:latin typeface="Helvetica Neue" panose="02000503000000020004" pitchFamily="2" charset="0"/>
                  <a:ea typeface="Helvetica Neue" panose="02000503000000020004" pitchFamily="2" charset="0"/>
                  <a:cs typeface="Helvetica Neue" panose="02000503000000020004" pitchFamily="2" charset="0"/>
                </a:rPr>
                <a:t> </a:t>
              </a:r>
              <a:endParaRPr lang="en-US" sz="1600" dirty="0">
                <a:latin typeface="Helvetica Neue" panose="02000503000000020004" pitchFamily="2" charset="0"/>
                <a:ea typeface="Helvetica Neue" panose="02000503000000020004" pitchFamily="2" charset="0"/>
                <a:cs typeface="Helvetica Neue" panose="02000503000000020004" pitchFamily="2" charset="0"/>
              </a:endParaRPr>
            </a:p>
            <a:p>
              <a:endParaRPr lang="en-US" sz="1600" dirty="0">
                <a:latin typeface="Helvetica Neue" panose="02000503000000020004" pitchFamily="2" charset="0"/>
                <a:ea typeface="Helvetica Neue" panose="02000503000000020004" pitchFamily="2" charset="0"/>
                <a:cs typeface="Helvetica Neue" panose="02000503000000020004" pitchFamily="2" charset="0"/>
              </a:endParaRPr>
            </a:p>
            <a:p>
              <a:r>
                <a:rPr lang="en-US" sz="1600" b="1" dirty="0">
                  <a:solidFill>
                    <a:srgbClr val="61A2A7"/>
                  </a:solidFill>
                  <a:latin typeface="Helvetica Neue" panose="02000503000000020004" pitchFamily="2" charset="0"/>
                  <a:ea typeface="Helvetica Neue" panose="02000503000000020004" pitchFamily="2" charset="0"/>
                  <a:cs typeface="Helvetica Neue" panose="02000503000000020004" pitchFamily="2" charset="0"/>
                </a:rPr>
                <a:t>B: Psychopathic</a:t>
              </a:r>
              <a:r>
                <a:rPr lang="en-US" sz="1600" b="1" dirty="0">
                  <a:latin typeface="Helvetica Neue" panose="02000503000000020004" pitchFamily="2" charset="0"/>
                  <a:ea typeface="Helvetica Neue" panose="02000503000000020004" pitchFamily="2" charset="0"/>
                  <a:cs typeface="Helvetica Neue" panose="02000503000000020004" pitchFamily="2" charset="0"/>
                </a:rPr>
                <a:t> = </a:t>
              </a:r>
              <a:r>
                <a:rPr lang="en-US" sz="1600" dirty="0">
                  <a:latin typeface="Helvetica Neue" panose="02000503000000020004" pitchFamily="2" charset="0"/>
                  <a:ea typeface="Helvetica Neue" panose="02000503000000020004" pitchFamily="2" charset="0"/>
                  <a:cs typeface="Helvetica Neue" panose="02000503000000020004" pitchFamily="2" charset="0"/>
                </a:rPr>
                <a:t>a “justice-involved” person that “Scores &gt;30 on PCL-R”.</a:t>
              </a:r>
            </a:p>
            <a:p>
              <a:endParaRPr lang="en-US" sz="1400" dirty="0"/>
            </a:p>
          </p:txBody>
        </p:sp>
        <p:cxnSp>
          <p:nvCxnSpPr>
            <p:cNvPr id="30" name="Elbow Connector 29">
              <a:extLst>
                <a:ext uri="{FF2B5EF4-FFF2-40B4-BE49-F238E27FC236}">
                  <a16:creationId xmlns:a16="http://schemas.microsoft.com/office/drawing/2014/main" id="{4164D5D5-6807-FFA7-2EC4-B13D440D8F24}"/>
                </a:ext>
              </a:extLst>
            </p:cNvPr>
            <p:cNvCxnSpPr>
              <a:cxnSpLocks/>
              <a:stCxn id="23" idx="3"/>
            </p:cNvCxnSpPr>
            <p:nvPr/>
          </p:nvCxnSpPr>
          <p:spPr>
            <a:xfrm flipV="1">
              <a:off x="5739742" y="5681458"/>
              <a:ext cx="436687" cy="232424"/>
            </a:xfrm>
            <a:prstGeom prst="bentConnector3">
              <a:avLst/>
            </a:prstGeom>
            <a:ln w="28575">
              <a:solidFill>
                <a:srgbClr val="61A2A7"/>
              </a:solidFill>
              <a:tailEnd type="triangle"/>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E3152460-D693-A999-1608-8607CB1089E4}"/>
                </a:ext>
              </a:extLst>
            </p:cNvPr>
            <p:cNvSpPr/>
            <p:nvPr/>
          </p:nvSpPr>
          <p:spPr>
            <a:xfrm>
              <a:off x="3767402" y="3283156"/>
              <a:ext cx="2068033" cy="3089951"/>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Arrow Connector 31">
              <a:extLst>
                <a:ext uri="{FF2B5EF4-FFF2-40B4-BE49-F238E27FC236}">
                  <a16:creationId xmlns:a16="http://schemas.microsoft.com/office/drawing/2014/main" id="{089F446C-47EF-EDE5-7BCC-7C603FE3510E}"/>
                </a:ext>
              </a:extLst>
            </p:cNvPr>
            <p:cNvCxnSpPr/>
            <p:nvPr/>
          </p:nvCxnSpPr>
          <p:spPr>
            <a:xfrm>
              <a:off x="5835435" y="3735135"/>
              <a:ext cx="340996"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Elbow Connector 32">
              <a:extLst>
                <a:ext uri="{FF2B5EF4-FFF2-40B4-BE49-F238E27FC236}">
                  <a16:creationId xmlns:a16="http://schemas.microsoft.com/office/drawing/2014/main" id="{7F66307D-2584-9D05-2361-4A35AB9FBBD5}"/>
                </a:ext>
              </a:extLst>
            </p:cNvPr>
            <p:cNvCxnSpPr>
              <a:cxnSpLocks/>
            </p:cNvCxnSpPr>
            <p:nvPr/>
          </p:nvCxnSpPr>
          <p:spPr>
            <a:xfrm flipV="1">
              <a:off x="5208368" y="4700951"/>
              <a:ext cx="954615" cy="117376"/>
            </a:xfrm>
            <a:prstGeom prst="bentConnector3">
              <a:avLst>
                <a:gd name="adj1" fmla="val 50000"/>
              </a:avLst>
            </a:prstGeom>
            <a:ln w="28575" cap="rnd">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4D473F72-C8D6-F886-4602-2F4A9584D827}"/>
                </a:ext>
              </a:extLst>
            </p:cNvPr>
            <p:cNvSpPr/>
            <p:nvPr/>
          </p:nvSpPr>
          <p:spPr>
            <a:xfrm>
              <a:off x="3597416" y="2717694"/>
              <a:ext cx="5727336" cy="408187"/>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Group Selection</a:t>
              </a:r>
            </a:p>
          </p:txBody>
        </p:sp>
      </p:grpSp>
      <p:sp>
        <p:nvSpPr>
          <p:cNvPr id="38" name="Rectangle 37">
            <a:extLst>
              <a:ext uri="{FF2B5EF4-FFF2-40B4-BE49-F238E27FC236}">
                <a16:creationId xmlns:a16="http://schemas.microsoft.com/office/drawing/2014/main" id="{8DE65417-88C7-CBAC-3DFB-1BAE735FC4EC}"/>
              </a:ext>
            </a:extLst>
          </p:cNvPr>
          <p:cNvSpPr/>
          <p:nvPr/>
        </p:nvSpPr>
        <p:spPr>
          <a:xfrm>
            <a:off x="7066689" y="3075506"/>
            <a:ext cx="3466058" cy="82794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6"/>
                </a:solidFill>
                <a:latin typeface="Helvetica Neue" panose="02000503000000020004" pitchFamily="2" charset="0"/>
                <a:ea typeface="Helvetica Neue" panose="02000503000000020004" pitchFamily="2" charset="0"/>
                <a:cs typeface="Helvetica Neue" panose="02000503000000020004" pitchFamily="2" charset="0"/>
              </a:rPr>
              <a:t>Group A: </a:t>
            </a:r>
          </a:p>
          <a:p>
            <a:pPr algn="ctr"/>
            <a:r>
              <a:rPr lang="en-US" sz="2400" b="1" dirty="0">
                <a:solidFill>
                  <a:schemeClr val="accent6"/>
                </a:solidFill>
                <a:latin typeface="Helvetica Neue" panose="02000503000000020004" pitchFamily="2" charset="0"/>
                <a:ea typeface="Helvetica Neue" panose="02000503000000020004" pitchFamily="2" charset="0"/>
                <a:cs typeface="Helvetica Neue" panose="02000503000000020004" pitchFamily="2" charset="0"/>
              </a:rPr>
              <a:t>Non-psychopathic</a:t>
            </a:r>
            <a:endParaRPr lang="en-US"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9" name="Rectangle 38">
            <a:extLst>
              <a:ext uri="{FF2B5EF4-FFF2-40B4-BE49-F238E27FC236}">
                <a16:creationId xmlns:a16="http://schemas.microsoft.com/office/drawing/2014/main" id="{06D5DEE0-A245-9652-8AD0-2C340CC91A4E}"/>
              </a:ext>
            </a:extLst>
          </p:cNvPr>
          <p:cNvSpPr/>
          <p:nvPr/>
        </p:nvSpPr>
        <p:spPr>
          <a:xfrm>
            <a:off x="7066689" y="5485180"/>
            <a:ext cx="3466058" cy="82794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6"/>
                </a:solidFill>
                <a:latin typeface="Helvetica Neue" panose="02000503000000020004" pitchFamily="2" charset="0"/>
                <a:ea typeface="Helvetica Neue" panose="02000503000000020004" pitchFamily="2" charset="0"/>
                <a:cs typeface="Helvetica Neue" panose="02000503000000020004" pitchFamily="2" charset="0"/>
              </a:rPr>
              <a:t>Group B: </a:t>
            </a:r>
          </a:p>
          <a:p>
            <a:pPr algn="ctr"/>
            <a:r>
              <a:rPr lang="en-US" sz="2400" b="1" dirty="0">
                <a:solidFill>
                  <a:schemeClr val="accent6"/>
                </a:solidFill>
                <a:latin typeface="Helvetica Neue" panose="02000503000000020004" pitchFamily="2" charset="0"/>
                <a:ea typeface="Helvetica Neue" panose="02000503000000020004" pitchFamily="2" charset="0"/>
                <a:cs typeface="Helvetica Neue" panose="02000503000000020004" pitchFamily="2" charset="0"/>
              </a:rPr>
              <a:t>Psychopathic</a:t>
            </a:r>
            <a:endParaRPr lang="en-US"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0" name="Down Arrow 39">
            <a:extLst>
              <a:ext uri="{FF2B5EF4-FFF2-40B4-BE49-F238E27FC236}">
                <a16:creationId xmlns:a16="http://schemas.microsoft.com/office/drawing/2014/main" id="{F7BE9C3F-D050-450C-E905-B7EEA3B912F8}"/>
              </a:ext>
            </a:extLst>
          </p:cNvPr>
          <p:cNvSpPr/>
          <p:nvPr/>
        </p:nvSpPr>
        <p:spPr>
          <a:xfrm>
            <a:off x="7066689" y="4184073"/>
            <a:ext cx="484632" cy="978408"/>
          </a:xfrm>
          <a:prstGeom prst="downArrow">
            <a:avLst/>
          </a:prstGeom>
          <a:solidFill>
            <a:schemeClr val="bg1"/>
          </a:solidFill>
          <a:ln w="38100">
            <a:solidFill>
              <a:srgbClr val="61A2A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Down Arrow 40">
            <a:extLst>
              <a:ext uri="{FF2B5EF4-FFF2-40B4-BE49-F238E27FC236}">
                <a16:creationId xmlns:a16="http://schemas.microsoft.com/office/drawing/2014/main" id="{7CD9738A-E2F0-37E4-3E51-37C32DC3BE89}"/>
              </a:ext>
            </a:extLst>
          </p:cNvPr>
          <p:cNvSpPr/>
          <p:nvPr/>
        </p:nvSpPr>
        <p:spPr>
          <a:xfrm rot="10800000">
            <a:off x="10034108" y="4184073"/>
            <a:ext cx="484632" cy="978408"/>
          </a:xfrm>
          <a:prstGeom prst="downArrow">
            <a:avLst/>
          </a:prstGeom>
          <a:solidFill>
            <a:schemeClr val="bg1"/>
          </a:solidFill>
          <a:ln w="38100">
            <a:solidFill>
              <a:srgbClr val="61A2A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DA19DF51-4968-7F5A-7FD5-5598D567BB62}"/>
              </a:ext>
            </a:extLst>
          </p:cNvPr>
          <p:cNvSpPr txBox="1"/>
          <p:nvPr/>
        </p:nvSpPr>
        <p:spPr>
          <a:xfrm>
            <a:off x="7683524" y="4099427"/>
            <a:ext cx="2232387" cy="1231106"/>
          </a:xfrm>
          <a:prstGeom prst="rect">
            <a:avLst/>
          </a:prstGeom>
          <a:noFill/>
        </p:spPr>
        <p:txBody>
          <a:bodyPr wrap="square" rtlCol="0">
            <a:spAutoFit/>
          </a:bodyPr>
          <a:lstStyle/>
          <a:p>
            <a:pPr algn="ctr"/>
            <a:r>
              <a:rPr lang="en-US" sz="2000" b="1" dirty="0">
                <a:latin typeface="Helvetica Neue" panose="02000503000000020004" pitchFamily="2" charset="0"/>
                <a:ea typeface="Helvetica Neue" panose="02000503000000020004" pitchFamily="2" charset="0"/>
                <a:cs typeface="Helvetica Neue" panose="02000503000000020004" pitchFamily="2" charset="0"/>
              </a:rPr>
              <a:t>Claim #1:</a:t>
            </a:r>
          </a:p>
          <a:p>
            <a:pPr algn="ctr"/>
            <a:r>
              <a:rPr lang="en-US" i="1" dirty="0">
                <a:latin typeface="Helvetica Neue" panose="02000503000000020004" pitchFamily="2" charset="0"/>
                <a:ea typeface="Helvetica Neue" panose="02000503000000020004" pitchFamily="2" charset="0"/>
                <a:cs typeface="Helvetica Neue" panose="02000503000000020004" pitchFamily="2" charset="0"/>
              </a:rPr>
              <a:t>“Very Large difference in future criminal behavior”</a:t>
            </a:r>
          </a:p>
        </p:txBody>
      </p:sp>
      <p:sp>
        <p:nvSpPr>
          <p:cNvPr id="43" name="Rectangle 42">
            <a:extLst>
              <a:ext uri="{FF2B5EF4-FFF2-40B4-BE49-F238E27FC236}">
                <a16:creationId xmlns:a16="http://schemas.microsoft.com/office/drawing/2014/main" id="{FADCD59A-341F-60EB-3CE5-5E628D89ABC4}"/>
              </a:ext>
            </a:extLst>
          </p:cNvPr>
          <p:cNvSpPr/>
          <p:nvPr/>
        </p:nvSpPr>
        <p:spPr>
          <a:xfrm>
            <a:off x="7052243" y="2608986"/>
            <a:ext cx="3480504" cy="408187"/>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Prognostic Claim</a:t>
            </a:r>
          </a:p>
        </p:txBody>
      </p:sp>
      <p:sp>
        <p:nvSpPr>
          <p:cNvPr id="6" name="Rectangle 5">
            <a:extLst>
              <a:ext uri="{FF2B5EF4-FFF2-40B4-BE49-F238E27FC236}">
                <a16:creationId xmlns:a16="http://schemas.microsoft.com/office/drawing/2014/main" id="{90E58C02-7C9A-4BA1-AB29-DA90AE706BC2}"/>
              </a:ext>
            </a:extLst>
          </p:cNvPr>
          <p:cNvSpPr/>
          <p:nvPr/>
        </p:nvSpPr>
        <p:spPr>
          <a:xfrm>
            <a:off x="64287" y="1172541"/>
            <a:ext cx="12033526" cy="1182843"/>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dirty="0">
                <a:solidFill>
                  <a:srgbClr val="61A2A7"/>
                </a:solidFill>
                <a:latin typeface="Helvetica Neue" panose="02000503000000020004" pitchFamily="2" charset="0"/>
                <a:ea typeface="Helvetica Neue" panose="02000503000000020004" pitchFamily="2" charset="0"/>
                <a:cs typeface="Helvetica Neue" panose="02000503000000020004" pitchFamily="2" charset="0"/>
              </a:rPr>
              <a:t>Claim #1 – Extraordinary Dangerousness:</a:t>
            </a:r>
            <a:r>
              <a:rPr lang="en-US"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Comparing psychopathic vs. non-psychopathic groups reveal a much higher rate of repeat offending in the psychopathic group, including higher rates of serious crimes and instrumental violence. </a:t>
            </a:r>
          </a:p>
        </p:txBody>
      </p:sp>
      <p:sp>
        <p:nvSpPr>
          <p:cNvPr id="4" name="TextBox 3">
            <a:extLst>
              <a:ext uri="{FF2B5EF4-FFF2-40B4-BE49-F238E27FC236}">
                <a16:creationId xmlns:a16="http://schemas.microsoft.com/office/drawing/2014/main" id="{064E41B4-DBA3-3B8C-1233-9C0ED1A838C1}"/>
              </a:ext>
            </a:extLst>
          </p:cNvPr>
          <p:cNvSpPr txBox="1"/>
          <p:nvPr/>
        </p:nvSpPr>
        <p:spPr>
          <a:xfrm>
            <a:off x="2009457" y="6410166"/>
            <a:ext cx="8186344" cy="276999"/>
          </a:xfrm>
          <a:prstGeom prst="rect">
            <a:avLst/>
          </a:prstGeom>
          <a:noFill/>
        </p:spPr>
        <p:txBody>
          <a:bodyPr wrap="none" rtlCol="0">
            <a:spAutoFit/>
          </a:bodyPr>
          <a:lstStyle/>
          <a:p>
            <a:pPr algn="ctr"/>
            <a:r>
              <a:rPr lang="en-US" sz="1200" dirty="0">
                <a:latin typeface="Helvetica Neue" panose="02000503000000020004" pitchFamily="2" charset="0"/>
                <a:ea typeface="Helvetica Neue" panose="02000503000000020004" pitchFamily="2" charset="0"/>
                <a:cs typeface="Helvetica Neue" panose="02000503000000020004" pitchFamily="2" charset="0"/>
              </a:rPr>
              <a:t>NB: Sometimes a study might measure a </a:t>
            </a:r>
            <a:r>
              <a:rPr lang="en-US" sz="1200" i="1" dirty="0">
                <a:latin typeface="Helvetica Neue" panose="02000503000000020004" pitchFamily="2" charset="0"/>
                <a:ea typeface="Helvetica Neue" panose="02000503000000020004" pitchFamily="2" charset="0"/>
                <a:cs typeface="Helvetica Neue" panose="02000503000000020004" pitchFamily="2" charset="0"/>
                <a:hlinkClick r:id="rId3"/>
              </a:rPr>
              <a:t>correlation coefficient</a:t>
            </a:r>
            <a:r>
              <a:rPr lang="en-US" sz="1200" dirty="0">
                <a:latin typeface="Helvetica Neue" panose="02000503000000020004" pitchFamily="2" charset="0"/>
                <a:ea typeface="Helvetica Neue" panose="02000503000000020004" pitchFamily="2" charset="0"/>
                <a:cs typeface="Helvetica Neue" panose="02000503000000020004" pitchFamily="2" charset="0"/>
              </a:rPr>
              <a:t> between PCL scores and recidivism (i.e., no groups).</a:t>
            </a:r>
          </a:p>
        </p:txBody>
      </p:sp>
    </p:spTree>
    <p:extLst>
      <p:ext uri="{BB962C8B-B14F-4D97-AF65-F5344CB8AC3E}">
        <p14:creationId xmlns:p14="http://schemas.microsoft.com/office/powerpoint/2010/main" val="14428092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58E8C9-E4FB-3B3B-A094-1AB27478E0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6CF55A-E5A5-CDFD-6DDA-9EAE530624F8}"/>
              </a:ext>
            </a:extLst>
          </p:cNvPr>
          <p:cNvSpPr>
            <a:spLocks noGrp="1"/>
          </p:cNvSpPr>
          <p:nvPr>
            <p:ph type="title"/>
          </p:nvPr>
        </p:nvSpPr>
        <p:spPr/>
        <p:txBody>
          <a:bodyPr/>
          <a:lstStyle/>
          <a:p>
            <a:r>
              <a:rPr lang="en-US" dirty="0"/>
              <a:t>Risk Prediction Studies:</a:t>
            </a:r>
          </a:p>
        </p:txBody>
      </p:sp>
      <p:sp>
        <p:nvSpPr>
          <p:cNvPr id="3" name="Content Placeholder 2">
            <a:extLst>
              <a:ext uri="{FF2B5EF4-FFF2-40B4-BE49-F238E27FC236}">
                <a16:creationId xmlns:a16="http://schemas.microsoft.com/office/drawing/2014/main" id="{DD0E3EE4-7C88-D924-5695-B69C4BC70A08}"/>
              </a:ext>
            </a:extLst>
          </p:cNvPr>
          <p:cNvSpPr>
            <a:spLocks noGrp="1"/>
          </p:cNvSpPr>
          <p:nvPr>
            <p:ph idx="1"/>
          </p:nvPr>
        </p:nvSpPr>
        <p:spPr/>
        <p:txBody>
          <a:bodyPr>
            <a:normAutofit/>
          </a:bodyPr>
          <a:lstStyle/>
          <a:p>
            <a:endParaRPr lang="en-US" dirty="0"/>
          </a:p>
          <a:p>
            <a:pPr algn="ctr"/>
            <a:r>
              <a:rPr lang="en-US" sz="3500" b="1" dirty="0"/>
              <a:t>Study Quality</a:t>
            </a:r>
            <a:endParaRPr lang="en-US" sz="3500" dirty="0"/>
          </a:p>
          <a:p>
            <a:pPr algn="ctr"/>
            <a:r>
              <a:rPr lang="en-CA" sz="1600" i="1" dirty="0"/>
              <a:t>Gillespie et al. (</a:t>
            </a:r>
            <a:r>
              <a:rPr lang="en-CA" sz="1600" i="1" dirty="0">
                <a:hlinkClick r:id="rId3"/>
              </a:rPr>
              <a:t>2023</a:t>
            </a:r>
            <a:r>
              <a:rPr lang="en-CA" sz="1600" i="1" dirty="0"/>
              <a:t>) and Holper et al. (</a:t>
            </a:r>
            <a:r>
              <a:rPr lang="en-CA" sz="1600" i="1" dirty="0">
                <a:hlinkClick r:id="rId4"/>
              </a:rPr>
              <a:t>2025</a:t>
            </a:r>
            <a:r>
              <a:rPr lang="en-CA" sz="1600" i="1" dirty="0"/>
              <a:t>) have found </a:t>
            </a:r>
            <a:r>
              <a:rPr lang="en-CA" sz="1600" i="1" dirty="0">
                <a:solidFill>
                  <a:srgbClr val="C00000"/>
                </a:solidFill>
              </a:rPr>
              <a:t>significant quality concerns in PCL risk prediction studies</a:t>
            </a:r>
            <a:endParaRPr lang="en-CA" i="1" dirty="0">
              <a:solidFill>
                <a:srgbClr val="C00000"/>
              </a:solidFill>
            </a:endParaRPr>
          </a:p>
          <a:p>
            <a:pPr marL="457200" indent="-457200">
              <a:buFont typeface="Arial" panose="020B0604020202020204" pitchFamily="34" charset="0"/>
              <a:buChar char="•"/>
            </a:pPr>
            <a:r>
              <a:rPr lang="en-CA" b="1" dirty="0"/>
              <a:t>Study Design: </a:t>
            </a:r>
            <a:r>
              <a:rPr lang="en-CA" dirty="0"/>
              <a:t>Predictive (prospective) &gt; Postdictive (retrospective); adequate and pre-defined follow-up period.</a:t>
            </a:r>
          </a:p>
          <a:p>
            <a:pPr marL="457200" indent="-457200">
              <a:buFont typeface="Arial" panose="020B0604020202020204" pitchFamily="34" charset="0"/>
              <a:buChar char="•"/>
            </a:pPr>
            <a:r>
              <a:rPr lang="en-CA" b="1" dirty="0"/>
              <a:t>Sample: </a:t>
            </a:r>
            <a:r>
              <a:rPr lang="en-CA" dirty="0"/>
              <a:t>Large representative sample; minimal selection bias.</a:t>
            </a:r>
          </a:p>
          <a:p>
            <a:pPr marL="457200" indent="-457200">
              <a:buFont typeface="Arial" panose="020B0604020202020204" pitchFamily="34" charset="0"/>
              <a:buChar char="•"/>
            </a:pPr>
            <a:r>
              <a:rPr lang="en-CA" b="1" dirty="0"/>
              <a:t>Measurement</a:t>
            </a:r>
            <a:r>
              <a:rPr lang="en-CA" dirty="0"/>
              <a:t>: Blind raters; reliable scoring; clear outcome definitions.</a:t>
            </a:r>
          </a:p>
          <a:p>
            <a:pPr marL="457200" indent="-457200">
              <a:buFont typeface="Arial" panose="020B0604020202020204" pitchFamily="34" charset="0"/>
              <a:buChar char="•"/>
            </a:pPr>
            <a:r>
              <a:rPr lang="en-CA" b="1" dirty="0"/>
              <a:t>Analytical Rigor</a:t>
            </a:r>
            <a:r>
              <a:rPr lang="en-CA" dirty="0"/>
              <a:t>: Disclosure of missing data; no massaging of data; control for confounding variables.</a:t>
            </a:r>
          </a:p>
          <a:p>
            <a:pPr marL="457200" indent="-457200">
              <a:buFont typeface="Arial" panose="020B0604020202020204" pitchFamily="34" charset="0"/>
              <a:buChar char="•"/>
            </a:pPr>
            <a:r>
              <a:rPr lang="en-CA" b="1" dirty="0"/>
              <a:t>Bias: </a:t>
            </a:r>
            <a:r>
              <a:rPr lang="en-CA" dirty="0"/>
              <a:t>Independent evaluation; developer bias.</a:t>
            </a:r>
          </a:p>
          <a:p>
            <a:pPr marL="457200" indent="-457200">
              <a:buFont typeface="Arial" panose="020B0604020202020204" pitchFamily="34" charset="0"/>
              <a:buChar char="•"/>
            </a:pPr>
            <a:r>
              <a:rPr lang="en-CA" b="1" dirty="0"/>
              <a:t>Transparency: </a:t>
            </a:r>
            <a:r>
              <a:rPr lang="en-CA" dirty="0"/>
              <a:t>Pre-registration; open-access data.</a:t>
            </a:r>
          </a:p>
        </p:txBody>
      </p:sp>
    </p:spTree>
    <p:extLst>
      <p:ext uri="{BB962C8B-B14F-4D97-AF65-F5344CB8AC3E}">
        <p14:creationId xmlns:p14="http://schemas.microsoft.com/office/powerpoint/2010/main" val="1176996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 calcmode="lin" valueType="num">
                                      <p:cBhvr additive="base">
                                        <p:cTn id="3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 calcmode="lin" valueType="num">
                                      <p:cBhvr additive="base">
                                        <p:cTn id="3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58871-25FE-6E42-99CD-C0198BB1C484}"/>
              </a:ext>
            </a:extLst>
          </p:cNvPr>
          <p:cNvSpPr>
            <a:spLocks noGrp="1"/>
          </p:cNvSpPr>
          <p:nvPr>
            <p:ph type="title"/>
          </p:nvPr>
        </p:nvSpPr>
        <p:spPr/>
        <p:txBody>
          <a:bodyPr/>
          <a:lstStyle/>
          <a:p>
            <a:r>
              <a:rPr lang="en-US"/>
              <a:t>This Module’s Agenda:</a:t>
            </a:r>
          </a:p>
        </p:txBody>
      </p:sp>
      <p:sp>
        <p:nvSpPr>
          <p:cNvPr id="3" name="Content Placeholder 2">
            <a:extLst>
              <a:ext uri="{FF2B5EF4-FFF2-40B4-BE49-F238E27FC236}">
                <a16:creationId xmlns:a16="http://schemas.microsoft.com/office/drawing/2014/main" id="{A5D9D6F8-15E9-1542-9BC8-A912BE1987D2}"/>
              </a:ext>
            </a:extLst>
          </p:cNvPr>
          <p:cNvSpPr>
            <a:spLocks noGrp="1"/>
          </p:cNvSpPr>
          <p:nvPr>
            <p:ph idx="1"/>
          </p:nvPr>
        </p:nvSpPr>
        <p:spPr/>
        <p:txBody>
          <a:bodyPr vert="horz" lIns="91440" tIns="45720" rIns="91440" bIns="45720" rtlCol="0" anchor="t">
            <a:normAutofit/>
          </a:bodyPr>
          <a:lstStyle/>
          <a:p>
            <a:pPr marL="514350" indent="-514350">
              <a:buFont typeface="Arial" panose="020B0604020202020204" pitchFamily="34" charset="0"/>
              <a:buChar char="•"/>
            </a:pPr>
            <a:endParaRPr lang="en-US" dirty="0"/>
          </a:p>
          <a:p>
            <a:pPr marL="514350" indent="-514350">
              <a:buFont typeface="Arial" panose="020B0604020202020204" pitchFamily="34" charset="0"/>
              <a:buChar char="•"/>
            </a:pPr>
            <a:r>
              <a:rPr lang="en-US" dirty="0">
                <a:latin typeface="Helvetica Neue"/>
              </a:rPr>
              <a:t>Calibrating Biases About Violence</a:t>
            </a:r>
          </a:p>
          <a:p>
            <a:pPr marL="514350" indent="-514350">
              <a:buFont typeface="Arial" panose="020B0604020202020204" pitchFamily="34" charset="0"/>
              <a:buChar char="•"/>
            </a:pPr>
            <a:r>
              <a:rPr lang="en-US" dirty="0">
                <a:latin typeface="Helvetica Neue"/>
              </a:rPr>
              <a:t>Psychopathy and Dangerousness</a:t>
            </a:r>
          </a:p>
          <a:p>
            <a:pPr marL="514350" indent="-514350">
              <a:buFont typeface="Arial" panose="020B0604020202020204" pitchFamily="34" charset="0"/>
              <a:buChar char="•"/>
            </a:pPr>
            <a:r>
              <a:rPr lang="en-US" dirty="0">
                <a:latin typeface="Helvetica Neue"/>
              </a:rPr>
              <a:t>Discussion: Forensic Risk</a:t>
            </a:r>
          </a:p>
          <a:p>
            <a:pPr marL="514350" indent="-514350">
              <a:buFont typeface="Arial" panose="020B0604020202020204" pitchFamily="34" charset="0"/>
              <a:buChar char="•"/>
            </a:pPr>
            <a:r>
              <a:rPr lang="en-US" dirty="0">
                <a:latin typeface="Helvetica Neue"/>
              </a:rPr>
              <a:t>What is an </a:t>
            </a:r>
            <a:r>
              <a:rPr lang="en-US">
                <a:latin typeface="Helvetica Neue"/>
              </a:rPr>
              <a:t>Effect</a:t>
            </a:r>
            <a:r>
              <a:rPr lang="en-US" dirty="0">
                <a:latin typeface="Helvetica Neue"/>
              </a:rPr>
              <a:t> Size?</a:t>
            </a:r>
          </a:p>
          <a:p>
            <a:pPr marL="514350" indent="-514350">
              <a:buFont typeface="Arial" panose="020B0604020202020204" pitchFamily="34" charset="0"/>
              <a:buChar char="•"/>
            </a:pPr>
            <a:r>
              <a:rPr lang="en-US" dirty="0">
                <a:latin typeface="Helvetica Neue"/>
              </a:rPr>
              <a:t>Risk Prediction Research (on PCL Samples)</a:t>
            </a:r>
          </a:p>
        </p:txBody>
      </p:sp>
      <p:pic>
        <p:nvPicPr>
          <p:cNvPr id="4" name="Picture 3" descr="A white face with black text&#10;&#10;AI-generated content may be incorrect.">
            <a:extLst>
              <a:ext uri="{FF2B5EF4-FFF2-40B4-BE49-F238E27FC236}">
                <a16:creationId xmlns:a16="http://schemas.microsoft.com/office/drawing/2014/main" id="{47FD5972-A813-512A-77C4-85A17286C469}"/>
              </a:ext>
            </a:extLst>
          </p:cNvPr>
          <p:cNvPicPr>
            <a:picLocks noChangeAspect="1"/>
          </p:cNvPicPr>
          <p:nvPr/>
        </p:nvPicPr>
        <p:blipFill>
          <a:blip r:embed="rId2"/>
          <a:stretch>
            <a:fillRect/>
          </a:stretch>
        </p:blipFill>
        <p:spPr>
          <a:xfrm>
            <a:off x="9028498" y="1799532"/>
            <a:ext cx="2902074" cy="4353111"/>
          </a:xfrm>
          <a:prstGeom prst="rect">
            <a:avLst/>
          </a:prstGeom>
          <a:ln>
            <a:solidFill>
              <a:schemeClr val="tx1"/>
            </a:solidFill>
          </a:ln>
          <a:effectLst>
            <a:outerShdw blurRad="50800" dist="104313" dir="2700000" algn="tl" rotWithShape="0">
              <a:prstClr val="black">
                <a:alpha val="40000"/>
              </a:prstClr>
            </a:outerShdw>
          </a:effectLst>
        </p:spPr>
      </p:pic>
    </p:spTree>
    <p:extLst>
      <p:ext uri="{BB962C8B-B14F-4D97-AF65-F5344CB8AC3E}">
        <p14:creationId xmlns:p14="http://schemas.microsoft.com/office/powerpoint/2010/main" val="36149813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8E7F70-3FF9-F8D4-09BE-6EEB4F58B3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CD20CD-3C5F-8439-9223-C19E8328321F}"/>
              </a:ext>
            </a:extLst>
          </p:cNvPr>
          <p:cNvSpPr>
            <a:spLocks noGrp="1"/>
          </p:cNvSpPr>
          <p:nvPr>
            <p:ph type="title"/>
          </p:nvPr>
        </p:nvSpPr>
        <p:spPr/>
        <p:txBody>
          <a:bodyPr/>
          <a:lstStyle/>
          <a:p>
            <a:r>
              <a:rPr lang="en-US" dirty="0"/>
              <a:t>Risk Prediction Studies:</a:t>
            </a:r>
          </a:p>
        </p:txBody>
      </p:sp>
      <p:sp>
        <p:nvSpPr>
          <p:cNvPr id="3" name="Content Placeholder 2">
            <a:extLst>
              <a:ext uri="{FF2B5EF4-FFF2-40B4-BE49-F238E27FC236}">
                <a16:creationId xmlns:a16="http://schemas.microsoft.com/office/drawing/2014/main" id="{28D903D9-2170-A87A-D1A2-A2C6EF89BB9D}"/>
              </a:ext>
            </a:extLst>
          </p:cNvPr>
          <p:cNvSpPr>
            <a:spLocks noGrp="1"/>
          </p:cNvSpPr>
          <p:nvPr>
            <p:ph idx="1"/>
          </p:nvPr>
        </p:nvSpPr>
        <p:spPr/>
        <p:txBody>
          <a:bodyPr>
            <a:normAutofit/>
          </a:bodyPr>
          <a:lstStyle/>
          <a:p>
            <a:endParaRPr lang="en-US" dirty="0"/>
          </a:p>
          <a:p>
            <a:pPr algn="ctr"/>
            <a:r>
              <a:rPr lang="en-US" sz="3500" b="1" dirty="0"/>
              <a:t>Research Output &amp; Systematic Reviews</a:t>
            </a:r>
            <a:endParaRPr lang="en-US" sz="3500" dirty="0"/>
          </a:p>
          <a:p>
            <a:pPr algn="ctr"/>
            <a:r>
              <a:rPr lang="en-CA" sz="1600" i="1" dirty="0"/>
              <a:t> </a:t>
            </a:r>
            <a:endParaRPr lang="en-CA" i="1" dirty="0">
              <a:solidFill>
                <a:srgbClr val="C00000"/>
              </a:solidFill>
            </a:endParaRPr>
          </a:p>
          <a:p>
            <a:pPr marL="457200" indent="-457200">
              <a:buFont typeface="Arial" panose="020B0604020202020204" pitchFamily="34" charset="0"/>
              <a:buChar char="•"/>
            </a:pPr>
            <a:r>
              <a:rPr lang="en-CA" dirty="0"/>
              <a:t>Since 1980, more than </a:t>
            </a:r>
            <a:r>
              <a:rPr lang="en-CA" dirty="0">
                <a:solidFill>
                  <a:srgbClr val="FF0000"/>
                </a:solidFill>
              </a:rPr>
              <a:t>+200 published prediction studies</a:t>
            </a:r>
            <a:r>
              <a:rPr lang="en-CA" dirty="0"/>
              <a:t> on PCL samples and forensic risk outcomes (e.g., </a:t>
            </a:r>
            <a:r>
              <a:rPr lang="en-CA" dirty="0">
                <a:hlinkClick r:id="rId2"/>
              </a:rPr>
              <a:t>Holper et al. 2025</a:t>
            </a:r>
            <a:r>
              <a:rPr lang="en-CA" dirty="0"/>
              <a:t>).</a:t>
            </a:r>
          </a:p>
          <a:p>
            <a:pPr marL="457200" indent="-457200">
              <a:buFont typeface="Arial" panose="020B0604020202020204" pitchFamily="34" charset="0"/>
              <a:buChar char="•"/>
            </a:pPr>
            <a:r>
              <a:rPr lang="en-CA" b="1" dirty="0"/>
              <a:t>Systematic Reviews:</a:t>
            </a:r>
            <a:r>
              <a:rPr lang="en-CA" dirty="0"/>
              <a:t> Transparent collection, synthesis, and summary of all available evidence. </a:t>
            </a:r>
          </a:p>
          <a:p>
            <a:pPr marL="457200" indent="-457200">
              <a:buFont typeface="Arial" panose="020B0604020202020204" pitchFamily="34" charset="0"/>
              <a:buChar char="•"/>
            </a:pPr>
            <a:r>
              <a:rPr lang="en-CA" dirty="0"/>
              <a:t>Systematic reviews follow protocols to reduce bias and randomness:</a:t>
            </a:r>
          </a:p>
          <a:p>
            <a:pPr marL="914400" lvl="1" indent="-457200">
              <a:buFont typeface="Arial" panose="020B0604020202020204" pitchFamily="34" charset="0"/>
              <a:buChar char="•"/>
            </a:pPr>
            <a:r>
              <a:rPr lang="en-CA" dirty="0">
                <a:hlinkClick r:id="rId3"/>
              </a:rPr>
              <a:t>PRISMA Guidelines</a:t>
            </a:r>
            <a:r>
              <a:rPr lang="en-CA" dirty="0"/>
              <a:t> and/or </a:t>
            </a:r>
            <a:r>
              <a:rPr lang="en-CA" dirty="0">
                <a:hlinkClick r:id="rId4"/>
              </a:rPr>
              <a:t>Cochrane Reviews</a:t>
            </a:r>
            <a:r>
              <a:rPr lang="en-CA" dirty="0"/>
              <a:t>.</a:t>
            </a:r>
          </a:p>
          <a:p>
            <a:pPr marL="457200" indent="-457200">
              <a:buFont typeface="Arial" panose="020B0604020202020204" pitchFamily="34" charset="0"/>
              <a:buChar char="•"/>
            </a:pPr>
            <a:r>
              <a:rPr lang="en-CA" b="1" dirty="0"/>
              <a:t>Meta-Analysis:</a:t>
            </a:r>
            <a:r>
              <a:rPr lang="en-CA" dirty="0"/>
              <a:t> A statistical technique within systematic reviews</a:t>
            </a:r>
          </a:p>
          <a:p>
            <a:pPr marL="914400" lvl="1" indent="-457200">
              <a:buFont typeface="Arial" panose="020B0604020202020204" pitchFamily="34" charset="0"/>
              <a:buChar char="•"/>
            </a:pPr>
            <a:r>
              <a:rPr lang="en-CA" dirty="0"/>
              <a:t>Pools effect sizes across studies → produces a single, more precise estimate.</a:t>
            </a:r>
          </a:p>
        </p:txBody>
      </p:sp>
      <p:sp>
        <p:nvSpPr>
          <p:cNvPr id="4" name="TextBox 3">
            <a:extLst>
              <a:ext uri="{FF2B5EF4-FFF2-40B4-BE49-F238E27FC236}">
                <a16:creationId xmlns:a16="http://schemas.microsoft.com/office/drawing/2014/main" id="{4E5A313A-4ABA-376D-F7BF-BDFF0D7AC53E}"/>
              </a:ext>
            </a:extLst>
          </p:cNvPr>
          <p:cNvSpPr txBox="1"/>
          <p:nvPr/>
        </p:nvSpPr>
        <p:spPr>
          <a:xfrm>
            <a:off x="505635" y="6444476"/>
            <a:ext cx="8512267" cy="276999"/>
          </a:xfrm>
          <a:prstGeom prst="rect">
            <a:avLst/>
          </a:prstGeom>
          <a:noFill/>
        </p:spPr>
        <p:txBody>
          <a:bodyPr wrap="none" rtlCol="0">
            <a:spAutoFit/>
          </a:bodyPr>
          <a:lstStyle/>
          <a:p>
            <a:pPr algn="l"/>
            <a:r>
              <a:rPr lang="en-US" sz="1200" dirty="0">
                <a:latin typeface="Helvetica Neue" panose="02000503000000020004" pitchFamily="2" charset="0"/>
                <a:ea typeface="Helvetica Neue" panose="02000503000000020004" pitchFamily="2" charset="0"/>
                <a:cs typeface="Helvetica Neue" panose="02000503000000020004" pitchFamily="2" charset="0"/>
              </a:rPr>
              <a:t>NB: Holper et al. (2025) is not included in </a:t>
            </a:r>
            <a:r>
              <a:rPr lang="en-US" sz="1200" i="1" dirty="0">
                <a:latin typeface="Helvetica Neue" panose="02000503000000020004" pitchFamily="2" charset="0"/>
                <a:ea typeface="Helvetica Neue" panose="02000503000000020004" pitchFamily="2" charset="0"/>
                <a:cs typeface="Helvetica Neue" panose="02000503000000020004" pitchFamily="2" charset="0"/>
              </a:rPr>
              <a:t>Psychopathy Unmasked</a:t>
            </a:r>
            <a:r>
              <a:rPr lang="en-US" sz="1200" dirty="0">
                <a:latin typeface="Helvetica Neue" panose="02000503000000020004" pitchFamily="2" charset="0"/>
                <a:ea typeface="Helvetica Neue" panose="02000503000000020004" pitchFamily="2" charset="0"/>
                <a:cs typeface="Helvetica Neue" panose="02000503000000020004" pitchFamily="2" charset="0"/>
              </a:rPr>
              <a:t> as the study was published after the book was printed.</a:t>
            </a:r>
          </a:p>
        </p:txBody>
      </p:sp>
    </p:spTree>
    <p:extLst>
      <p:ext uri="{BB962C8B-B14F-4D97-AF65-F5344CB8AC3E}">
        <p14:creationId xmlns:p14="http://schemas.microsoft.com/office/powerpoint/2010/main" val="10973998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721ED5-4E57-DCD9-8217-0A5CD5992F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1B9C0C-0DF0-7AF1-D1E9-13E189534D84}"/>
              </a:ext>
            </a:extLst>
          </p:cNvPr>
          <p:cNvSpPr>
            <a:spLocks noGrp="1"/>
          </p:cNvSpPr>
          <p:nvPr>
            <p:ph type="title"/>
          </p:nvPr>
        </p:nvSpPr>
        <p:spPr/>
        <p:txBody>
          <a:bodyPr/>
          <a:lstStyle/>
          <a:p>
            <a:r>
              <a:rPr lang="en-US" dirty="0"/>
              <a:t>Risk Prediction Studies:</a:t>
            </a:r>
          </a:p>
        </p:txBody>
      </p:sp>
      <p:sp>
        <p:nvSpPr>
          <p:cNvPr id="3" name="Content Placeholder 2">
            <a:extLst>
              <a:ext uri="{FF2B5EF4-FFF2-40B4-BE49-F238E27FC236}">
                <a16:creationId xmlns:a16="http://schemas.microsoft.com/office/drawing/2014/main" id="{4514CAEF-13AB-B950-8718-EEC072A6A600}"/>
              </a:ext>
            </a:extLst>
          </p:cNvPr>
          <p:cNvSpPr>
            <a:spLocks noGrp="1"/>
          </p:cNvSpPr>
          <p:nvPr>
            <p:ph idx="1"/>
          </p:nvPr>
        </p:nvSpPr>
        <p:spPr/>
        <p:txBody>
          <a:bodyPr>
            <a:normAutofit/>
          </a:bodyPr>
          <a:lstStyle/>
          <a:p>
            <a:endParaRPr lang="en-US" dirty="0"/>
          </a:p>
          <a:p>
            <a:pPr algn="ctr"/>
            <a:r>
              <a:rPr lang="en-US" sz="3500" b="1" dirty="0"/>
              <a:t> </a:t>
            </a:r>
            <a:endParaRPr lang="en-US" sz="3500" dirty="0"/>
          </a:p>
          <a:p>
            <a:pPr algn="ctr"/>
            <a:r>
              <a:rPr lang="en-CA" sz="1600" i="1" dirty="0"/>
              <a:t> </a:t>
            </a:r>
            <a:endParaRPr lang="en-CA" i="1" dirty="0">
              <a:solidFill>
                <a:srgbClr val="C00000"/>
              </a:solidFill>
            </a:endParaRPr>
          </a:p>
        </p:txBody>
      </p:sp>
      <p:pic>
        <p:nvPicPr>
          <p:cNvPr id="4" name="Picture 3">
            <a:extLst>
              <a:ext uri="{FF2B5EF4-FFF2-40B4-BE49-F238E27FC236}">
                <a16:creationId xmlns:a16="http://schemas.microsoft.com/office/drawing/2014/main" id="{84A16452-391B-CE15-36F0-9A746CDE1680}"/>
              </a:ext>
            </a:extLst>
          </p:cNvPr>
          <p:cNvPicPr>
            <a:picLocks noChangeAspect="1"/>
          </p:cNvPicPr>
          <p:nvPr/>
        </p:nvPicPr>
        <p:blipFill>
          <a:blip r:embed="rId3"/>
          <a:srcRect b="18931"/>
          <a:stretch>
            <a:fillRect/>
          </a:stretch>
        </p:blipFill>
        <p:spPr>
          <a:xfrm>
            <a:off x="75924" y="1176541"/>
            <a:ext cx="5277310" cy="2549885"/>
          </a:xfrm>
          <a:prstGeom prst="rect">
            <a:avLst/>
          </a:prstGeom>
        </p:spPr>
      </p:pic>
      <p:pic>
        <p:nvPicPr>
          <p:cNvPr id="5" name="Picture 4">
            <a:extLst>
              <a:ext uri="{FF2B5EF4-FFF2-40B4-BE49-F238E27FC236}">
                <a16:creationId xmlns:a16="http://schemas.microsoft.com/office/drawing/2014/main" id="{A59E9D31-EF45-124A-409B-A8B5369F3B72}"/>
              </a:ext>
            </a:extLst>
          </p:cNvPr>
          <p:cNvPicPr>
            <a:picLocks noChangeAspect="1"/>
          </p:cNvPicPr>
          <p:nvPr/>
        </p:nvPicPr>
        <p:blipFill>
          <a:blip r:embed="rId3"/>
          <a:srcRect b="76320"/>
          <a:stretch>
            <a:fillRect/>
          </a:stretch>
        </p:blipFill>
        <p:spPr>
          <a:xfrm>
            <a:off x="6825513" y="1176541"/>
            <a:ext cx="5277311" cy="744813"/>
          </a:xfrm>
          <a:prstGeom prst="rect">
            <a:avLst/>
          </a:prstGeom>
        </p:spPr>
      </p:pic>
      <p:pic>
        <p:nvPicPr>
          <p:cNvPr id="6" name="Picture 5">
            <a:extLst>
              <a:ext uri="{FF2B5EF4-FFF2-40B4-BE49-F238E27FC236}">
                <a16:creationId xmlns:a16="http://schemas.microsoft.com/office/drawing/2014/main" id="{EB45BF81-1D03-30D2-26F1-6647CFDC95E3}"/>
              </a:ext>
            </a:extLst>
          </p:cNvPr>
          <p:cNvPicPr>
            <a:picLocks noChangeAspect="1"/>
          </p:cNvPicPr>
          <p:nvPr/>
        </p:nvPicPr>
        <p:blipFill>
          <a:blip r:embed="rId3"/>
          <a:srcRect t="80193"/>
          <a:stretch>
            <a:fillRect/>
          </a:stretch>
        </p:blipFill>
        <p:spPr>
          <a:xfrm>
            <a:off x="6827288" y="1863679"/>
            <a:ext cx="5277311" cy="622990"/>
          </a:xfrm>
          <a:prstGeom prst="rect">
            <a:avLst/>
          </a:prstGeom>
        </p:spPr>
      </p:pic>
      <p:pic>
        <p:nvPicPr>
          <p:cNvPr id="8" name="Picture 7">
            <a:extLst>
              <a:ext uri="{FF2B5EF4-FFF2-40B4-BE49-F238E27FC236}">
                <a16:creationId xmlns:a16="http://schemas.microsoft.com/office/drawing/2014/main" id="{B0E9303F-5262-B71A-3BF2-CD370A8DC941}"/>
              </a:ext>
            </a:extLst>
          </p:cNvPr>
          <p:cNvPicPr>
            <a:picLocks noChangeAspect="1"/>
          </p:cNvPicPr>
          <p:nvPr/>
        </p:nvPicPr>
        <p:blipFill>
          <a:blip r:embed="rId4"/>
          <a:srcRect l="-1" r="677"/>
          <a:stretch>
            <a:fillRect/>
          </a:stretch>
        </p:blipFill>
        <p:spPr>
          <a:xfrm>
            <a:off x="6786493" y="2459510"/>
            <a:ext cx="5316332" cy="2329775"/>
          </a:xfrm>
          <a:prstGeom prst="rect">
            <a:avLst/>
          </a:prstGeom>
        </p:spPr>
      </p:pic>
      <p:sp>
        <p:nvSpPr>
          <p:cNvPr id="9" name="Rectangle 8">
            <a:extLst>
              <a:ext uri="{FF2B5EF4-FFF2-40B4-BE49-F238E27FC236}">
                <a16:creationId xmlns:a16="http://schemas.microsoft.com/office/drawing/2014/main" id="{32767110-5E57-5B06-CB61-6C5633DD8A72}"/>
              </a:ext>
            </a:extLst>
          </p:cNvPr>
          <p:cNvSpPr/>
          <p:nvPr/>
        </p:nvSpPr>
        <p:spPr>
          <a:xfrm>
            <a:off x="89176" y="1863679"/>
            <a:ext cx="1213548" cy="137652"/>
          </a:xfrm>
          <a:prstGeom prst="rect">
            <a:avLst/>
          </a:prstGeom>
          <a:solidFill>
            <a:srgbClr val="FFFF00">
              <a:alpha val="3644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37C71980-810B-813B-6B2B-DD179B300E0E}"/>
              </a:ext>
            </a:extLst>
          </p:cNvPr>
          <p:cNvSpPr/>
          <p:nvPr/>
        </p:nvSpPr>
        <p:spPr>
          <a:xfrm>
            <a:off x="6838768" y="1921354"/>
            <a:ext cx="1511929" cy="123756"/>
          </a:xfrm>
          <a:prstGeom prst="rect">
            <a:avLst/>
          </a:prstGeom>
          <a:solidFill>
            <a:srgbClr val="FFFF00">
              <a:alpha val="3644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F4CE606-C78E-15CF-58D1-D2C02D93C47A}"/>
              </a:ext>
            </a:extLst>
          </p:cNvPr>
          <p:cNvSpPr/>
          <p:nvPr/>
        </p:nvSpPr>
        <p:spPr>
          <a:xfrm>
            <a:off x="6838768" y="3998788"/>
            <a:ext cx="1258068" cy="343048"/>
          </a:xfrm>
          <a:prstGeom prst="rect">
            <a:avLst/>
          </a:prstGeom>
          <a:solidFill>
            <a:srgbClr val="0070C0">
              <a:alpha val="3644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598C5EA8-4054-B069-881A-A1FBBE21B3D6}"/>
              </a:ext>
            </a:extLst>
          </p:cNvPr>
          <p:cNvPicPr>
            <a:picLocks noChangeAspect="1"/>
          </p:cNvPicPr>
          <p:nvPr/>
        </p:nvPicPr>
        <p:blipFill>
          <a:blip r:embed="rId5"/>
          <a:stretch>
            <a:fillRect/>
          </a:stretch>
        </p:blipFill>
        <p:spPr>
          <a:xfrm>
            <a:off x="6784718" y="4789285"/>
            <a:ext cx="5331357" cy="917803"/>
          </a:xfrm>
          <a:prstGeom prst="rect">
            <a:avLst/>
          </a:prstGeom>
        </p:spPr>
      </p:pic>
      <p:sp>
        <p:nvSpPr>
          <p:cNvPr id="13" name="Rectangle 12">
            <a:extLst>
              <a:ext uri="{FF2B5EF4-FFF2-40B4-BE49-F238E27FC236}">
                <a16:creationId xmlns:a16="http://schemas.microsoft.com/office/drawing/2014/main" id="{1E7E2F4B-FAC4-6561-2413-9EE0880FE2E4}"/>
              </a:ext>
            </a:extLst>
          </p:cNvPr>
          <p:cNvSpPr/>
          <p:nvPr/>
        </p:nvSpPr>
        <p:spPr>
          <a:xfrm>
            <a:off x="6825513" y="4803882"/>
            <a:ext cx="1511929" cy="123756"/>
          </a:xfrm>
          <a:prstGeom prst="rect">
            <a:avLst/>
          </a:prstGeom>
          <a:solidFill>
            <a:srgbClr val="FFFF00">
              <a:alpha val="3644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64C099C5-5E14-C1D3-BD73-EAEA7045CC27}"/>
              </a:ext>
            </a:extLst>
          </p:cNvPr>
          <p:cNvPicPr>
            <a:picLocks noChangeAspect="1"/>
          </p:cNvPicPr>
          <p:nvPr/>
        </p:nvPicPr>
        <p:blipFill>
          <a:blip r:embed="rId6"/>
          <a:stretch>
            <a:fillRect/>
          </a:stretch>
        </p:blipFill>
        <p:spPr>
          <a:xfrm>
            <a:off x="75924" y="3726426"/>
            <a:ext cx="5329584" cy="2433213"/>
          </a:xfrm>
          <a:prstGeom prst="rect">
            <a:avLst/>
          </a:prstGeom>
        </p:spPr>
      </p:pic>
      <p:sp>
        <p:nvSpPr>
          <p:cNvPr id="15" name="Rectangle 14">
            <a:extLst>
              <a:ext uri="{FF2B5EF4-FFF2-40B4-BE49-F238E27FC236}">
                <a16:creationId xmlns:a16="http://schemas.microsoft.com/office/drawing/2014/main" id="{3FE85FB8-CCDF-CD57-25E6-71D10F51F6D8}"/>
              </a:ext>
            </a:extLst>
          </p:cNvPr>
          <p:cNvSpPr/>
          <p:nvPr/>
        </p:nvSpPr>
        <p:spPr>
          <a:xfrm>
            <a:off x="75923" y="3750444"/>
            <a:ext cx="1571808" cy="248343"/>
          </a:xfrm>
          <a:prstGeom prst="rect">
            <a:avLst/>
          </a:prstGeom>
          <a:solidFill>
            <a:srgbClr val="FFFF00">
              <a:alpha val="3644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1B94303-F55F-96EA-6E1A-1BDD2B7F90F6}"/>
              </a:ext>
            </a:extLst>
          </p:cNvPr>
          <p:cNvSpPr/>
          <p:nvPr/>
        </p:nvSpPr>
        <p:spPr>
          <a:xfrm>
            <a:off x="133468" y="4273009"/>
            <a:ext cx="780932" cy="140553"/>
          </a:xfrm>
          <a:prstGeom prst="rect">
            <a:avLst/>
          </a:prstGeom>
          <a:solidFill>
            <a:srgbClr val="0070C0">
              <a:alpha val="3644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E332717D-3F45-E1A8-3CC0-B5C7903D38E2}"/>
              </a:ext>
            </a:extLst>
          </p:cNvPr>
          <p:cNvSpPr/>
          <p:nvPr/>
        </p:nvSpPr>
        <p:spPr>
          <a:xfrm>
            <a:off x="121190" y="4551500"/>
            <a:ext cx="780932" cy="140553"/>
          </a:xfrm>
          <a:prstGeom prst="rect">
            <a:avLst/>
          </a:prstGeom>
          <a:solidFill>
            <a:srgbClr val="0070C0">
              <a:alpha val="3644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C7B40B11-F786-456E-09A8-DDBF0CE483A9}"/>
              </a:ext>
            </a:extLst>
          </p:cNvPr>
          <p:cNvSpPr/>
          <p:nvPr/>
        </p:nvSpPr>
        <p:spPr>
          <a:xfrm>
            <a:off x="133468" y="5525157"/>
            <a:ext cx="780932" cy="140553"/>
          </a:xfrm>
          <a:prstGeom prst="rect">
            <a:avLst/>
          </a:prstGeom>
          <a:solidFill>
            <a:srgbClr val="0070C0">
              <a:alpha val="3644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30F9F659-ADB4-A4BF-5272-BB3D62828A66}"/>
              </a:ext>
            </a:extLst>
          </p:cNvPr>
          <p:cNvSpPr/>
          <p:nvPr/>
        </p:nvSpPr>
        <p:spPr>
          <a:xfrm>
            <a:off x="89175" y="3112926"/>
            <a:ext cx="4944552" cy="227803"/>
          </a:xfrm>
          <a:prstGeom prst="rect">
            <a:avLst/>
          </a:prstGeom>
          <a:solidFill>
            <a:srgbClr val="61A2A7">
              <a:alpha val="3644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6D681EE6-E44B-B0D7-06C5-D82E3C66465B}"/>
              </a:ext>
            </a:extLst>
          </p:cNvPr>
          <p:cNvSpPr/>
          <p:nvPr/>
        </p:nvSpPr>
        <p:spPr>
          <a:xfrm>
            <a:off x="6825513" y="2881856"/>
            <a:ext cx="5116008" cy="227803"/>
          </a:xfrm>
          <a:prstGeom prst="rect">
            <a:avLst/>
          </a:prstGeom>
          <a:solidFill>
            <a:srgbClr val="61A2A7">
              <a:alpha val="3644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Graphic 22" descr="Arrow: Straight with solid fill">
            <a:extLst>
              <a:ext uri="{FF2B5EF4-FFF2-40B4-BE49-F238E27FC236}">
                <a16:creationId xmlns:a16="http://schemas.microsoft.com/office/drawing/2014/main" id="{9F87A243-83B2-D953-9337-39E43ED7000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072747" y="2794257"/>
            <a:ext cx="914400" cy="914400"/>
          </a:xfrm>
          <a:prstGeom prst="rect">
            <a:avLst/>
          </a:prstGeom>
        </p:spPr>
      </p:pic>
      <p:pic>
        <p:nvPicPr>
          <p:cNvPr id="24" name="Graphic 23" descr="Arrow: Straight with solid fill">
            <a:extLst>
              <a:ext uri="{FF2B5EF4-FFF2-40B4-BE49-F238E27FC236}">
                <a16:creationId xmlns:a16="http://schemas.microsoft.com/office/drawing/2014/main" id="{6714F0E5-8821-84B6-11C4-263158A7875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5924368" y="2548492"/>
            <a:ext cx="914400" cy="914400"/>
          </a:xfrm>
          <a:prstGeom prst="rect">
            <a:avLst/>
          </a:prstGeom>
        </p:spPr>
      </p:pic>
      <p:sp>
        <p:nvSpPr>
          <p:cNvPr id="25" name="TextBox 24">
            <a:extLst>
              <a:ext uri="{FF2B5EF4-FFF2-40B4-BE49-F238E27FC236}">
                <a16:creationId xmlns:a16="http://schemas.microsoft.com/office/drawing/2014/main" id="{A46DFFC3-A31C-A39E-D8BB-EDFB362500E4}"/>
              </a:ext>
            </a:extLst>
          </p:cNvPr>
          <p:cNvSpPr txBox="1"/>
          <p:nvPr/>
        </p:nvSpPr>
        <p:spPr>
          <a:xfrm>
            <a:off x="69298" y="6350755"/>
            <a:ext cx="4251485" cy="338554"/>
          </a:xfrm>
          <a:prstGeom prst="rect">
            <a:avLst/>
          </a:prstGeom>
          <a:noFill/>
        </p:spPr>
        <p:txBody>
          <a:bodyPr wrap="none" rtlCol="0">
            <a:spAutoFit/>
          </a:bodyPr>
          <a:lstStyle/>
          <a:p>
            <a:pPr algn="l"/>
            <a:r>
              <a:rPr lang="en-US" sz="1600" dirty="0">
                <a:latin typeface="Helvetica Neue" panose="02000503000000020004" pitchFamily="2" charset="0"/>
                <a:ea typeface="Helvetica Neue" panose="02000503000000020004" pitchFamily="2" charset="0"/>
                <a:cs typeface="Helvetica Neue" panose="02000503000000020004" pitchFamily="2" charset="0"/>
              </a:rPr>
              <a:t>Source: </a:t>
            </a:r>
            <a:r>
              <a:rPr lang="en-US" sz="1600" i="1" dirty="0">
                <a:latin typeface="Helvetica Neue" panose="02000503000000020004" pitchFamily="2" charset="0"/>
                <a:ea typeface="Helvetica Neue" panose="02000503000000020004" pitchFamily="2" charset="0"/>
                <a:cs typeface="Helvetica Neue" panose="02000503000000020004" pitchFamily="2" charset="0"/>
              </a:rPr>
              <a:t>Psychopathy Unmasked</a:t>
            </a:r>
            <a:r>
              <a:rPr lang="en-US" sz="1600" dirty="0">
                <a:latin typeface="Helvetica Neue" panose="02000503000000020004" pitchFamily="2" charset="0"/>
                <a:ea typeface="Helvetica Neue" panose="02000503000000020004" pitchFamily="2" charset="0"/>
                <a:cs typeface="Helvetica Neue" panose="02000503000000020004" pitchFamily="2" charset="0"/>
              </a:rPr>
              <a:t>, pp. 47-49.</a:t>
            </a:r>
          </a:p>
        </p:txBody>
      </p:sp>
      <p:sp>
        <p:nvSpPr>
          <p:cNvPr id="7" name="Rectangle 6">
            <a:extLst>
              <a:ext uri="{FF2B5EF4-FFF2-40B4-BE49-F238E27FC236}">
                <a16:creationId xmlns:a16="http://schemas.microsoft.com/office/drawing/2014/main" id="{CCD8AF99-642C-5241-5DDC-FDF145730B66}"/>
              </a:ext>
            </a:extLst>
          </p:cNvPr>
          <p:cNvSpPr/>
          <p:nvPr/>
        </p:nvSpPr>
        <p:spPr>
          <a:xfrm>
            <a:off x="1886552" y="1680373"/>
            <a:ext cx="3391617" cy="119159"/>
          </a:xfrm>
          <a:prstGeom prst="rect">
            <a:avLst/>
          </a:prstGeom>
          <a:solidFill>
            <a:srgbClr val="FFC000">
              <a:alpha val="3644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82532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ppt_x"/>
                                          </p:val>
                                        </p:tav>
                                        <p:tav tm="100000">
                                          <p:val>
                                            <p:strVal val="#ppt_x"/>
                                          </p:val>
                                        </p:tav>
                                      </p:tavLst>
                                    </p:anim>
                                    <p:anim calcmode="lin" valueType="num">
                                      <p:cBhvr additive="base">
                                        <p:cTn id="30" dur="500" fill="hold"/>
                                        <p:tgtEl>
                                          <p:spTgt spid="17"/>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additive="base">
                                        <p:cTn id="33" dur="500" fill="hold"/>
                                        <p:tgtEl>
                                          <p:spTgt spid="18"/>
                                        </p:tgtEl>
                                        <p:attrNameLst>
                                          <p:attrName>ppt_x</p:attrName>
                                        </p:attrNameLst>
                                      </p:cBhvr>
                                      <p:tavLst>
                                        <p:tav tm="0">
                                          <p:val>
                                            <p:strVal val="#ppt_x"/>
                                          </p:val>
                                        </p:tav>
                                        <p:tav tm="100000">
                                          <p:val>
                                            <p:strVal val="#ppt_x"/>
                                          </p:val>
                                        </p:tav>
                                      </p:tavLst>
                                    </p:anim>
                                    <p:anim calcmode="lin" valueType="num">
                                      <p:cBhvr additive="base">
                                        <p:cTn id="3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additive="base">
                                        <p:cTn id="45" dur="500" fill="hold"/>
                                        <p:tgtEl>
                                          <p:spTgt spid="11"/>
                                        </p:tgtEl>
                                        <p:attrNameLst>
                                          <p:attrName>ppt_x</p:attrName>
                                        </p:attrNameLst>
                                      </p:cBhvr>
                                      <p:tavLst>
                                        <p:tav tm="0">
                                          <p:val>
                                            <p:strVal val="#ppt_x"/>
                                          </p:val>
                                        </p:tav>
                                        <p:tav tm="100000">
                                          <p:val>
                                            <p:strVal val="#ppt_x"/>
                                          </p:val>
                                        </p:tav>
                                      </p:tavLst>
                                    </p:anim>
                                    <p:anim calcmode="lin" valueType="num">
                                      <p:cBhvr additive="base">
                                        <p:cTn id="4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additive="base">
                                        <p:cTn id="51" dur="500" fill="hold"/>
                                        <p:tgtEl>
                                          <p:spTgt spid="13"/>
                                        </p:tgtEl>
                                        <p:attrNameLst>
                                          <p:attrName>ppt_x</p:attrName>
                                        </p:attrNameLst>
                                      </p:cBhvr>
                                      <p:tavLst>
                                        <p:tav tm="0">
                                          <p:val>
                                            <p:strVal val="#ppt_x"/>
                                          </p:val>
                                        </p:tav>
                                        <p:tav tm="100000">
                                          <p:val>
                                            <p:strVal val="#ppt_x"/>
                                          </p:val>
                                        </p:tav>
                                      </p:tavLst>
                                    </p:anim>
                                    <p:anim calcmode="lin" valueType="num">
                                      <p:cBhvr additive="base">
                                        <p:cTn id="5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23"/>
                                        </p:tgtEl>
                                        <p:attrNameLst>
                                          <p:attrName>style.visibility</p:attrName>
                                        </p:attrNameLst>
                                      </p:cBhvr>
                                      <p:to>
                                        <p:strVal val="visible"/>
                                      </p:to>
                                    </p:set>
                                    <p:anim calcmode="lin" valueType="num">
                                      <p:cBhvr additive="base">
                                        <p:cTn id="57" dur="500" fill="hold"/>
                                        <p:tgtEl>
                                          <p:spTgt spid="23"/>
                                        </p:tgtEl>
                                        <p:attrNameLst>
                                          <p:attrName>ppt_x</p:attrName>
                                        </p:attrNameLst>
                                      </p:cBhvr>
                                      <p:tavLst>
                                        <p:tav tm="0">
                                          <p:val>
                                            <p:strVal val="#ppt_x"/>
                                          </p:val>
                                        </p:tav>
                                        <p:tav tm="100000">
                                          <p:val>
                                            <p:strVal val="#ppt_x"/>
                                          </p:val>
                                        </p:tav>
                                      </p:tavLst>
                                    </p:anim>
                                    <p:anim calcmode="lin" valueType="num">
                                      <p:cBhvr additive="base">
                                        <p:cTn id="58" dur="500" fill="hold"/>
                                        <p:tgtEl>
                                          <p:spTgt spid="23"/>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20"/>
                                        </p:tgtEl>
                                        <p:attrNameLst>
                                          <p:attrName>style.visibility</p:attrName>
                                        </p:attrNameLst>
                                      </p:cBhvr>
                                      <p:to>
                                        <p:strVal val="visible"/>
                                      </p:to>
                                    </p:set>
                                    <p:anim calcmode="lin" valueType="num">
                                      <p:cBhvr additive="base">
                                        <p:cTn id="61" dur="500" fill="hold"/>
                                        <p:tgtEl>
                                          <p:spTgt spid="20"/>
                                        </p:tgtEl>
                                        <p:attrNameLst>
                                          <p:attrName>ppt_x</p:attrName>
                                        </p:attrNameLst>
                                      </p:cBhvr>
                                      <p:tavLst>
                                        <p:tav tm="0">
                                          <p:val>
                                            <p:strVal val="#ppt_x"/>
                                          </p:val>
                                        </p:tav>
                                        <p:tav tm="100000">
                                          <p:val>
                                            <p:strVal val="#ppt_x"/>
                                          </p:val>
                                        </p:tav>
                                      </p:tavLst>
                                    </p:anim>
                                    <p:anim calcmode="lin" valueType="num">
                                      <p:cBhvr additive="base">
                                        <p:cTn id="6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additive="base">
                                        <p:cTn id="67" dur="500" fill="hold"/>
                                        <p:tgtEl>
                                          <p:spTgt spid="24"/>
                                        </p:tgtEl>
                                        <p:attrNameLst>
                                          <p:attrName>ppt_x</p:attrName>
                                        </p:attrNameLst>
                                      </p:cBhvr>
                                      <p:tavLst>
                                        <p:tav tm="0">
                                          <p:val>
                                            <p:strVal val="#ppt_x"/>
                                          </p:val>
                                        </p:tav>
                                        <p:tav tm="100000">
                                          <p:val>
                                            <p:strVal val="#ppt_x"/>
                                          </p:val>
                                        </p:tav>
                                      </p:tavLst>
                                    </p:anim>
                                    <p:anim calcmode="lin" valueType="num">
                                      <p:cBhvr additive="base">
                                        <p:cTn id="68" dur="500" fill="hold"/>
                                        <p:tgtEl>
                                          <p:spTgt spid="24"/>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1"/>
                                        </p:tgtEl>
                                        <p:attrNameLst>
                                          <p:attrName>style.visibility</p:attrName>
                                        </p:attrNameLst>
                                      </p:cBhvr>
                                      <p:to>
                                        <p:strVal val="visible"/>
                                      </p:to>
                                    </p:set>
                                    <p:anim calcmode="lin" valueType="num">
                                      <p:cBhvr additive="base">
                                        <p:cTn id="71" dur="500" fill="hold"/>
                                        <p:tgtEl>
                                          <p:spTgt spid="21"/>
                                        </p:tgtEl>
                                        <p:attrNameLst>
                                          <p:attrName>ppt_x</p:attrName>
                                        </p:attrNameLst>
                                      </p:cBhvr>
                                      <p:tavLst>
                                        <p:tav tm="0">
                                          <p:val>
                                            <p:strVal val="#ppt_x"/>
                                          </p:val>
                                        </p:tav>
                                        <p:tav tm="100000">
                                          <p:val>
                                            <p:strVal val="#ppt_x"/>
                                          </p:val>
                                        </p:tav>
                                      </p:tavLst>
                                    </p:anim>
                                    <p:anim calcmode="lin" valueType="num">
                                      <p:cBhvr additive="base">
                                        <p:cTn id="7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animBg="1"/>
      <p:bldP spid="15" grpId="0" animBg="1"/>
      <p:bldP spid="16" grpId="0" animBg="1"/>
      <p:bldP spid="17" grpId="0" animBg="1"/>
      <p:bldP spid="18" grpId="0" animBg="1"/>
      <p:bldP spid="20" grpId="0" animBg="1"/>
      <p:bldP spid="21" grpId="0" animBg="1"/>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8F12F7-EA9B-2A0B-3183-0946C1E604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DBC37F-DDC2-B550-D1E1-F9CF75F6DE27}"/>
              </a:ext>
            </a:extLst>
          </p:cNvPr>
          <p:cNvSpPr>
            <a:spLocks noGrp="1"/>
          </p:cNvSpPr>
          <p:nvPr>
            <p:ph type="title"/>
          </p:nvPr>
        </p:nvSpPr>
        <p:spPr/>
        <p:txBody>
          <a:bodyPr/>
          <a:lstStyle/>
          <a:p>
            <a:r>
              <a:rPr lang="en-US" dirty="0"/>
              <a:t>Risk Prediction Studies:</a:t>
            </a:r>
          </a:p>
        </p:txBody>
      </p:sp>
      <p:sp>
        <p:nvSpPr>
          <p:cNvPr id="3" name="Content Placeholder 2">
            <a:extLst>
              <a:ext uri="{FF2B5EF4-FFF2-40B4-BE49-F238E27FC236}">
                <a16:creationId xmlns:a16="http://schemas.microsoft.com/office/drawing/2014/main" id="{ED4D2114-51B3-5EBF-8F76-4B0BE4221CF3}"/>
              </a:ext>
            </a:extLst>
          </p:cNvPr>
          <p:cNvSpPr>
            <a:spLocks noGrp="1"/>
          </p:cNvSpPr>
          <p:nvPr>
            <p:ph idx="1"/>
          </p:nvPr>
        </p:nvSpPr>
        <p:spPr/>
        <p:txBody>
          <a:bodyPr>
            <a:normAutofit/>
          </a:bodyPr>
          <a:lstStyle/>
          <a:p>
            <a:endParaRPr lang="en-US" dirty="0"/>
          </a:p>
          <a:p>
            <a:pPr algn="ctr"/>
            <a:r>
              <a:rPr lang="en-US" sz="3500" b="1" dirty="0"/>
              <a:t>Systematic Review Highlights</a:t>
            </a:r>
            <a:endParaRPr lang="en-US" sz="3500" dirty="0"/>
          </a:p>
          <a:p>
            <a:pPr algn="ctr"/>
            <a:r>
              <a:rPr lang="en-CA" sz="1600" i="1" dirty="0"/>
              <a:t>The most recent and largest study to date is by Holper et al. (</a:t>
            </a:r>
            <a:r>
              <a:rPr lang="en-CA" sz="1600" i="1" dirty="0">
                <a:hlinkClick r:id="rId3"/>
              </a:rPr>
              <a:t>2025</a:t>
            </a:r>
            <a:r>
              <a:rPr lang="en-CA" sz="1600" i="1" dirty="0"/>
              <a:t>); see also, Leistico et al. (</a:t>
            </a:r>
            <a:r>
              <a:rPr lang="en-CA" sz="1600" i="1" dirty="0">
                <a:hlinkClick r:id="rId4"/>
              </a:rPr>
              <a:t>2008</a:t>
            </a:r>
            <a:r>
              <a:rPr lang="en-CA" sz="1600" i="1" dirty="0"/>
              <a:t>)</a:t>
            </a:r>
            <a:endParaRPr lang="en-CA" dirty="0"/>
          </a:p>
          <a:p>
            <a:endParaRPr lang="en-CA" dirty="0"/>
          </a:p>
          <a:p>
            <a:pPr marL="514350" indent="-514350">
              <a:buFont typeface="Arial" panose="020B0604020202020204" pitchFamily="34" charset="0"/>
              <a:buChar char="•"/>
            </a:pPr>
            <a:r>
              <a:rPr lang="en-CA" dirty="0"/>
              <a:t>There’s a </a:t>
            </a:r>
            <a:r>
              <a:rPr lang="en-CA" dirty="0">
                <a:solidFill>
                  <a:srgbClr val="FF0000"/>
                </a:solidFill>
              </a:rPr>
              <a:t>very small </a:t>
            </a:r>
            <a:r>
              <a:rPr lang="en-CA" dirty="0"/>
              <a:t>(&lt;0.20) to </a:t>
            </a:r>
            <a:r>
              <a:rPr lang="en-CA" dirty="0">
                <a:solidFill>
                  <a:srgbClr val="FF0000"/>
                </a:solidFill>
              </a:rPr>
              <a:t>small </a:t>
            </a:r>
            <a:r>
              <a:rPr lang="en-CA" dirty="0"/>
              <a:t>(0.21-0.50) to</a:t>
            </a:r>
            <a:r>
              <a:rPr lang="en-CA" dirty="0">
                <a:solidFill>
                  <a:srgbClr val="FF0000"/>
                </a:solidFill>
              </a:rPr>
              <a:t> medium </a:t>
            </a:r>
            <a:r>
              <a:rPr lang="en-CA" dirty="0"/>
              <a:t>(0.51-0.80) between-group difference across outcome variables and reviews:</a:t>
            </a:r>
          </a:p>
          <a:p>
            <a:pPr marL="914400" lvl="1" indent="-457200">
              <a:buFont typeface="Arial" panose="020B0604020202020204" pitchFamily="34" charset="0"/>
              <a:buChar char="•"/>
            </a:pPr>
            <a:r>
              <a:rPr lang="en-CA" b="1" dirty="0"/>
              <a:t>General recidivism: </a:t>
            </a:r>
            <a:r>
              <a:rPr lang="en-CA" i="1" dirty="0"/>
              <a:t>d</a:t>
            </a:r>
            <a:r>
              <a:rPr lang="en-CA" dirty="0"/>
              <a:t> = 0.40 – 0.58 </a:t>
            </a:r>
          </a:p>
          <a:p>
            <a:pPr marL="914400" lvl="1" indent="-457200">
              <a:buFont typeface="Arial" panose="020B0604020202020204" pitchFamily="34" charset="0"/>
              <a:buChar char="•"/>
            </a:pPr>
            <a:r>
              <a:rPr lang="en-CA" b="1" dirty="0"/>
              <a:t>Violent recidivism: </a:t>
            </a:r>
            <a:r>
              <a:rPr lang="en-CA" i="1" dirty="0"/>
              <a:t>d</a:t>
            </a:r>
            <a:r>
              <a:rPr lang="en-CA" dirty="0"/>
              <a:t> = 0.43 – 0.79</a:t>
            </a:r>
          </a:p>
          <a:p>
            <a:pPr marL="914400" lvl="1" indent="-457200">
              <a:buFont typeface="Arial" panose="020B0604020202020204" pitchFamily="34" charset="0"/>
              <a:buChar char="•"/>
            </a:pPr>
            <a:r>
              <a:rPr lang="en-CA" b="1" dirty="0"/>
              <a:t>Sexual recidivism: </a:t>
            </a:r>
            <a:r>
              <a:rPr lang="en-CA" i="1" dirty="0"/>
              <a:t>d</a:t>
            </a:r>
            <a:r>
              <a:rPr lang="en-CA" dirty="0"/>
              <a:t> = 0.14 – 0.61 </a:t>
            </a:r>
          </a:p>
          <a:p>
            <a:pPr marL="914400" lvl="1" indent="-457200">
              <a:buFont typeface="Arial" panose="020B0604020202020204" pitchFamily="34" charset="0"/>
              <a:buChar char="•"/>
            </a:pPr>
            <a:r>
              <a:rPr lang="en-CA" b="1" dirty="0"/>
              <a:t>Institutional misconduct: </a:t>
            </a:r>
            <a:r>
              <a:rPr lang="en-CA" i="1" dirty="0"/>
              <a:t>d</a:t>
            </a:r>
            <a:r>
              <a:rPr lang="en-CA" dirty="0"/>
              <a:t> = 0.30 – 0.61</a:t>
            </a:r>
          </a:p>
          <a:p>
            <a:pPr marL="457200" indent="-457200">
              <a:buFont typeface="Arial" panose="020B0604020202020204" pitchFamily="34" charset="0"/>
              <a:buChar char="•"/>
            </a:pPr>
            <a:r>
              <a:rPr lang="en-CA" dirty="0"/>
              <a:t>In addition, systematic reviews have reported on issues that </a:t>
            </a:r>
            <a:r>
              <a:rPr lang="en-CA" dirty="0">
                <a:solidFill>
                  <a:srgbClr val="FF0000"/>
                </a:solidFill>
              </a:rPr>
              <a:t>subtracts from the inferential value </a:t>
            </a:r>
            <a:r>
              <a:rPr lang="en-CA" dirty="0"/>
              <a:t>of the evidence (e.g., quality, moderators). </a:t>
            </a:r>
          </a:p>
          <a:p>
            <a:pPr marL="457200" indent="-457200">
              <a:buFont typeface="Arial" panose="020B0604020202020204" pitchFamily="34" charset="0"/>
              <a:buChar char="•"/>
            </a:pPr>
            <a:endParaRPr lang="en-CA" dirty="0"/>
          </a:p>
        </p:txBody>
      </p:sp>
    </p:spTree>
    <p:extLst>
      <p:ext uri="{BB962C8B-B14F-4D97-AF65-F5344CB8AC3E}">
        <p14:creationId xmlns:p14="http://schemas.microsoft.com/office/powerpoint/2010/main" val="1392673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 calcmode="lin" valueType="num">
                                      <p:cBhvr additive="base">
                                        <p:cTn id="1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 calcmode="lin" valueType="num">
                                      <p:cBhvr additive="base">
                                        <p:cTn id="2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 calcmode="lin" valueType="num">
                                      <p:cBhvr additive="base">
                                        <p:cTn id="3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 calcmode="lin" valueType="num">
                                      <p:cBhvr additive="base">
                                        <p:cTn id="3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9C4B4F-3E0D-1B9D-E400-E163853144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06367B-1885-683A-CEB6-0F34D1AC5D7D}"/>
              </a:ext>
            </a:extLst>
          </p:cNvPr>
          <p:cNvSpPr>
            <a:spLocks noGrp="1"/>
          </p:cNvSpPr>
          <p:nvPr>
            <p:ph type="title"/>
          </p:nvPr>
        </p:nvSpPr>
        <p:spPr/>
        <p:txBody>
          <a:bodyPr/>
          <a:lstStyle/>
          <a:p>
            <a:r>
              <a:rPr lang="en-US" dirty="0"/>
              <a:t>Risk Prediction Studies:</a:t>
            </a:r>
          </a:p>
        </p:txBody>
      </p:sp>
      <p:sp>
        <p:nvSpPr>
          <p:cNvPr id="3" name="Content Placeholder 2">
            <a:extLst>
              <a:ext uri="{FF2B5EF4-FFF2-40B4-BE49-F238E27FC236}">
                <a16:creationId xmlns:a16="http://schemas.microsoft.com/office/drawing/2014/main" id="{9F589F4B-580D-1483-519E-FC44BDB4E593}"/>
              </a:ext>
            </a:extLst>
          </p:cNvPr>
          <p:cNvSpPr>
            <a:spLocks noGrp="1"/>
          </p:cNvSpPr>
          <p:nvPr>
            <p:ph idx="1"/>
          </p:nvPr>
        </p:nvSpPr>
        <p:spPr/>
        <p:txBody>
          <a:bodyPr>
            <a:normAutofit/>
          </a:bodyPr>
          <a:lstStyle/>
          <a:p>
            <a:endParaRPr lang="en-US" dirty="0"/>
          </a:p>
          <a:p>
            <a:pPr algn="ctr"/>
            <a:r>
              <a:rPr lang="en-US" sz="3500" b="1" dirty="0"/>
              <a:t>Interpreting Effect Sizes</a:t>
            </a:r>
            <a:endParaRPr lang="en-US" sz="3500" dirty="0"/>
          </a:p>
          <a:p>
            <a:pPr algn="ctr"/>
            <a:r>
              <a:rPr lang="en-CA" sz="1600" i="1" dirty="0"/>
              <a:t>Example of Cohen’s d = 0.54  | e.g., see Holper et al. (</a:t>
            </a:r>
            <a:r>
              <a:rPr lang="en-CA" sz="1600" i="1" dirty="0">
                <a:hlinkClick r:id="rId3"/>
              </a:rPr>
              <a:t>2025</a:t>
            </a:r>
            <a:r>
              <a:rPr lang="en-CA" sz="1600" i="1" dirty="0"/>
              <a:t>) and Leistico et al. (</a:t>
            </a:r>
            <a:r>
              <a:rPr lang="en-CA" sz="1600" i="1" dirty="0">
                <a:hlinkClick r:id="rId4"/>
              </a:rPr>
              <a:t>2008</a:t>
            </a:r>
            <a:r>
              <a:rPr lang="en-CA" sz="1600" i="1" dirty="0"/>
              <a:t>)</a:t>
            </a:r>
            <a:endParaRPr lang="en-CA" dirty="0"/>
          </a:p>
          <a:p>
            <a:endParaRPr lang="en-CA" dirty="0"/>
          </a:p>
        </p:txBody>
      </p:sp>
      <p:pic>
        <p:nvPicPr>
          <p:cNvPr id="4" name="Picture 3">
            <a:extLst>
              <a:ext uri="{FF2B5EF4-FFF2-40B4-BE49-F238E27FC236}">
                <a16:creationId xmlns:a16="http://schemas.microsoft.com/office/drawing/2014/main" id="{BB4BBC6C-2F97-093C-433F-EE2E47AFC419}"/>
              </a:ext>
            </a:extLst>
          </p:cNvPr>
          <p:cNvPicPr>
            <a:picLocks noChangeAspect="1"/>
          </p:cNvPicPr>
          <p:nvPr/>
        </p:nvPicPr>
        <p:blipFill>
          <a:blip r:embed="rId5"/>
          <a:stretch>
            <a:fillRect/>
          </a:stretch>
        </p:blipFill>
        <p:spPr>
          <a:xfrm>
            <a:off x="211076" y="2676648"/>
            <a:ext cx="5783930" cy="3581188"/>
          </a:xfrm>
          <a:prstGeom prst="rect">
            <a:avLst/>
          </a:prstGeom>
          <a:ln>
            <a:solidFill>
              <a:schemeClr val="tx1"/>
            </a:solidFill>
          </a:ln>
        </p:spPr>
      </p:pic>
      <p:sp>
        <p:nvSpPr>
          <p:cNvPr id="5" name="TextBox 4">
            <a:extLst>
              <a:ext uri="{FF2B5EF4-FFF2-40B4-BE49-F238E27FC236}">
                <a16:creationId xmlns:a16="http://schemas.microsoft.com/office/drawing/2014/main" id="{F8F56CB4-688C-9723-6DF6-4F5E9A44E015}"/>
              </a:ext>
            </a:extLst>
          </p:cNvPr>
          <p:cNvSpPr txBox="1"/>
          <p:nvPr/>
        </p:nvSpPr>
        <p:spPr>
          <a:xfrm>
            <a:off x="211076" y="6257836"/>
            <a:ext cx="5783930" cy="600164"/>
          </a:xfrm>
          <a:prstGeom prst="rect">
            <a:avLst/>
          </a:prstGeom>
          <a:noFill/>
        </p:spPr>
        <p:txBody>
          <a:bodyPr wrap="square" rtlCol="0">
            <a:spAutoFit/>
          </a:bodyPr>
          <a:lstStyle/>
          <a:p>
            <a:r>
              <a:rPr lang="en-US" sz="1100" b="1" dirty="0">
                <a:latin typeface="Helvetica Neue" panose="02000503000000020004" pitchFamily="2" charset="0"/>
                <a:ea typeface="Helvetica Neue" panose="02000503000000020004" pitchFamily="2" charset="0"/>
                <a:cs typeface="Helvetica Neue" panose="02000503000000020004" pitchFamily="2" charset="0"/>
              </a:rPr>
              <a:t>An illustration of group differences. </a:t>
            </a:r>
            <a:r>
              <a:rPr lang="en-US" sz="1100" dirty="0">
                <a:latin typeface="Helvetica Neue" panose="02000503000000020004" pitchFamily="2" charset="0"/>
                <a:ea typeface="Helvetica Neue" panose="02000503000000020004" pitchFamily="2" charset="0"/>
                <a:cs typeface="Helvetica Neue" panose="02000503000000020004" pitchFamily="2" charset="0"/>
              </a:rPr>
              <a:t>This compares the non-psychopathic group (left) to PCL psychopathic group (right) with an effect size of Cohen’s d = 0.50. The sigma (</a:t>
            </a:r>
            <a:r>
              <a:rPr lang="el-GR" sz="1100" dirty="0">
                <a:latin typeface="Helvetica Neue" panose="02000503000000020004" pitchFamily="2" charset="0"/>
                <a:ea typeface="Helvetica Neue" panose="02000503000000020004" pitchFamily="2" charset="0"/>
                <a:cs typeface="Helvetica Neue" panose="02000503000000020004" pitchFamily="2" charset="0"/>
              </a:rPr>
              <a:t>σ) </a:t>
            </a:r>
            <a:r>
              <a:rPr lang="en-US" sz="1100" dirty="0">
                <a:latin typeface="Helvetica Neue" panose="02000503000000020004" pitchFamily="2" charset="0"/>
                <a:ea typeface="Helvetica Neue" panose="02000503000000020004" pitchFamily="2" charset="0"/>
                <a:cs typeface="Helvetica Neue" panose="02000503000000020004" pitchFamily="2" charset="0"/>
              </a:rPr>
              <a:t>symbol indicates one standard deviation unit.</a:t>
            </a:r>
            <a:endParaRPr lang="en-US" sz="20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8" name="Rectangle 7">
            <a:extLst>
              <a:ext uri="{FF2B5EF4-FFF2-40B4-BE49-F238E27FC236}">
                <a16:creationId xmlns:a16="http://schemas.microsoft.com/office/drawing/2014/main" id="{D8F4B3D8-CB08-E4A1-4565-F61303A12A7C}"/>
              </a:ext>
            </a:extLst>
          </p:cNvPr>
          <p:cNvSpPr/>
          <p:nvPr/>
        </p:nvSpPr>
        <p:spPr>
          <a:xfrm>
            <a:off x="6096000" y="2676648"/>
            <a:ext cx="5819478" cy="3581188"/>
          </a:xfrm>
          <a:prstGeom prst="rect">
            <a:avLst/>
          </a:prstGeom>
          <a:solidFill>
            <a:schemeClr val="bg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E380837-A902-BCA9-14E3-708A2958AC53}"/>
              </a:ext>
            </a:extLst>
          </p:cNvPr>
          <p:cNvPicPr>
            <a:picLocks noChangeAspect="1"/>
          </p:cNvPicPr>
          <p:nvPr/>
        </p:nvPicPr>
        <p:blipFill>
          <a:blip r:embed="rId6">
            <a:duotone>
              <a:schemeClr val="accent5">
                <a:shade val="45000"/>
                <a:satMod val="135000"/>
              </a:schemeClr>
              <a:prstClr val="white"/>
            </a:duotone>
          </a:blip>
          <a:srcRect r="68800"/>
          <a:stretch>
            <a:fillRect/>
          </a:stretch>
        </p:blipFill>
        <p:spPr>
          <a:xfrm>
            <a:off x="6344652" y="2705477"/>
            <a:ext cx="1609646" cy="1407717"/>
          </a:xfrm>
          <a:prstGeom prst="rect">
            <a:avLst/>
          </a:prstGeom>
        </p:spPr>
      </p:pic>
      <p:sp>
        <p:nvSpPr>
          <p:cNvPr id="10" name="TextBox 9">
            <a:extLst>
              <a:ext uri="{FF2B5EF4-FFF2-40B4-BE49-F238E27FC236}">
                <a16:creationId xmlns:a16="http://schemas.microsoft.com/office/drawing/2014/main" id="{76560DE6-4BAE-F310-334B-A344FCA3447F}"/>
              </a:ext>
            </a:extLst>
          </p:cNvPr>
          <p:cNvSpPr txBox="1"/>
          <p:nvPr/>
        </p:nvSpPr>
        <p:spPr>
          <a:xfrm>
            <a:off x="6123532" y="4074114"/>
            <a:ext cx="5791946" cy="2185214"/>
          </a:xfrm>
          <a:prstGeom prst="rect">
            <a:avLst/>
          </a:prstGeom>
          <a:noFill/>
        </p:spPr>
        <p:txBody>
          <a:bodyPr wrap="square" rtlCol="0">
            <a:spAutoFit/>
          </a:bodyPr>
          <a:lstStyle/>
          <a:p>
            <a:r>
              <a:rPr lang="en-CA" sz="1700" dirty="0">
                <a:latin typeface="Helvetica Neue" panose="02000503000000020004" pitchFamily="2" charset="0"/>
                <a:ea typeface="Helvetica Neue" panose="02000503000000020004" pitchFamily="2" charset="0"/>
                <a:cs typeface="Helvetica Neue" panose="02000503000000020004" pitchFamily="2" charset="0"/>
              </a:rPr>
              <a:t>With a Cohen's </a:t>
            </a:r>
            <a:r>
              <a:rPr lang="en-CA" sz="1700" i="1" dirty="0">
                <a:latin typeface="Helvetica Neue" panose="02000503000000020004" pitchFamily="2" charset="0"/>
                <a:ea typeface="Helvetica Neue" panose="02000503000000020004" pitchFamily="2" charset="0"/>
                <a:cs typeface="Helvetica Neue" panose="02000503000000020004" pitchFamily="2" charset="0"/>
              </a:rPr>
              <a:t>d</a:t>
            </a:r>
            <a:r>
              <a:rPr lang="en-CA" sz="1700" dirty="0">
                <a:latin typeface="Helvetica Neue" panose="02000503000000020004" pitchFamily="2" charset="0"/>
                <a:ea typeface="Helvetica Neue" panose="02000503000000020004" pitchFamily="2" charset="0"/>
                <a:cs typeface="Helvetica Neue" panose="02000503000000020004" pitchFamily="2" charset="0"/>
              </a:rPr>
              <a:t> of 0.54, </a:t>
            </a:r>
            <a:r>
              <a:rPr lang="en-CA" sz="1700" dirty="0">
                <a:solidFill>
                  <a:srgbClr val="61A2A7"/>
                </a:solidFill>
                <a:latin typeface="Helvetica Neue" panose="02000503000000020004" pitchFamily="2" charset="0"/>
                <a:ea typeface="Helvetica Neue" panose="02000503000000020004" pitchFamily="2" charset="0"/>
                <a:cs typeface="Helvetica Neue" panose="02000503000000020004" pitchFamily="2" charset="0"/>
              </a:rPr>
              <a:t>70.5% of the “psychopathic” group will be above the mean of the “non-psychopathic” group</a:t>
            </a:r>
            <a:r>
              <a:rPr lang="en-CA" sz="1700" dirty="0">
                <a:latin typeface="Helvetica Neue" panose="02000503000000020004" pitchFamily="2" charset="0"/>
                <a:ea typeface="Helvetica Neue" panose="02000503000000020004" pitchFamily="2" charset="0"/>
                <a:cs typeface="Helvetica Neue" panose="02000503000000020004" pitchFamily="2" charset="0"/>
              </a:rPr>
              <a:t> (</a:t>
            </a:r>
            <a:r>
              <a:rPr lang="en-CA" sz="1700" b="1" dirty="0">
                <a:solidFill>
                  <a:srgbClr val="61A2A7"/>
                </a:solidFill>
                <a:latin typeface="Helvetica Neue" panose="02000503000000020004" pitchFamily="2" charset="0"/>
                <a:ea typeface="Helvetica Neue" panose="02000503000000020004" pitchFamily="2" charset="0"/>
                <a:cs typeface="Helvetica Neue" panose="02000503000000020004" pitchFamily="2" charset="0"/>
              </a:rPr>
              <a:t>Cohen’s U</a:t>
            </a:r>
            <a:r>
              <a:rPr lang="en-CA" sz="1700" b="1" baseline="-25000" dirty="0">
                <a:solidFill>
                  <a:srgbClr val="61A2A7"/>
                </a:solidFill>
                <a:latin typeface="Helvetica Neue" panose="02000503000000020004" pitchFamily="2" charset="0"/>
                <a:ea typeface="Helvetica Neue" panose="02000503000000020004" pitchFamily="2" charset="0"/>
                <a:cs typeface="Helvetica Neue" panose="02000503000000020004" pitchFamily="2" charset="0"/>
              </a:rPr>
              <a:t>3</a:t>
            </a:r>
            <a:r>
              <a:rPr lang="en-CA" sz="1700" dirty="0">
                <a:latin typeface="Helvetica Neue" panose="02000503000000020004" pitchFamily="2" charset="0"/>
                <a:ea typeface="Helvetica Neue" panose="02000503000000020004" pitchFamily="2" charset="0"/>
                <a:cs typeface="Helvetica Neue" panose="02000503000000020004" pitchFamily="2" charset="0"/>
              </a:rPr>
              <a:t>), </a:t>
            </a:r>
            <a:r>
              <a:rPr lang="en-CA" sz="1700" dirty="0">
                <a:solidFill>
                  <a:schemeClr val="accent3"/>
                </a:solidFill>
                <a:latin typeface="Helvetica Neue" panose="02000503000000020004" pitchFamily="2" charset="0"/>
                <a:ea typeface="Helvetica Neue" panose="02000503000000020004" pitchFamily="2" charset="0"/>
                <a:cs typeface="Helvetica Neue" panose="02000503000000020004" pitchFamily="2" charset="0"/>
              </a:rPr>
              <a:t>78.7% of the two groups will overlap</a:t>
            </a:r>
            <a:r>
              <a:rPr lang="en-CA" sz="1700" dirty="0">
                <a:latin typeface="Helvetica Neue" panose="02000503000000020004" pitchFamily="2" charset="0"/>
                <a:ea typeface="Helvetica Neue" panose="02000503000000020004" pitchFamily="2" charset="0"/>
                <a:cs typeface="Helvetica Neue" panose="02000503000000020004" pitchFamily="2" charset="0"/>
              </a:rPr>
              <a:t>, and there is a </a:t>
            </a:r>
            <a:r>
              <a:rPr lang="en-CA" sz="17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64.9% chance that a person picked at random from the “psychopathic” group will have a higher or worse forensic outcome than a person picked at random from the “non-psychopathic” group </a:t>
            </a:r>
            <a:r>
              <a:rPr lang="en-CA" sz="1700" dirty="0">
                <a:latin typeface="Helvetica Neue" panose="02000503000000020004" pitchFamily="2" charset="0"/>
                <a:ea typeface="Helvetica Neue" panose="02000503000000020004" pitchFamily="2" charset="0"/>
                <a:cs typeface="Helvetica Neue" panose="02000503000000020004" pitchFamily="2" charset="0"/>
              </a:rPr>
              <a:t>(probability of superiority). </a:t>
            </a:r>
            <a:endParaRPr lang="en-US" sz="17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1" name="TextBox 10">
            <a:extLst>
              <a:ext uri="{FF2B5EF4-FFF2-40B4-BE49-F238E27FC236}">
                <a16:creationId xmlns:a16="http://schemas.microsoft.com/office/drawing/2014/main" id="{F2AAFCE1-9B29-B07C-A686-9F2F30F674B6}"/>
              </a:ext>
            </a:extLst>
          </p:cNvPr>
          <p:cNvSpPr txBox="1"/>
          <p:nvPr/>
        </p:nvSpPr>
        <p:spPr>
          <a:xfrm>
            <a:off x="6096001" y="6281907"/>
            <a:ext cx="5819478" cy="307777"/>
          </a:xfrm>
          <a:prstGeom prst="rect">
            <a:avLst/>
          </a:prstGeom>
          <a:noFill/>
        </p:spPr>
        <p:txBody>
          <a:bodyPr wrap="square" rtlCol="0">
            <a:spAutoFit/>
          </a:bodyPr>
          <a:lstStyle/>
          <a:p>
            <a:pPr algn="ctr"/>
            <a:r>
              <a:rPr lang="en-US" sz="1400" dirty="0">
                <a:latin typeface="Helvetica Neue" panose="02000503000000020004" pitchFamily="2" charset="0"/>
                <a:ea typeface="Helvetica Neue" panose="02000503000000020004" pitchFamily="2" charset="0"/>
                <a:cs typeface="Helvetica Neue" panose="02000503000000020004" pitchFamily="2" charset="0"/>
              </a:rPr>
              <a:t>NB: </a:t>
            </a:r>
            <a:r>
              <a:rPr lang="en-US" sz="1400" dirty="0">
                <a:latin typeface="Helvetica Neue" panose="02000503000000020004" pitchFamily="2" charset="0"/>
                <a:ea typeface="Helvetica Neue" panose="02000503000000020004" pitchFamily="2" charset="0"/>
                <a:cs typeface="Helvetica Neue" panose="02000503000000020004" pitchFamily="2" charset="0"/>
                <a:hlinkClick r:id="rId7"/>
              </a:rPr>
              <a:t>Kristoffer Magnusson</a:t>
            </a:r>
            <a:r>
              <a:rPr lang="en-US" sz="1400" dirty="0">
                <a:latin typeface="Helvetica Neue" panose="02000503000000020004" pitchFamily="2" charset="0"/>
                <a:ea typeface="Helvetica Neue" panose="02000503000000020004" pitchFamily="2" charset="0"/>
                <a:cs typeface="Helvetica Neue" panose="02000503000000020004" pitchFamily="2" charset="0"/>
              </a:rPr>
              <a:t>’s interactive effect size illustrator</a:t>
            </a:r>
          </a:p>
        </p:txBody>
      </p:sp>
      <p:pic>
        <p:nvPicPr>
          <p:cNvPr id="12" name="Picture 11">
            <a:extLst>
              <a:ext uri="{FF2B5EF4-FFF2-40B4-BE49-F238E27FC236}">
                <a16:creationId xmlns:a16="http://schemas.microsoft.com/office/drawing/2014/main" id="{66A088C3-3160-1B22-3FA2-16F6E4FAA087}"/>
              </a:ext>
            </a:extLst>
          </p:cNvPr>
          <p:cNvPicPr>
            <a:picLocks noChangeAspect="1"/>
          </p:cNvPicPr>
          <p:nvPr/>
        </p:nvPicPr>
        <p:blipFill>
          <a:blip r:embed="rId6"/>
          <a:srcRect l="34726" r="37426"/>
          <a:stretch>
            <a:fillRect/>
          </a:stretch>
        </p:blipFill>
        <p:spPr>
          <a:xfrm>
            <a:off x="8202950" y="2685937"/>
            <a:ext cx="1436728" cy="1407717"/>
          </a:xfrm>
          <a:prstGeom prst="rect">
            <a:avLst/>
          </a:prstGeom>
        </p:spPr>
      </p:pic>
      <p:pic>
        <p:nvPicPr>
          <p:cNvPr id="13" name="Picture 12">
            <a:extLst>
              <a:ext uri="{FF2B5EF4-FFF2-40B4-BE49-F238E27FC236}">
                <a16:creationId xmlns:a16="http://schemas.microsoft.com/office/drawing/2014/main" id="{EE3CF2B0-89DC-67A6-2873-D964559EB877}"/>
              </a:ext>
            </a:extLst>
          </p:cNvPr>
          <p:cNvPicPr>
            <a:picLocks noChangeAspect="1"/>
          </p:cNvPicPr>
          <p:nvPr/>
        </p:nvPicPr>
        <p:blipFill>
          <a:blip r:embed="rId6">
            <a:grayscl/>
          </a:blip>
          <a:srcRect l="66269"/>
          <a:stretch>
            <a:fillRect/>
          </a:stretch>
        </p:blipFill>
        <p:spPr>
          <a:xfrm>
            <a:off x="10006425" y="2685936"/>
            <a:ext cx="1740203" cy="1407717"/>
          </a:xfrm>
          <a:prstGeom prst="rect">
            <a:avLst/>
          </a:prstGeom>
        </p:spPr>
      </p:pic>
    </p:spTree>
    <p:extLst>
      <p:ext uri="{BB962C8B-B14F-4D97-AF65-F5344CB8AC3E}">
        <p14:creationId xmlns:p14="http://schemas.microsoft.com/office/powerpoint/2010/main" val="13488016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9513B3-54EC-EACE-E01B-10BB9E5FA2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A9D46B-4F48-AE38-6BFB-58FBA518E7A6}"/>
              </a:ext>
            </a:extLst>
          </p:cNvPr>
          <p:cNvSpPr>
            <a:spLocks noGrp="1"/>
          </p:cNvSpPr>
          <p:nvPr>
            <p:ph type="title"/>
          </p:nvPr>
        </p:nvSpPr>
        <p:spPr/>
        <p:txBody>
          <a:bodyPr/>
          <a:lstStyle/>
          <a:p>
            <a:r>
              <a:rPr lang="en-US" dirty="0"/>
              <a:t>Risk Prediction Studies:</a:t>
            </a:r>
          </a:p>
        </p:txBody>
      </p:sp>
      <p:sp>
        <p:nvSpPr>
          <p:cNvPr id="3" name="Content Placeholder 2">
            <a:extLst>
              <a:ext uri="{FF2B5EF4-FFF2-40B4-BE49-F238E27FC236}">
                <a16:creationId xmlns:a16="http://schemas.microsoft.com/office/drawing/2014/main" id="{9814CB4D-5F2A-7D23-1A0C-1FF5B3A98E90}"/>
              </a:ext>
            </a:extLst>
          </p:cNvPr>
          <p:cNvSpPr>
            <a:spLocks noGrp="1"/>
          </p:cNvSpPr>
          <p:nvPr>
            <p:ph idx="1"/>
          </p:nvPr>
        </p:nvSpPr>
        <p:spPr>
          <a:xfrm>
            <a:off x="82550" y="1054718"/>
            <a:ext cx="12020274" cy="5803281"/>
          </a:xfrm>
        </p:spPr>
        <p:txBody>
          <a:bodyPr>
            <a:normAutofit/>
          </a:bodyPr>
          <a:lstStyle/>
          <a:p>
            <a:endParaRPr lang="en-US" dirty="0"/>
          </a:p>
          <a:p>
            <a:pPr algn="ctr"/>
            <a:r>
              <a:rPr lang="en-US" sz="3500" b="1" dirty="0"/>
              <a:t>Interpreting Effects Sizes</a:t>
            </a:r>
          </a:p>
          <a:p>
            <a:pPr algn="ctr"/>
            <a:r>
              <a:rPr lang="en-US" sz="1800" i="1" dirty="0"/>
              <a:t>Jacob Cohen on Small-Medium Effect Size</a:t>
            </a:r>
          </a:p>
          <a:p>
            <a:pPr marL="457200" indent="-457200">
              <a:buFont typeface="Arial" panose="020B0604020202020204" pitchFamily="34" charset="0"/>
              <a:buChar char="•"/>
            </a:pPr>
            <a:r>
              <a:rPr lang="en-US" dirty="0"/>
              <a:t>So, there is a </a:t>
            </a:r>
            <a:r>
              <a:rPr lang="en-US" i="1" dirty="0">
                <a:solidFill>
                  <a:srgbClr val="FF0000"/>
                </a:solidFill>
              </a:rPr>
              <a:t>very small-medium</a:t>
            </a:r>
            <a:r>
              <a:rPr lang="en-US" dirty="0"/>
              <a:t> difference between psychopathic vs. non-psychopathic persons in forensic risk (i.e., across multiple studies).</a:t>
            </a:r>
          </a:p>
          <a:p>
            <a:pPr marL="457200" indent="-457200">
              <a:buFont typeface="Arial" panose="020B0604020202020204" pitchFamily="34" charset="0"/>
              <a:buChar char="•"/>
            </a:pPr>
            <a:r>
              <a:rPr lang="en-US" dirty="0"/>
              <a:t>Jacob Cohen (who created “Cohen’s d”) has a creative way of conceptualizing such a difference. </a:t>
            </a:r>
          </a:p>
          <a:p>
            <a:pPr marL="457200" indent="-457200">
              <a:buFont typeface="Arial" panose="020B0604020202020204" pitchFamily="34" charset="0"/>
              <a:buChar char="•"/>
            </a:pPr>
            <a:r>
              <a:rPr lang="en-US" dirty="0"/>
              <a:t>Only medium-large effect sizes are discernible to “</a:t>
            </a:r>
            <a:r>
              <a:rPr lang="en-US" dirty="0">
                <a:hlinkClick r:id="rId3"/>
              </a:rPr>
              <a:t>the naked eye</a:t>
            </a:r>
            <a:r>
              <a:rPr lang="en-US" dirty="0"/>
              <a:t>.”</a:t>
            </a:r>
          </a:p>
          <a:p>
            <a:pPr marL="457200" indent="-457200">
              <a:buFont typeface="Arial" panose="020B0604020202020204" pitchFamily="34" charset="0"/>
              <a:buChar char="•"/>
            </a:pPr>
            <a:r>
              <a:rPr lang="en-US" dirty="0"/>
              <a:t>Cohen described it as the difference in height between 15- and 16-year-old girls (i.e., small) and 14- and 18-year-old girls (i.e., medium). </a:t>
            </a:r>
          </a:p>
          <a:p>
            <a:pPr marL="457200" indent="-457200">
              <a:buFont typeface="Arial" panose="020B0604020202020204" pitchFamily="34" charset="0"/>
              <a:buChar char="•"/>
            </a:pPr>
            <a:r>
              <a:rPr lang="en-US" b="1" dirty="0">
                <a:highlight>
                  <a:srgbClr val="317883"/>
                </a:highlight>
                <a:latin typeface="Agency FB" panose="020B0503020202020204" pitchFamily="34" charset="77"/>
              </a:rPr>
              <a:t> </a:t>
            </a:r>
            <a:r>
              <a:rPr lang="en-US" b="1" dirty="0">
                <a:solidFill>
                  <a:schemeClr val="bg1"/>
                </a:solidFill>
                <a:highlight>
                  <a:srgbClr val="317883"/>
                </a:highlight>
                <a:latin typeface="Agency FB" panose="020B0503020202020204" pitchFamily="34" charset="77"/>
              </a:rPr>
              <a:t>Put in other words:</a:t>
            </a:r>
            <a:r>
              <a:rPr lang="en-US" b="1" dirty="0"/>
              <a:t> </a:t>
            </a:r>
            <a:r>
              <a:rPr lang="en-US" dirty="0"/>
              <a:t>The difference is often </a:t>
            </a:r>
            <a:r>
              <a:rPr lang="en-US" dirty="0">
                <a:solidFill>
                  <a:srgbClr val="FF0000"/>
                </a:solidFill>
              </a:rPr>
              <a:t>too small </a:t>
            </a:r>
            <a:r>
              <a:rPr lang="en-US" dirty="0"/>
              <a:t>to be discerned without relying on sophisticated data analysis.</a:t>
            </a:r>
          </a:p>
        </p:txBody>
      </p:sp>
    </p:spTree>
    <p:extLst>
      <p:ext uri="{BB962C8B-B14F-4D97-AF65-F5344CB8AC3E}">
        <p14:creationId xmlns:p14="http://schemas.microsoft.com/office/powerpoint/2010/main" val="42121699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B18AB7-5B28-7334-97E7-CCFDB52B90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531423-A0F1-7695-3ED1-895EBEEDCBAB}"/>
              </a:ext>
            </a:extLst>
          </p:cNvPr>
          <p:cNvSpPr>
            <a:spLocks noGrp="1"/>
          </p:cNvSpPr>
          <p:nvPr>
            <p:ph type="title"/>
          </p:nvPr>
        </p:nvSpPr>
        <p:spPr/>
        <p:txBody>
          <a:bodyPr/>
          <a:lstStyle/>
          <a:p>
            <a:r>
              <a:rPr lang="en-US" dirty="0"/>
              <a:t>Risk Prediction Studies:</a:t>
            </a:r>
          </a:p>
        </p:txBody>
      </p:sp>
      <p:sp>
        <p:nvSpPr>
          <p:cNvPr id="3" name="Content Placeholder 2">
            <a:extLst>
              <a:ext uri="{FF2B5EF4-FFF2-40B4-BE49-F238E27FC236}">
                <a16:creationId xmlns:a16="http://schemas.microsoft.com/office/drawing/2014/main" id="{D2F7581C-CB28-66AF-9B76-040D44721ED8}"/>
              </a:ext>
            </a:extLst>
          </p:cNvPr>
          <p:cNvSpPr>
            <a:spLocks noGrp="1"/>
          </p:cNvSpPr>
          <p:nvPr>
            <p:ph idx="1"/>
          </p:nvPr>
        </p:nvSpPr>
        <p:spPr/>
        <p:txBody>
          <a:bodyPr>
            <a:normAutofit/>
          </a:bodyPr>
          <a:lstStyle/>
          <a:p>
            <a:endParaRPr lang="en-US" dirty="0"/>
          </a:p>
          <a:p>
            <a:pPr algn="ctr"/>
            <a:r>
              <a:rPr lang="en-US" sz="3500" b="1" dirty="0"/>
              <a:t>Issue #1: Criminogenic Items Are the Predictors </a:t>
            </a:r>
            <a:endParaRPr lang="en-US" sz="3500" dirty="0"/>
          </a:p>
          <a:p>
            <a:pPr algn="ctr"/>
            <a:r>
              <a:rPr lang="en-CA" sz="1600" i="1" dirty="0"/>
              <a:t>PCL-R personality traits or </a:t>
            </a:r>
            <a:r>
              <a:rPr lang="en-CA" sz="1600" i="1" dirty="0">
                <a:solidFill>
                  <a:srgbClr val="FF0000"/>
                </a:solidFill>
              </a:rPr>
              <a:t>Factor 1 items appear to decrease overall predictability</a:t>
            </a:r>
            <a:r>
              <a:rPr lang="en-CA" sz="1600" i="1" dirty="0"/>
              <a:t>; the PCL-R predicts because of Factor 2 items, which are essentially made up of common criminogenic factors (see also, </a:t>
            </a:r>
            <a:r>
              <a:rPr lang="en-CA" sz="1600" i="1" dirty="0">
                <a:hlinkClick r:id="rId3"/>
              </a:rPr>
              <a:t>Yang et al., 2010</a:t>
            </a:r>
            <a:r>
              <a:rPr lang="en-CA" sz="1600" i="1" dirty="0"/>
              <a:t>)</a:t>
            </a:r>
          </a:p>
          <a:p>
            <a:pPr marL="457200" indent="-457200">
              <a:buFont typeface="Arial" panose="020B0604020202020204" pitchFamily="34" charset="0"/>
              <a:buChar char="•"/>
            </a:pPr>
            <a:endParaRPr lang="en-CA" dirty="0"/>
          </a:p>
        </p:txBody>
      </p:sp>
      <p:pic>
        <p:nvPicPr>
          <p:cNvPr id="4" name="Picture 3">
            <a:extLst>
              <a:ext uri="{FF2B5EF4-FFF2-40B4-BE49-F238E27FC236}">
                <a16:creationId xmlns:a16="http://schemas.microsoft.com/office/drawing/2014/main" id="{FB9DAAD6-4812-7960-6C99-18C00F190E0D}"/>
              </a:ext>
            </a:extLst>
          </p:cNvPr>
          <p:cNvPicPr>
            <a:picLocks noChangeAspect="1"/>
          </p:cNvPicPr>
          <p:nvPr/>
        </p:nvPicPr>
        <p:blipFill>
          <a:blip r:embed="rId4"/>
          <a:stretch>
            <a:fillRect/>
          </a:stretch>
        </p:blipFill>
        <p:spPr>
          <a:xfrm>
            <a:off x="1913718" y="2867185"/>
            <a:ext cx="8377815" cy="3685829"/>
          </a:xfrm>
          <a:prstGeom prst="rect">
            <a:avLst/>
          </a:prstGeom>
          <a:ln>
            <a:solidFill>
              <a:schemeClr val="bg1"/>
            </a:solidFill>
          </a:ln>
        </p:spPr>
      </p:pic>
      <p:pic>
        <p:nvPicPr>
          <p:cNvPr id="5" name="Graphic 4" descr="Close outline">
            <a:extLst>
              <a:ext uri="{FF2B5EF4-FFF2-40B4-BE49-F238E27FC236}">
                <a16:creationId xmlns:a16="http://schemas.microsoft.com/office/drawing/2014/main" id="{C5FAF9D2-2312-8FEF-05C7-AE426E679F2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67973" y="2867185"/>
            <a:ext cx="3617181" cy="3617181"/>
          </a:xfrm>
          <a:prstGeom prst="rect">
            <a:avLst/>
          </a:prstGeom>
        </p:spPr>
      </p:pic>
      <p:sp>
        <p:nvSpPr>
          <p:cNvPr id="6" name="Rectangle 5">
            <a:extLst>
              <a:ext uri="{FF2B5EF4-FFF2-40B4-BE49-F238E27FC236}">
                <a16:creationId xmlns:a16="http://schemas.microsoft.com/office/drawing/2014/main" id="{E796060B-119F-DA04-8205-43764B271E47}"/>
              </a:ext>
            </a:extLst>
          </p:cNvPr>
          <p:cNvSpPr/>
          <p:nvPr/>
        </p:nvSpPr>
        <p:spPr>
          <a:xfrm>
            <a:off x="6306848" y="3069414"/>
            <a:ext cx="3860194" cy="3313274"/>
          </a:xfrm>
          <a:prstGeom prst="rect">
            <a:avLst/>
          </a:prstGeom>
          <a:noFill/>
          <a:ln w="57150">
            <a:solidFill>
              <a:srgbClr val="00B05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8259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B870F4-7A5E-3D02-C119-D0DDF4BAD2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A5F729-6759-30E9-826E-46D4FBA0FB6D}"/>
              </a:ext>
            </a:extLst>
          </p:cNvPr>
          <p:cNvSpPr>
            <a:spLocks noGrp="1"/>
          </p:cNvSpPr>
          <p:nvPr>
            <p:ph type="title"/>
          </p:nvPr>
        </p:nvSpPr>
        <p:spPr/>
        <p:txBody>
          <a:bodyPr/>
          <a:lstStyle/>
          <a:p>
            <a:r>
              <a:rPr lang="en-US" dirty="0"/>
              <a:t>Risk Prediction Studies:</a:t>
            </a:r>
          </a:p>
        </p:txBody>
      </p:sp>
      <p:sp>
        <p:nvSpPr>
          <p:cNvPr id="3" name="Content Placeholder 2">
            <a:extLst>
              <a:ext uri="{FF2B5EF4-FFF2-40B4-BE49-F238E27FC236}">
                <a16:creationId xmlns:a16="http://schemas.microsoft.com/office/drawing/2014/main" id="{36646B55-F287-A49D-F275-512591AB9594}"/>
              </a:ext>
            </a:extLst>
          </p:cNvPr>
          <p:cNvSpPr>
            <a:spLocks noGrp="1"/>
          </p:cNvSpPr>
          <p:nvPr>
            <p:ph idx="1"/>
          </p:nvPr>
        </p:nvSpPr>
        <p:spPr/>
        <p:txBody>
          <a:bodyPr>
            <a:normAutofit/>
          </a:bodyPr>
          <a:lstStyle/>
          <a:p>
            <a:endParaRPr lang="en-US" dirty="0"/>
          </a:p>
          <a:p>
            <a:pPr algn="ctr"/>
            <a:r>
              <a:rPr lang="en-US" sz="3500" b="1" dirty="0"/>
              <a:t>Issue #2: Quality Discrepancy Across Reviews</a:t>
            </a:r>
            <a:endParaRPr lang="en-US" sz="3500" dirty="0"/>
          </a:p>
          <a:p>
            <a:pPr algn="ctr"/>
            <a:r>
              <a:rPr lang="en-CA" sz="1600" i="1" dirty="0"/>
              <a:t> </a:t>
            </a:r>
          </a:p>
          <a:p>
            <a:pPr marL="457200" indent="-457200">
              <a:buFont typeface="Arial" panose="020B0604020202020204" pitchFamily="34" charset="0"/>
              <a:buChar char="•"/>
            </a:pPr>
            <a:r>
              <a:rPr lang="en-CA" dirty="0"/>
              <a:t>Some systematic reviews/meta-analyses may be misleading.</a:t>
            </a:r>
          </a:p>
          <a:p>
            <a:pPr marL="457200" indent="-457200">
              <a:buFont typeface="Arial" panose="020B0604020202020204" pitchFamily="34" charset="0"/>
              <a:buChar char="•"/>
            </a:pPr>
            <a:r>
              <a:rPr lang="en-CA" dirty="0">
                <a:hlinkClick r:id="rId3"/>
              </a:rPr>
              <a:t>Gillespie et al. (2023)</a:t>
            </a:r>
            <a:r>
              <a:rPr lang="en-CA" dirty="0"/>
              <a:t>: most reviews showed serious quality issues (flawed statistics, inconsistent reporting, bias)</a:t>
            </a:r>
          </a:p>
          <a:p>
            <a:pPr marL="457200" indent="-457200">
              <a:buFont typeface="Arial" panose="020B0604020202020204" pitchFamily="34" charset="0"/>
              <a:buChar char="•"/>
            </a:pPr>
            <a:r>
              <a:rPr lang="en-CA" dirty="0"/>
              <a:t>Only one review rated “high quality”: </a:t>
            </a:r>
            <a:r>
              <a:rPr lang="en-CA" dirty="0">
                <a:hlinkClick r:id="rId4"/>
              </a:rPr>
              <a:t>Edens et al. (2006)</a:t>
            </a:r>
            <a:r>
              <a:rPr lang="en-CA" dirty="0"/>
              <a:t>:</a:t>
            </a:r>
          </a:p>
          <a:p>
            <a:pPr marL="914400" lvl="1" indent="-457200">
              <a:buFont typeface="Arial" panose="020B0604020202020204" pitchFamily="34" charset="0"/>
              <a:buChar char="•"/>
            </a:pPr>
            <a:r>
              <a:rPr lang="en-CA" dirty="0"/>
              <a:t>General recidivism: </a:t>
            </a:r>
            <a:r>
              <a:rPr lang="en-CA" i="1" dirty="0"/>
              <a:t>d</a:t>
            </a:r>
            <a:r>
              <a:rPr lang="en-CA" dirty="0"/>
              <a:t> = 0.49</a:t>
            </a:r>
          </a:p>
          <a:p>
            <a:pPr marL="914400" lvl="1" indent="-457200">
              <a:buFont typeface="Arial" panose="020B0604020202020204" pitchFamily="34" charset="0"/>
              <a:buChar char="•"/>
            </a:pPr>
            <a:r>
              <a:rPr lang="en-CA" dirty="0"/>
              <a:t>Violent recidivism: </a:t>
            </a:r>
            <a:r>
              <a:rPr lang="en-CA" i="1" dirty="0"/>
              <a:t>d</a:t>
            </a:r>
            <a:r>
              <a:rPr lang="en-CA" dirty="0"/>
              <a:t> = 0.52</a:t>
            </a:r>
          </a:p>
          <a:p>
            <a:pPr marL="914400" lvl="1" indent="-457200">
              <a:buFont typeface="Arial" panose="020B0604020202020204" pitchFamily="34" charset="0"/>
              <a:buChar char="•"/>
            </a:pPr>
            <a:r>
              <a:rPr lang="en-CA" dirty="0"/>
              <a:t>Sexual recidivism: </a:t>
            </a:r>
            <a:r>
              <a:rPr lang="en-CA" i="1" dirty="0"/>
              <a:t>d</a:t>
            </a:r>
            <a:r>
              <a:rPr lang="en-CA" dirty="0"/>
              <a:t> = 0.14 ( Confidence interval overlap with zero = spurious)</a:t>
            </a:r>
          </a:p>
          <a:p>
            <a:pPr marL="457200" indent="-457200">
              <a:buFont typeface="Arial" panose="020B0604020202020204" pitchFamily="34" charset="0"/>
              <a:buChar char="•"/>
            </a:pPr>
            <a:r>
              <a:rPr lang="en-CA" dirty="0"/>
              <a:t>Average effect size (d = 0.38) ≈ 25% lower than </a:t>
            </a:r>
            <a:r>
              <a:rPr lang="en-CA" dirty="0">
                <a:hlinkClick r:id="rId5"/>
              </a:rPr>
              <a:t>Leistico et al. (2008)</a:t>
            </a:r>
            <a:r>
              <a:rPr lang="en-CA" dirty="0"/>
              <a:t>.</a:t>
            </a:r>
          </a:p>
          <a:p>
            <a:pPr marL="457200" indent="-457200">
              <a:buFont typeface="Arial" panose="020B0604020202020204" pitchFamily="34" charset="0"/>
              <a:buChar char="•"/>
            </a:pPr>
            <a:r>
              <a:rPr lang="en-CA" dirty="0"/>
              <a:t>Conclusion: </a:t>
            </a:r>
            <a:r>
              <a:rPr lang="en-CA" dirty="0">
                <a:solidFill>
                  <a:srgbClr val="FF0000"/>
                </a:solidFill>
              </a:rPr>
              <a:t>Low-quality reviews likely overestimate effect sizes</a:t>
            </a:r>
            <a:r>
              <a:rPr lang="en-CA" dirty="0"/>
              <a:t>.</a:t>
            </a:r>
          </a:p>
        </p:txBody>
      </p:sp>
    </p:spTree>
    <p:extLst>
      <p:ext uri="{BB962C8B-B14F-4D97-AF65-F5344CB8AC3E}">
        <p14:creationId xmlns:p14="http://schemas.microsoft.com/office/powerpoint/2010/main" val="4879606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F5C752-2B73-A714-0446-32E09C04E9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DC0569-138F-D458-E0B4-13AD7337E54D}"/>
              </a:ext>
            </a:extLst>
          </p:cNvPr>
          <p:cNvSpPr>
            <a:spLocks noGrp="1"/>
          </p:cNvSpPr>
          <p:nvPr>
            <p:ph type="title"/>
          </p:nvPr>
        </p:nvSpPr>
        <p:spPr/>
        <p:txBody>
          <a:bodyPr/>
          <a:lstStyle/>
          <a:p>
            <a:r>
              <a:rPr lang="en-US" dirty="0"/>
              <a:t>Risk Prediction Studies:</a:t>
            </a:r>
          </a:p>
        </p:txBody>
      </p:sp>
      <p:sp>
        <p:nvSpPr>
          <p:cNvPr id="3" name="Content Placeholder 2">
            <a:extLst>
              <a:ext uri="{FF2B5EF4-FFF2-40B4-BE49-F238E27FC236}">
                <a16:creationId xmlns:a16="http://schemas.microsoft.com/office/drawing/2014/main" id="{52015471-B4D5-5C29-39A7-89BE3093FFE4}"/>
              </a:ext>
            </a:extLst>
          </p:cNvPr>
          <p:cNvSpPr>
            <a:spLocks noGrp="1"/>
          </p:cNvSpPr>
          <p:nvPr>
            <p:ph idx="1"/>
          </p:nvPr>
        </p:nvSpPr>
        <p:spPr/>
        <p:txBody>
          <a:bodyPr>
            <a:normAutofit lnSpcReduction="10000"/>
          </a:bodyPr>
          <a:lstStyle/>
          <a:p>
            <a:endParaRPr lang="en-US" dirty="0"/>
          </a:p>
          <a:p>
            <a:pPr algn="ctr"/>
            <a:r>
              <a:rPr lang="en-US" sz="3500" b="1" dirty="0"/>
              <a:t>Issue #3: Moderating Variables</a:t>
            </a:r>
            <a:endParaRPr lang="en-US" sz="3500" dirty="0"/>
          </a:p>
          <a:p>
            <a:pPr algn="ctr"/>
            <a:r>
              <a:rPr lang="en-CA" sz="1600" i="1" dirty="0"/>
              <a:t> </a:t>
            </a:r>
          </a:p>
          <a:p>
            <a:pPr marL="457200" indent="-457200">
              <a:buFont typeface="Arial" panose="020B0604020202020204" pitchFamily="34" charset="0"/>
              <a:buChar char="•"/>
            </a:pPr>
            <a:r>
              <a:rPr lang="en-CA" dirty="0"/>
              <a:t>A </a:t>
            </a:r>
            <a:r>
              <a:rPr lang="en-CA" dirty="0">
                <a:hlinkClick r:id="rId3"/>
              </a:rPr>
              <a:t>moderator variable</a:t>
            </a:r>
            <a:r>
              <a:rPr lang="en-CA" dirty="0"/>
              <a:t> is a fact (e.g., gender) that changes the strength or direction of the relationship between two variables.</a:t>
            </a:r>
          </a:p>
          <a:p>
            <a:pPr marL="457200" indent="-457200">
              <a:buFont typeface="Arial" panose="020B0604020202020204" pitchFamily="34" charset="0"/>
              <a:buChar char="•"/>
            </a:pPr>
            <a:r>
              <a:rPr lang="en-CA" dirty="0"/>
              <a:t>Moderator analyses show recidivism rates vary by various factors:</a:t>
            </a:r>
          </a:p>
          <a:p>
            <a:pPr marL="914400" lvl="1" indent="-457200">
              <a:buFont typeface="Arial" panose="020B0604020202020204" pitchFamily="34" charset="0"/>
              <a:buChar char="•"/>
            </a:pPr>
            <a:r>
              <a:rPr lang="en-CA" dirty="0"/>
              <a:t>Sex: Psychopathic men have lower recidivism than psychopathic women</a:t>
            </a:r>
          </a:p>
          <a:p>
            <a:pPr marL="914400" lvl="1" indent="-457200">
              <a:buFont typeface="Arial" panose="020B0604020202020204" pitchFamily="34" charset="0"/>
              <a:buChar char="•"/>
            </a:pPr>
            <a:r>
              <a:rPr lang="en-CA" dirty="0"/>
              <a:t>Country: Higher recidivism in Canada vs. United States</a:t>
            </a:r>
          </a:p>
          <a:p>
            <a:pPr marL="914400" lvl="1" indent="-457200">
              <a:buFont typeface="Arial" panose="020B0604020202020204" pitchFamily="34" charset="0"/>
              <a:buChar char="•"/>
            </a:pPr>
            <a:r>
              <a:rPr lang="en-CA" dirty="0"/>
              <a:t>Ethnicity: Lower recidivism in ethnic minority groups vs. non-minority groups</a:t>
            </a:r>
          </a:p>
          <a:p>
            <a:pPr marL="457200" indent="-457200">
              <a:buFont typeface="Arial" panose="020B0604020202020204" pitchFamily="34" charset="0"/>
              <a:buChar char="•"/>
            </a:pPr>
            <a:r>
              <a:rPr lang="en-CA" dirty="0"/>
              <a:t>Key concern: Ethnic minority men are </a:t>
            </a:r>
            <a:r>
              <a:rPr lang="en-CA" dirty="0">
                <a:solidFill>
                  <a:srgbClr val="FF0000"/>
                </a:solidFill>
              </a:rPr>
              <a:t>overrepresented</a:t>
            </a:r>
            <a:r>
              <a:rPr lang="en-CA" dirty="0"/>
              <a:t> in PCL assessments, yet show lower risk.</a:t>
            </a:r>
          </a:p>
          <a:p>
            <a:pPr marL="457200" indent="-457200">
              <a:buFont typeface="Arial" panose="020B0604020202020204" pitchFamily="34" charset="0"/>
              <a:buChar char="•"/>
            </a:pPr>
            <a:r>
              <a:rPr lang="en-CA" b="1" dirty="0"/>
              <a:t>Conclusion: </a:t>
            </a:r>
            <a:r>
              <a:rPr lang="en-CA" dirty="0"/>
              <a:t>Moderators challenge the claim that PCL psychopathy </a:t>
            </a:r>
            <a:r>
              <a:rPr lang="en-CA" i="1" dirty="0">
                <a:solidFill>
                  <a:srgbClr val="FF0000"/>
                </a:solidFill>
              </a:rPr>
              <a:t>universally predicts</a:t>
            </a:r>
            <a:r>
              <a:rPr lang="en-CA" dirty="0">
                <a:solidFill>
                  <a:srgbClr val="FF0000"/>
                </a:solidFill>
              </a:rPr>
              <a:t> </a:t>
            </a:r>
            <a:r>
              <a:rPr lang="en-CA" dirty="0"/>
              <a:t>“extraordinary dangerousness” in populations.</a:t>
            </a:r>
          </a:p>
        </p:txBody>
      </p:sp>
    </p:spTree>
    <p:extLst>
      <p:ext uri="{BB962C8B-B14F-4D97-AF65-F5344CB8AC3E}">
        <p14:creationId xmlns:p14="http://schemas.microsoft.com/office/powerpoint/2010/main" val="27693138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8AF3C8-094A-1AD0-A499-975C59081E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6A2B0E-B2C3-74CF-53AA-5C848B36FC15}"/>
              </a:ext>
            </a:extLst>
          </p:cNvPr>
          <p:cNvSpPr>
            <a:spLocks noGrp="1"/>
          </p:cNvSpPr>
          <p:nvPr>
            <p:ph type="title"/>
          </p:nvPr>
        </p:nvSpPr>
        <p:spPr/>
        <p:txBody>
          <a:bodyPr/>
          <a:lstStyle/>
          <a:p>
            <a:r>
              <a:rPr lang="en-US" dirty="0"/>
              <a:t>Risk Prediction Studies:</a:t>
            </a:r>
          </a:p>
        </p:txBody>
      </p:sp>
      <p:sp>
        <p:nvSpPr>
          <p:cNvPr id="3" name="Content Placeholder 2">
            <a:extLst>
              <a:ext uri="{FF2B5EF4-FFF2-40B4-BE49-F238E27FC236}">
                <a16:creationId xmlns:a16="http://schemas.microsoft.com/office/drawing/2014/main" id="{BDCBB817-2751-A1E5-248A-4037C254C544}"/>
              </a:ext>
            </a:extLst>
          </p:cNvPr>
          <p:cNvSpPr>
            <a:spLocks noGrp="1"/>
          </p:cNvSpPr>
          <p:nvPr>
            <p:ph idx="1"/>
          </p:nvPr>
        </p:nvSpPr>
        <p:spPr/>
        <p:txBody>
          <a:bodyPr>
            <a:normAutofit/>
          </a:bodyPr>
          <a:lstStyle/>
          <a:p>
            <a:endParaRPr lang="en-US" dirty="0"/>
          </a:p>
          <a:p>
            <a:pPr algn="ctr"/>
            <a:r>
              <a:rPr lang="en-US" sz="3600" b="1" dirty="0"/>
              <a:t>Critical Question #1</a:t>
            </a:r>
            <a:endParaRPr lang="en-US" sz="3600" dirty="0"/>
          </a:p>
          <a:p>
            <a:endParaRPr lang="en-US" dirty="0"/>
          </a:p>
          <a:p>
            <a:endParaRPr lang="en-US" dirty="0"/>
          </a:p>
        </p:txBody>
      </p:sp>
      <p:sp>
        <p:nvSpPr>
          <p:cNvPr id="4" name="TextBox 3">
            <a:extLst>
              <a:ext uri="{FF2B5EF4-FFF2-40B4-BE49-F238E27FC236}">
                <a16:creationId xmlns:a16="http://schemas.microsoft.com/office/drawing/2014/main" id="{B80F6019-FE66-C8D0-507E-E2D9997F21AB}"/>
              </a:ext>
            </a:extLst>
          </p:cNvPr>
          <p:cNvSpPr txBox="1"/>
          <p:nvPr/>
        </p:nvSpPr>
        <p:spPr>
          <a:xfrm>
            <a:off x="1911784" y="2980156"/>
            <a:ext cx="8361805" cy="1815882"/>
          </a:xfrm>
          <a:custGeom>
            <a:avLst/>
            <a:gdLst>
              <a:gd name="connsiteX0" fmla="*/ 0 w 8361805"/>
              <a:gd name="connsiteY0" fmla="*/ 0 h 1815882"/>
              <a:gd name="connsiteX1" fmla="*/ 445963 w 8361805"/>
              <a:gd name="connsiteY1" fmla="*/ 0 h 1815882"/>
              <a:gd name="connsiteX2" fmla="*/ 975544 w 8361805"/>
              <a:gd name="connsiteY2" fmla="*/ 0 h 1815882"/>
              <a:gd name="connsiteX3" fmla="*/ 1505125 w 8361805"/>
              <a:gd name="connsiteY3" fmla="*/ 0 h 1815882"/>
              <a:gd name="connsiteX4" fmla="*/ 2201942 w 8361805"/>
              <a:gd name="connsiteY4" fmla="*/ 0 h 1815882"/>
              <a:gd name="connsiteX5" fmla="*/ 2647905 w 8361805"/>
              <a:gd name="connsiteY5" fmla="*/ 0 h 1815882"/>
              <a:gd name="connsiteX6" fmla="*/ 3511958 w 8361805"/>
              <a:gd name="connsiteY6" fmla="*/ 0 h 1815882"/>
              <a:gd name="connsiteX7" fmla="*/ 3957921 w 8361805"/>
              <a:gd name="connsiteY7" fmla="*/ 0 h 1815882"/>
              <a:gd name="connsiteX8" fmla="*/ 4821974 w 8361805"/>
              <a:gd name="connsiteY8" fmla="*/ 0 h 1815882"/>
              <a:gd name="connsiteX9" fmla="*/ 5351555 w 8361805"/>
              <a:gd name="connsiteY9" fmla="*/ 0 h 1815882"/>
              <a:gd name="connsiteX10" fmla="*/ 6048372 w 8361805"/>
              <a:gd name="connsiteY10" fmla="*/ 0 h 1815882"/>
              <a:gd name="connsiteX11" fmla="*/ 6912425 w 8361805"/>
              <a:gd name="connsiteY11" fmla="*/ 0 h 1815882"/>
              <a:gd name="connsiteX12" fmla="*/ 7692861 w 8361805"/>
              <a:gd name="connsiteY12" fmla="*/ 0 h 1815882"/>
              <a:gd name="connsiteX13" fmla="*/ 8361805 w 8361805"/>
              <a:gd name="connsiteY13" fmla="*/ 0 h 1815882"/>
              <a:gd name="connsiteX14" fmla="*/ 8361805 w 8361805"/>
              <a:gd name="connsiteY14" fmla="*/ 568976 h 1815882"/>
              <a:gd name="connsiteX15" fmla="*/ 8361805 w 8361805"/>
              <a:gd name="connsiteY15" fmla="*/ 1156112 h 1815882"/>
              <a:gd name="connsiteX16" fmla="*/ 8361805 w 8361805"/>
              <a:gd name="connsiteY16" fmla="*/ 1815882 h 1815882"/>
              <a:gd name="connsiteX17" fmla="*/ 7832224 w 8361805"/>
              <a:gd name="connsiteY17" fmla="*/ 1815882 h 1815882"/>
              <a:gd name="connsiteX18" fmla="*/ 7219025 w 8361805"/>
              <a:gd name="connsiteY18" fmla="*/ 1815882 h 1815882"/>
              <a:gd name="connsiteX19" fmla="*/ 6438590 w 8361805"/>
              <a:gd name="connsiteY19" fmla="*/ 1815882 h 1815882"/>
              <a:gd name="connsiteX20" fmla="*/ 5658155 w 8361805"/>
              <a:gd name="connsiteY20" fmla="*/ 1815882 h 1815882"/>
              <a:gd name="connsiteX21" fmla="*/ 4794102 w 8361805"/>
              <a:gd name="connsiteY21" fmla="*/ 1815882 h 1815882"/>
              <a:gd name="connsiteX22" fmla="*/ 3930048 w 8361805"/>
              <a:gd name="connsiteY22" fmla="*/ 1815882 h 1815882"/>
              <a:gd name="connsiteX23" fmla="*/ 3065995 w 8361805"/>
              <a:gd name="connsiteY23" fmla="*/ 1815882 h 1815882"/>
              <a:gd name="connsiteX24" fmla="*/ 2285560 w 8361805"/>
              <a:gd name="connsiteY24" fmla="*/ 1815882 h 1815882"/>
              <a:gd name="connsiteX25" fmla="*/ 1421507 w 8361805"/>
              <a:gd name="connsiteY25" fmla="*/ 1815882 h 1815882"/>
              <a:gd name="connsiteX26" fmla="*/ 975544 w 8361805"/>
              <a:gd name="connsiteY26" fmla="*/ 1815882 h 1815882"/>
              <a:gd name="connsiteX27" fmla="*/ 0 w 8361805"/>
              <a:gd name="connsiteY27" fmla="*/ 1815882 h 1815882"/>
              <a:gd name="connsiteX28" fmla="*/ 0 w 8361805"/>
              <a:gd name="connsiteY28" fmla="*/ 1265064 h 1815882"/>
              <a:gd name="connsiteX29" fmla="*/ 0 w 8361805"/>
              <a:gd name="connsiteY29" fmla="*/ 641612 h 1815882"/>
              <a:gd name="connsiteX30" fmla="*/ 0 w 8361805"/>
              <a:gd name="connsiteY30" fmla="*/ 0 h 1815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361805" h="1815882" extrusionOk="0">
                <a:moveTo>
                  <a:pt x="0" y="0"/>
                </a:moveTo>
                <a:cubicBezTo>
                  <a:pt x="117307" y="3830"/>
                  <a:pt x="228084" y="-11258"/>
                  <a:pt x="445963" y="0"/>
                </a:cubicBezTo>
                <a:cubicBezTo>
                  <a:pt x="663842" y="11258"/>
                  <a:pt x="729492" y="-2384"/>
                  <a:pt x="975544" y="0"/>
                </a:cubicBezTo>
                <a:cubicBezTo>
                  <a:pt x="1221596" y="2384"/>
                  <a:pt x="1244716" y="-23127"/>
                  <a:pt x="1505125" y="0"/>
                </a:cubicBezTo>
                <a:cubicBezTo>
                  <a:pt x="1765534" y="23127"/>
                  <a:pt x="1950132" y="7488"/>
                  <a:pt x="2201942" y="0"/>
                </a:cubicBezTo>
                <a:cubicBezTo>
                  <a:pt x="2453752" y="-7488"/>
                  <a:pt x="2469416" y="-9207"/>
                  <a:pt x="2647905" y="0"/>
                </a:cubicBezTo>
                <a:cubicBezTo>
                  <a:pt x="2826394" y="9207"/>
                  <a:pt x="3338029" y="-34934"/>
                  <a:pt x="3511958" y="0"/>
                </a:cubicBezTo>
                <a:cubicBezTo>
                  <a:pt x="3685887" y="34934"/>
                  <a:pt x="3741373" y="-15574"/>
                  <a:pt x="3957921" y="0"/>
                </a:cubicBezTo>
                <a:cubicBezTo>
                  <a:pt x="4174469" y="15574"/>
                  <a:pt x="4398144" y="32291"/>
                  <a:pt x="4821974" y="0"/>
                </a:cubicBezTo>
                <a:cubicBezTo>
                  <a:pt x="5245804" y="-32291"/>
                  <a:pt x="5142250" y="9286"/>
                  <a:pt x="5351555" y="0"/>
                </a:cubicBezTo>
                <a:cubicBezTo>
                  <a:pt x="5560860" y="-9286"/>
                  <a:pt x="5874349" y="-28841"/>
                  <a:pt x="6048372" y="0"/>
                </a:cubicBezTo>
                <a:cubicBezTo>
                  <a:pt x="6222395" y="28841"/>
                  <a:pt x="6716886" y="-40019"/>
                  <a:pt x="6912425" y="0"/>
                </a:cubicBezTo>
                <a:cubicBezTo>
                  <a:pt x="7107964" y="40019"/>
                  <a:pt x="7503631" y="-9603"/>
                  <a:pt x="7692861" y="0"/>
                </a:cubicBezTo>
                <a:cubicBezTo>
                  <a:pt x="7882091" y="9603"/>
                  <a:pt x="8152046" y="-20938"/>
                  <a:pt x="8361805" y="0"/>
                </a:cubicBezTo>
                <a:cubicBezTo>
                  <a:pt x="8363241" y="143579"/>
                  <a:pt x="8388310" y="445623"/>
                  <a:pt x="8361805" y="568976"/>
                </a:cubicBezTo>
                <a:cubicBezTo>
                  <a:pt x="8335300" y="692329"/>
                  <a:pt x="8380509" y="1010318"/>
                  <a:pt x="8361805" y="1156112"/>
                </a:cubicBezTo>
                <a:cubicBezTo>
                  <a:pt x="8343101" y="1301906"/>
                  <a:pt x="8367311" y="1534076"/>
                  <a:pt x="8361805" y="1815882"/>
                </a:cubicBezTo>
                <a:cubicBezTo>
                  <a:pt x="8190626" y="1791260"/>
                  <a:pt x="7942105" y="1813525"/>
                  <a:pt x="7832224" y="1815882"/>
                </a:cubicBezTo>
                <a:cubicBezTo>
                  <a:pt x="7722343" y="1818239"/>
                  <a:pt x="7463598" y="1797335"/>
                  <a:pt x="7219025" y="1815882"/>
                </a:cubicBezTo>
                <a:cubicBezTo>
                  <a:pt x="6974452" y="1834429"/>
                  <a:pt x="6696034" y="1834331"/>
                  <a:pt x="6438590" y="1815882"/>
                </a:cubicBezTo>
                <a:cubicBezTo>
                  <a:pt x="6181146" y="1797433"/>
                  <a:pt x="5930451" y="1850168"/>
                  <a:pt x="5658155" y="1815882"/>
                </a:cubicBezTo>
                <a:cubicBezTo>
                  <a:pt x="5385859" y="1781596"/>
                  <a:pt x="4976291" y="1814805"/>
                  <a:pt x="4794102" y="1815882"/>
                </a:cubicBezTo>
                <a:cubicBezTo>
                  <a:pt x="4611913" y="1816959"/>
                  <a:pt x="4180328" y="1840887"/>
                  <a:pt x="3930048" y="1815882"/>
                </a:cubicBezTo>
                <a:cubicBezTo>
                  <a:pt x="3679768" y="1790877"/>
                  <a:pt x="3474752" y="1787777"/>
                  <a:pt x="3065995" y="1815882"/>
                </a:cubicBezTo>
                <a:cubicBezTo>
                  <a:pt x="2657238" y="1843987"/>
                  <a:pt x="2600887" y="1825451"/>
                  <a:pt x="2285560" y="1815882"/>
                </a:cubicBezTo>
                <a:cubicBezTo>
                  <a:pt x="1970233" y="1806313"/>
                  <a:pt x="1748694" y="1803283"/>
                  <a:pt x="1421507" y="1815882"/>
                </a:cubicBezTo>
                <a:cubicBezTo>
                  <a:pt x="1094320" y="1828481"/>
                  <a:pt x="1070962" y="1808083"/>
                  <a:pt x="975544" y="1815882"/>
                </a:cubicBezTo>
                <a:cubicBezTo>
                  <a:pt x="880126" y="1823681"/>
                  <a:pt x="422789" y="1806652"/>
                  <a:pt x="0" y="1815882"/>
                </a:cubicBezTo>
                <a:cubicBezTo>
                  <a:pt x="-8647" y="1653370"/>
                  <a:pt x="869" y="1412426"/>
                  <a:pt x="0" y="1265064"/>
                </a:cubicBezTo>
                <a:cubicBezTo>
                  <a:pt x="-869" y="1117702"/>
                  <a:pt x="-12258" y="879468"/>
                  <a:pt x="0" y="641612"/>
                </a:cubicBezTo>
                <a:cubicBezTo>
                  <a:pt x="12258" y="403756"/>
                  <a:pt x="-9483" y="152530"/>
                  <a:pt x="0" y="0"/>
                </a:cubicBezTo>
                <a:close/>
              </a:path>
            </a:pathLst>
          </a:custGeom>
          <a:noFill/>
          <a:ln w="38100">
            <a:solidFill>
              <a:srgbClr val="61A2A7"/>
            </a:solidFill>
            <a:extLst>
              <a:ext uri="{C807C97D-BFC1-408E-A445-0C87EB9F89A2}">
                <ask:lineSketchStyleProps xmlns:ask="http://schemas.microsoft.com/office/drawing/2018/sketchyshapes" sd="1411281475">
                  <a:prstGeom prst="rect">
                    <a:avLst/>
                  </a:prstGeom>
                  <ask:type>
                    <ask:lineSketchFreehand/>
                  </ask:type>
                </ask:lineSketchStyleProps>
              </a:ext>
            </a:extLst>
          </a:ln>
        </p:spPr>
        <p:txBody>
          <a:bodyPr wrap="square" rtlCol="0">
            <a:spAutoFit/>
          </a:bodyPr>
          <a:lstStyle/>
          <a:p>
            <a:pPr algn="ctr"/>
            <a:r>
              <a:rPr lang="en-US" sz="2800" dirty="0">
                <a:latin typeface="Helvetica Neue" panose="02000503000000020004" pitchFamily="2" charset="0"/>
                <a:ea typeface="Helvetica Neue" panose="02000503000000020004" pitchFamily="2" charset="0"/>
                <a:cs typeface="Helvetica Neue" panose="02000503000000020004" pitchFamily="2" charset="0"/>
              </a:rPr>
              <a:t>Based on the </a:t>
            </a:r>
            <a:r>
              <a:rPr lang="en-US" sz="2800" b="1" dirty="0">
                <a:solidFill>
                  <a:schemeClr val="bg1"/>
                </a:solidFill>
                <a:highlight>
                  <a:srgbClr val="61A2A7"/>
                </a:highlight>
                <a:latin typeface="Helvetica Neue" panose="02000503000000020004" pitchFamily="2" charset="0"/>
                <a:ea typeface="Helvetica Neue" panose="02000503000000020004" pitchFamily="2" charset="0"/>
                <a:cs typeface="Helvetica Neue" panose="02000503000000020004" pitchFamily="2" charset="0"/>
              </a:rPr>
              <a:t>empirical evidence</a:t>
            </a:r>
            <a:r>
              <a:rPr lang="en-US" sz="2800" dirty="0">
                <a:latin typeface="Helvetica Neue" panose="02000503000000020004" pitchFamily="2" charset="0"/>
                <a:ea typeface="Helvetica Neue" panose="02000503000000020004" pitchFamily="2" charset="0"/>
                <a:cs typeface="Helvetica Neue" panose="02000503000000020004" pitchFamily="2" charset="0"/>
              </a:rPr>
              <a:t>, do you think we are justified in referring to psychopathic persons as “</a:t>
            </a:r>
            <a:r>
              <a:rPr lang="en-US" sz="2800"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extraordinarily dangerous</a:t>
            </a:r>
            <a:r>
              <a:rPr lang="en-US" sz="2800" dirty="0">
                <a:latin typeface="Helvetica Neue" panose="02000503000000020004" pitchFamily="2" charset="0"/>
                <a:ea typeface="Helvetica Neue" panose="02000503000000020004" pitchFamily="2" charset="0"/>
                <a:cs typeface="Helvetica Neue" panose="02000503000000020004" pitchFamily="2" charset="0"/>
              </a:rPr>
              <a:t>” or as a “</a:t>
            </a:r>
            <a:r>
              <a:rPr lang="en-US" sz="2800"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social predator</a:t>
            </a:r>
            <a:r>
              <a:rPr lang="en-US" sz="2800" dirty="0">
                <a:latin typeface="Helvetica Neue" panose="02000503000000020004" pitchFamily="2" charset="0"/>
                <a:ea typeface="Helvetica Neue" panose="02000503000000020004" pitchFamily="2" charset="0"/>
                <a:cs typeface="Helvetica Neue" panose="02000503000000020004" pitchFamily="2" charset="0"/>
              </a:rPr>
              <a:t>”?</a:t>
            </a:r>
          </a:p>
        </p:txBody>
      </p:sp>
    </p:spTree>
    <p:extLst>
      <p:ext uri="{BB962C8B-B14F-4D97-AF65-F5344CB8AC3E}">
        <p14:creationId xmlns:p14="http://schemas.microsoft.com/office/powerpoint/2010/main" val="24475161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110279-EA5E-A4C8-DE5B-806E5051A6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C2D90C-9842-C392-137E-EC81C788F4DE}"/>
              </a:ext>
            </a:extLst>
          </p:cNvPr>
          <p:cNvSpPr>
            <a:spLocks noGrp="1"/>
          </p:cNvSpPr>
          <p:nvPr>
            <p:ph type="title"/>
          </p:nvPr>
        </p:nvSpPr>
        <p:spPr/>
        <p:txBody>
          <a:bodyPr/>
          <a:lstStyle/>
          <a:p>
            <a:r>
              <a:rPr lang="en-US" dirty="0"/>
              <a:t>Risk Prediction Studies:</a:t>
            </a:r>
          </a:p>
        </p:txBody>
      </p:sp>
      <p:sp>
        <p:nvSpPr>
          <p:cNvPr id="3" name="Content Placeholder 2">
            <a:extLst>
              <a:ext uri="{FF2B5EF4-FFF2-40B4-BE49-F238E27FC236}">
                <a16:creationId xmlns:a16="http://schemas.microsoft.com/office/drawing/2014/main" id="{5F641D7F-8D0D-C6A9-1653-765267748252}"/>
              </a:ext>
            </a:extLst>
          </p:cNvPr>
          <p:cNvSpPr>
            <a:spLocks noGrp="1"/>
          </p:cNvSpPr>
          <p:nvPr>
            <p:ph idx="1"/>
          </p:nvPr>
        </p:nvSpPr>
        <p:spPr/>
        <p:txBody>
          <a:bodyPr>
            <a:normAutofit/>
          </a:bodyPr>
          <a:lstStyle/>
          <a:p>
            <a:endParaRPr lang="en-US" dirty="0"/>
          </a:p>
          <a:p>
            <a:pPr algn="ctr"/>
            <a:r>
              <a:rPr lang="en-US" sz="3500" b="1" dirty="0"/>
              <a:t>Critical Question #2</a:t>
            </a:r>
            <a:endParaRPr lang="en-US" sz="3500" dirty="0"/>
          </a:p>
          <a:p>
            <a:pPr algn="ctr"/>
            <a:r>
              <a:rPr lang="en-CA" sz="1600" i="1" dirty="0"/>
              <a:t> </a:t>
            </a:r>
            <a:endParaRPr lang="en-CA" dirty="0"/>
          </a:p>
          <a:p>
            <a:pPr algn="ctr"/>
            <a:r>
              <a:rPr lang="en-CA" dirty="0"/>
              <a:t>If research findings show only weak to moderate risk levels in PCL samples, and these vary by gender, country, and ethnicity…</a:t>
            </a:r>
          </a:p>
          <a:p>
            <a:pPr marL="457200" indent="-457200" algn="ctr">
              <a:buFont typeface="Arial" panose="020B0604020202020204" pitchFamily="34" charset="0"/>
              <a:buChar char="•"/>
            </a:pPr>
            <a:endParaRPr lang="en-CA" dirty="0"/>
          </a:p>
        </p:txBody>
      </p:sp>
      <p:sp>
        <p:nvSpPr>
          <p:cNvPr id="4" name="TextBox 3">
            <a:extLst>
              <a:ext uri="{FF2B5EF4-FFF2-40B4-BE49-F238E27FC236}">
                <a16:creationId xmlns:a16="http://schemas.microsoft.com/office/drawing/2014/main" id="{BB4F6790-0410-70A4-DB0C-A26957AD9D94}"/>
              </a:ext>
            </a:extLst>
          </p:cNvPr>
          <p:cNvSpPr txBox="1"/>
          <p:nvPr/>
        </p:nvSpPr>
        <p:spPr>
          <a:xfrm>
            <a:off x="1358021" y="3820562"/>
            <a:ext cx="9632886" cy="1754326"/>
          </a:xfrm>
          <a:custGeom>
            <a:avLst/>
            <a:gdLst>
              <a:gd name="connsiteX0" fmla="*/ 0 w 9632886"/>
              <a:gd name="connsiteY0" fmla="*/ 0 h 1754326"/>
              <a:gd name="connsiteX1" fmla="*/ 688063 w 9632886"/>
              <a:gd name="connsiteY1" fmla="*/ 0 h 1754326"/>
              <a:gd name="connsiteX2" fmla="*/ 1087140 w 9632886"/>
              <a:gd name="connsiteY2" fmla="*/ 0 h 1754326"/>
              <a:gd name="connsiteX3" fmla="*/ 1967861 w 9632886"/>
              <a:gd name="connsiteY3" fmla="*/ 0 h 1754326"/>
              <a:gd name="connsiteX4" fmla="*/ 2559595 w 9632886"/>
              <a:gd name="connsiteY4" fmla="*/ 0 h 1754326"/>
              <a:gd name="connsiteX5" fmla="*/ 3440316 w 9632886"/>
              <a:gd name="connsiteY5" fmla="*/ 0 h 1754326"/>
              <a:gd name="connsiteX6" fmla="*/ 4128380 w 9632886"/>
              <a:gd name="connsiteY6" fmla="*/ 0 h 1754326"/>
              <a:gd name="connsiteX7" fmla="*/ 4720114 w 9632886"/>
              <a:gd name="connsiteY7" fmla="*/ 0 h 1754326"/>
              <a:gd name="connsiteX8" fmla="*/ 5215520 w 9632886"/>
              <a:gd name="connsiteY8" fmla="*/ 0 h 1754326"/>
              <a:gd name="connsiteX9" fmla="*/ 5614596 w 9632886"/>
              <a:gd name="connsiteY9" fmla="*/ 0 h 1754326"/>
              <a:gd name="connsiteX10" fmla="*/ 6302660 w 9632886"/>
              <a:gd name="connsiteY10" fmla="*/ 0 h 1754326"/>
              <a:gd name="connsiteX11" fmla="*/ 6990723 w 9632886"/>
              <a:gd name="connsiteY11" fmla="*/ 0 h 1754326"/>
              <a:gd name="connsiteX12" fmla="*/ 7775115 w 9632886"/>
              <a:gd name="connsiteY12" fmla="*/ 0 h 1754326"/>
              <a:gd name="connsiteX13" fmla="*/ 8559507 w 9632886"/>
              <a:gd name="connsiteY13" fmla="*/ 0 h 1754326"/>
              <a:gd name="connsiteX14" fmla="*/ 8958584 w 9632886"/>
              <a:gd name="connsiteY14" fmla="*/ 0 h 1754326"/>
              <a:gd name="connsiteX15" fmla="*/ 9632886 w 9632886"/>
              <a:gd name="connsiteY15" fmla="*/ 0 h 1754326"/>
              <a:gd name="connsiteX16" fmla="*/ 9632886 w 9632886"/>
              <a:gd name="connsiteY16" fmla="*/ 567232 h 1754326"/>
              <a:gd name="connsiteX17" fmla="*/ 9632886 w 9632886"/>
              <a:gd name="connsiteY17" fmla="*/ 1169551 h 1754326"/>
              <a:gd name="connsiteX18" fmla="*/ 9632886 w 9632886"/>
              <a:gd name="connsiteY18" fmla="*/ 1754326 h 1754326"/>
              <a:gd name="connsiteX19" fmla="*/ 8752165 w 9632886"/>
              <a:gd name="connsiteY19" fmla="*/ 1754326 h 1754326"/>
              <a:gd name="connsiteX20" fmla="*/ 8256759 w 9632886"/>
              <a:gd name="connsiteY20" fmla="*/ 1754326 h 1754326"/>
              <a:gd name="connsiteX21" fmla="*/ 7761354 w 9632886"/>
              <a:gd name="connsiteY21" fmla="*/ 1754326 h 1754326"/>
              <a:gd name="connsiteX22" fmla="*/ 7265948 w 9632886"/>
              <a:gd name="connsiteY22" fmla="*/ 1754326 h 1754326"/>
              <a:gd name="connsiteX23" fmla="*/ 6577885 w 9632886"/>
              <a:gd name="connsiteY23" fmla="*/ 1754326 h 1754326"/>
              <a:gd name="connsiteX24" fmla="*/ 6178808 w 9632886"/>
              <a:gd name="connsiteY24" fmla="*/ 1754326 h 1754326"/>
              <a:gd name="connsiteX25" fmla="*/ 5587074 w 9632886"/>
              <a:gd name="connsiteY25" fmla="*/ 1754326 h 1754326"/>
              <a:gd name="connsiteX26" fmla="*/ 4706353 w 9632886"/>
              <a:gd name="connsiteY26" fmla="*/ 1754326 h 1754326"/>
              <a:gd name="connsiteX27" fmla="*/ 4307276 w 9632886"/>
              <a:gd name="connsiteY27" fmla="*/ 1754326 h 1754326"/>
              <a:gd name="connsiteX28" fmla="*/ 3811871 w 9632886"/>
              <a:gd name="connsiteY28" fmla="*/ 1754326 h 1754326"/>
              <a:gd name="connsiteX29" fmla="*/ 3123807 w 9632886"/>
              <a:gd name="connsiteY29" fmla="*/ 1754326 h 1754326"/>
              <a:gd name="connsiteX30" fmla="*/ 2243086 w 9632886"/>
              <a:gd name="connsiteY30" fmla="*/ 1754326 h 1754326"/>
              <a:gd name="connsiteX31" fmla="*/ 1458694 w 9632886"/>
              <a:gd name="connsiteY31" fmla="*/ 1754326 h 1754326"/>
              <a:gd name="connsiteX32" fmla="*/ 866960 w 9632886"/>
              <a:gd name="connsiteY32" fmla="*/ 1754326 h 1754326"/>
              <a:gd name="connsiteX33" fmla="*/ 0 w 9632886"/>
              <a:gd name="connsiteY33" fmla="*/ 1754326 h 1754326"/>
              <a:gd name="connsiteX34" fmla="*/ 0 w 9632886"/>
              <a:gd name="connsiteY34" fmla="*/ 1134464 h 1754326"/>
              <a:gd name="connsiteX35" fmla="*/ 0 w 9632886"/>
              <a:gd name="connsiteY35" fmla="*/ 514602 h 1754326"/>
              <a:gd name="connsiteX36" fmla="*/ 0 w 9632886"/>
              <a:gd name="connsiteY36" fmla="*/ 0 h 17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632886" h="1754326" extrusionOk="0">
                <a:moveTo>
                  <a:pt x="0" y="0"/>
                </a:moveTo>
                <a:cubicBezTo>
                  <a:pt x="146393" y="-24542"/>
                  <a:pt x="421900" y="-2954"/>
                  <a:pt x="688063" y="0"/>
                </a:cubicBezTo>
                <a:cubicBezTo>
                  <a:pt x="954226" y="2954"/>
                  <a:pt x="945756" y="15088"/>
                  <a:pt x="1087140" y="0"/>
                </a:cubicBezTo>
                <a:cubicBezTo>
                  <a:pt x="1228524" y="-15088"/>
                  <a:pt x="1536063" y="-17049"/>
                  <a:pt x="1967861" y="0"/>
                </a:cubicBezTo>
                <a:cubicBezTo>
                  <a:pt x="2399659" y="17049"/>
                  <a:pt x="2375425" y="-19418"/>
                  <a:pt x="2559595" y="0"/>
                </a:cubicBezTo>
                <a:cubicBezTo>
                  <a:pt x="2743765" y="19418"/>
                  <a:pt x="3211034" y="-19048"/>
                  <a:pt x="3440316" y="0"/>
                </a:cubicBezTo>
                <a:cubicBezTo>
                  <a:pt x="3669598" y="19048"/>
                  <a:pt x="3884527" y="18117"/>
                  <a:pt x="4128380" y="0"/>
                </a:cubicBezTo>
                <a:cubicBezTo>
                  <a:pt x="4372233" y="-18117"/>
                  <a:pt x="4581647" y="-28073"/>
                  <a:pt x="4720114" y="0"/>
                </a:cubicBezTo>
                <a:cubicBezTo>
                  <a:pt x="4858581" y="28073"/>
                  <a:pt x="5051720" y="-8400"/>
                  <a:pt x="5215520" y="0"/>
                </a:cubicBezTo>
                <a:cubicBezTo>
                  <a:pt x="5379320" y="8400"/>
                  <a:pt x="5510979" y="10698"/>
                  <a:pt x="5614596" y="0"/>
                </a:cubicBezTo>
                <a:cubicBezTo>
                  <a:pt x="5718213" y="-10698"/>
                  <a:pt x="6023278" y="-21922"/>
                  <a:pt x="6302660" y="0"/>
                </a:cubicBezTo>
                <a:cubicBezTo>
                  <a:pt x="6582042" y="21922"/>
                  <a:pt x="6690914" y="-34207"/>
                  <a:pt x="6990723" y="0"/>
                </a:cubicBezTo>
                <a:cubicBezTo>
                  <a:pt x="7290532" y="34207"/>
                  <a:pt x="7438570" y="-28966"/>
                  <a:pt x="7775115" y="0"/>
                </a:cubicBezTo>
                <a:cubicBezTo>
                  <a:pt x="8111660" y="28966"/>
                  <a:pt x="8222872" y="8182"/>
                  <a:pt x="8559507" y="0"/>
                </a:cubicBezTo>
                <a:cubicBezTo>
                  <a:pt x="8896142" y="-8182"/>
                  <a:pt x="8760858" y="-11200"/>
                  <a:pt x="8958584" y="0"/>
                </a:cubicBezTo>
                <a:cubicBezTo>
                  <a:pt x="9156310" y="11200"/>
                  <a:pt x="9441080" y="31022"/>
                  <a:pt x="9632886" y="0"/>
                </a:cubicBezTo>
                <a:cubicBezTo>
                  <a:pt x="9660673" y="147191"/>
                  <a:pt x="9636236" y="347574"/>
                  <a:pt x="9632886" y="567232"/>
                </a:cubicBezTo>
                <a:cubicBezTo>
                  <a:pt x="9629536" y="786890"/>
                  <a:pt x="9623806" y="963285"/>
                  <a:pt x="9632886" y="1169551"/>
                </a:cubicBezTo>
                <a:cubicBezTo>
                  <a:pt x="9641966" y="1375817"/>
                  <a:pt x="9652120" y="1560749"/>
                  <a:pt x="9632886" y="1754326"/>
                </a:cubicBezTo>
                <a:cubicBezTo>
                  <a:pt x="9326341" y="1749672"/>
                  <a:pt x="9170965" y="1743857"/>
                  <a:pt x="8752165" y="1754326"/>
                </a:cubicBezTo>
                <a:cubicBezTo>
                  <a:pt x="8333365" y="1764795"/>
                  <a:pt x="8492337" y="1767636"/>
                  <a:pt x="8256759" y="1754326"/>
                </a:cubicBezTo>
                <a:cubicBezTo>
                  <a:pt x="8021181" y="1741016"/>
                  <a:pt x="7996675" y="1763647"/>
                  <a:pt x="7761354" y="1754326"/>
                </a:cubicBezTo>
                <a:cubicBezTo>
                  <a:pt x="7526033" y="1745005"/>
                  <a:pt x="7408281" y="1757005"/>
                  <a:pt x="7265948" y="1754326"/>
                </a:cubicBezTo>
                <a:cubicBezTo>
                  <a:pt x="7123615" y="1751647"/>
                  <a:pt x="6722610" y="1768807"/>
                  <a:pt x="6577885" y="1754326"/>
                </a:cubicBezTo>
                <a:cubicBezTo>
                  <a:pt x="6433160" y="1739845"/>
                  <a:pt x="6345748" y="1764947"/>
                  <a:pt x="6178808" y="1754326"/>
                </a:cubicBezTo>
                <a:cubicBezTo>
                  <a:pt x="6011868" y="1743705"/>
                  <a:pt x="5836452" y="1781904"/>
                  <a:pt x="5587074" y="1754326"/>
                </a:cubicBezTo>
                <a:cubicBezTo>
                  <a:pt x="5337696" y="1726748"/>
                  <a:pt x="4884038" y="1774660"/>
                  <a:pt x="4706353" y="1754326"/>
                </a:cubicBezTo>
                <a:cubicBezTo>
                  <a:pt x="4528668" y="1733992"/>
                  <a:pt x="4427680" y="1750284"/>
                  <a:pt x="4307276" y="1754326"/>
                </a:cubicBezTo>
                <a:cubicBezTo>
                  <a:pt x="4186872" y="1758368"/>
                  <a:pt x="4010499" y="1775967"/>
                  <a:pt x="3811871" y="1754326"/>
                </a:cubicBezTo>
                <a:cubicBezTo>
                  <a:pt x="3613244" y="1732685"/>
                  <a:pt x="3278091" y="1727392"/>
                  <a:pt x="3123807" y="1754326"/>
                </a:cubicBezTo>
                <a:cubicBezTo>
                  <a:pt x="2969523" y="1781260"/>
                  <a:pt x="2496825" y="1761829"/>
                  <a:pt x="2243086" y="1754326"/>
                </a:cubicBezTo>
                <a:cubicBezTo>
                  <a:pt x="1989347" y="1746823"/>
                  <a:pt x="1684996" y="1782005"/>
                  <a:pt x="1458694" y="1754326"/>
                </a:cubicBezTo>
                <a:cubicBezTo>
                  <a:pt x="1232392" y="1726647"/>
                  <a:pt x="1025635" y="1773457"/>
                  <a:pt x="866960" y="1754326"/>
                </a:cubicBezTo>
                <a:cubicBezTo>
                  <a:pt x="708285" y="1735195"/>
                  <a:pt x="359348" y="1714397"/>
                  <a:pt x="0" y="1754326"/>
                </a:cubicBezTo>
                <a:cubicBezTo>
                  <a:pt x="12309" y="1494205"/>
                  <a:pt x="-7734" y="1292101"/>
                  <a:pt x="0" y="1134464"/>
                </a:cubicBezTo>
                <a:cubicBezTo>
                  <a:pt x="7734" y="976827"/>
                  <a:pt x="-6038" y="702085"/>
                  <a:pt x="0" y="514602"/>
                </a:cubicBezTo>
                <a:cubicBezTo>
                  <a:pt x="6038" y="327119"/>
                  <a:pt x="-981" y="142563"/>
                  <a:pt x="0" y="0"/>
                </a:cubicBezTo>
                <a:close/>
              </a:path>
            </a:pathLst>
          </a:custGeom>
          <a:noFill/>
          <a:ln w="38100">
            <a:solidFill>
              <a:srgbClr val="61A2A7"/>
            </a:solidFill>
            <a:extLst>
              <a:ext uri="{C807C97D-BFC1-408E-A445-0C87EB9F89A2}">
                <ask:lineSketchStyleProps xmlns:ask="http://schemas.microsoft.com/office/drawing/2018/sketchyshapes" sd="2385439976">
                  <a:prstGeom prst="rect">
                    <a:avLst/>
                  </a:prstGeom>
                  <ask:type>
                    <ask:lineSketchFreehand/>
                  </ask:type>
                </ask:lineSketchStyleProps>
              </a:ext>
            </a:extLst>
          </a:ln>
        </p:spPr>
        <p:txBody>
          <a:bodyPr wrap="square" rtlCol="0">
            <a:spAutoFit/>
          </a:bodyPr>
          <a:lstStyle/>
          <a:p>
            <a:pPr algn="ctr"/>
            <a:r>
              <a:rPr lang="en-CA" sz="3600" b="1" dirty="0">
                <a:latin typeface="Helvetica Neue" panose="02000503000000020004" pitchFamily="2" charset="0"/>
                <a:ea typeface="Helvetica Neue" panose="02000503000000020004" pitchFamily="2" charset="0"/>
                <a:cs typeface="Helvetica Neue" panose="02000503000000020004" pitchFamily="2" charset="0"/>
              </a:rPr>
              <a:t>Why do </a:t>
            </a:r>
            <a:r>
              <a:rPr lang="en-CA" sz="3600" b="1"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experts continue</a:t>
            </a:r>
            <a:r>
              <a:rPr lang="en-CA" sz="3600" b="1" dirty="0">
                <a:latin typeface="Helvetica Neue" panose="02000503000000020004" pitchFamily="2" charset="0"/>
                <a:ea typeface="Helvetica Neue" panose="02000503000000020004" pitchFamily="2" charset="0"/>
                <a:cs typeface="Helvetica Neue" panose="02000503000000020004" pitchFamily="2" charset="0"/>
              </a:rPr>
              <a:t> to describe psychopathic persons as “extraordinarily dangerous”…?</a:t>
            </a:r>
          </a:p>
        </p:txBody>
      </p:sp>
    </p:spTree>
    <p:extLst>
      <p:ext uri="{BB962C8B-B14F-4D97-AF65-F5344CB8AC3E}">
        <p14:creationId xmlns:p14="http://schemas.microsoft.com/office/powerpoint/2010/main" val="38331244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a:extLst>
            <a:ext uri="{FF2B5EF4-FFF2-40B4-BE49-F238E27FC236}">
              <a16:creationId xmlns:a16="http://schemas.microsoft.com/office/drawing/2014/main" id="{AB6B0845-AD7A-DECD-97D9-018D4F45AE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2E5909-A1D6-DBCC-009E-A8640B52E00F}"/>
              </a:ext>
            </a:extLst>
          </p:cNvPr>
          <p:cNvSpPr>
            <a:spLocks noGrp="1"/>
          </p:cNvSpPr>
          <p:nvPr>
            <p:ph type="title"/>
          </p:nvPr>
        </p:nvSpPr>
        <p:spPr>
          <a:xfrm>
            <a:off x="2320413" y="2497395"/>
            <a:ext cx="7452852" cy="1707484"/>
          </a:xfrm>
        </p:spPr>
        <p:txBody>
          <a:bodyPr/>
          <a:lstStyle/>
          <a:p>
            <a:pPr algn="ctr"/>
            <a:r>
              <a:rPr lang="en-US" sz="6000" dirty="0">
                <a:solidFill>
                  <a:schemeClr val="bg1"/>
                </a:solidFill>
              </a:rPr>
              <a:t>Calibrating Biases About Violence</a:t>
            </a:r>
          </a:p>
        </p:txBody>
      </p:sp>
      <p:sp>
        <p:nvSpPr>
          <p:cNvPr id="7" name="Rectangle 6">
            <a:extLst>
              <a:ext uri="{FF2B5EF4-FFF2-40B4-BE49-F238E27FC236}">
                <a16:creationId xmlns:a16="http://schemas.microsoft.com/office/drawing/2014/main" id="{FD211346-1CFF-BAB0-09FD-8DA8078CAA38}"/>
              </a:ext>
            </a:extLst>
          </p:cNvPr>
          <p:cNvSpPr/>
          <p:nvPr/>
        </p:nvSpPr>
        <p:spPr>
          <a:xfrm>
            <a:off x="2320413" y="1759974"/>
            <a:ext cx="7452852" cy="344129"/>
          </a:xfrm>
          <a:prstGeom prst="rect">
            <a:avLst/>
          </a:prstGeom>
          <a:solidFill>
            <a:srgbClr val="61A2A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192F9E6-F3AF-6AE4-6BA2-C6B8E73BD7DC}"/>
              </a:ext>
            </a:extLst>
          </p:cNvPr>
          <p:cNvSpPr/>
          <p:nvPr/>
        </p:nvSpPr>
        <p:spPr>
          <a:xfrm>
            <a:off x="2320413" y="4581833"/>
            <a:ext cx="7452852" cy="344129"/>
          </a:xfrm>
          <a:prstGeom prst="rect">
            <a:avLst/>
          </a:prstGeom>
          <a:solidFill>
            <a:srgbClr val="61A2A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46065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58871-25FE-6E42-99CD-C0198BB1C484}"/>
              </a:ext>
            </a:extLst>
          </p:cNvPr>
          <p:cNvSpPr>
            <a:spLocks noGrp="1"/>
          </p:cNvSpPr>
          <p:nvPr>
            <p:ph type="title"/>
          </p:nvPr>
        </p:nvSpPr>
        <p:spPr>
          <a:xfrm>
            <a:off x="89176" y="1162754"/>
            <a:ext cx="12026900" cy="744813"/>
          </a:xfrm>
        </p:spPr>
        <p:txBody>
          <a:bodyPr/>
          <a:lstStyle/>
          <a:p>
            <a:r>
              <a:rPr lang="en-US"/>
              <a:t>Peer Note-Taker Needed…</a:t>
            </a:r>
          </a:p>
        </p:txBody>
      </p:sp>
      <p:sp>
        <p:nvSpPr>
          <p:cNvPr id="4" name="Slide Number Placeholder 3">
            <a:extLst>
              <a:ext uri="{FF2B5EF4-FFF2-40B4-BE49-F238E27FC236}">
                <a16:creationId xmlns:a16="http://schemas.microsoft.com/office/drawing/2014/main" id="{F74C94B6-900F-30F9-01DF-B5F4367B67A7}"/>
              </a:ext>
            </a:extLst>
          </p:cNvPr>
          <p:cNvSpPr>
            <a:spLocks noGrp="1"/>
          </p:cNvSpPr>
          <p:nvPr>
            <p:ph type="sldNum" sz="quarter" idx="12"/>
          </p:nvPr>
        </p:nvSpPr>
        <p:spPr/>
        <p:txBody>
          <a:bodyPr/>
          <a:lstStyle/>
          <a:p>
            <a:fld id="{52DCE995-9B62-2245-A673-5C0F37C2ABD9}" type="slidenum">
              <a:rPr lang="en-US" smtClean="0"/>
              <a:t>6</a:t>
            </a:fld>
            <a:endParaRPr lang="en-US"/>
          </a:p>
        </p:txBody>
      </p:sp>
      <p:sp>
        <p:nvSpPr>
          <p:cNvPr id="3" name="Rectangle 2">
            <a:extLst>
              <a:ext uri="{FF2B5EF4-FFF2-40B4-BE49-F238E27FC236}">
                <a16:creationId xmlns:a16="http://schemas.microsoft.com/office/drawing/2014/main" id="{E11E0BAD-16AC-3CE2-BA6B-3719D26C7404}"/>
              </a:ext>
            </a:extLst>
          </p:cNvPr>
          <p:cNvSpPr/>
          <p:nvPr/>
        </p:nvSpPr>
        <p:spPr>
          <a:xfrm>
            <a:off x="0" y="0"/>
            <a:ext cx="12192000" cy="68580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29A46A1-0C38-B775-52FA-85CF8B6FD78A}"/>
              </a:ext>
            </a:extLst>
          </p:cNvPr>
          <p:cNvSpPr txBox="1"/>
          <p:nvPr/>
        </p:nvSpPr>
        <p:spPr>
          <a:xfrm>
            <a:off x="412830" y="2003955"/>
            <a:ext cx="11366339" cy="3334054"/>
          </a:xfrm>
          <a:prstGeom prst="rect">
            <a:avLst/>
          </a:prstGeom>
          <a:noFill/>
        </p:spPr>
        <p:txBody>
          <a:bodyPr wrap="square" rtlCol="0">
            <a:spAutoFit/>
          </a:bodyPr>
          <a:lstStyle/>
          <a:p>
            <a:pPr algn="ctr">
              <a:lnSpc>
                <a:spcPct val="107000"/>
              </a:lnSpc>
              <a:spcBef>
                <a:spcPts val="200"/>
              </a:spcBef>
            </a:pPr>
            <a:r>
              <a:rPr lang="en-US" sz="3200" b="1" dirty="0">
                <a:solidFill>
                  <a:schemeClr val="bg1"/>
                </a:solidFill>
                <a:effectLst/>
                <a:latin typeface="Agency FB" panose="020B0503020202020204" pitchFamily="34" charset="77"/>
                <a:ea typeface="Times New Roman" panose="02020603050405020304" pitchFamily="18" charset="0"/>
                <a:cs typeface="Times New Roman" panose="02020603050405020304" pitchFamily="18" charset="0"/>
              </a:rPr>
              <a:t>– FORENSIC COURSE CONTENT WARNING –</a:t>
            </a:r>
            <a:endParaRPr lang="en-US" sz="18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p>
            <a:pPr>
              <a:lnSpc>
                <a:spcPct val="107000"/>
              </a:lnSpc>
              <a:spcAft>
                <a:spcPts val="800"/>
              </a:spcAft>
            </a:pPr>
            <a:endParaRPr lang="en-US" sz="2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US" sz="2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Forensic Science courses may present content that includes (but is not limited to) visual depictions or discussions of assault, violent crimes, human tissue, victimization of children, death, psychological trauma, and systemic oppression. Students should be aware that some content may be distressing or unsettling.</a:t>
            </a:r>
            <a:endParaRPr lang="en-CA" sz="2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US" sz="2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Forensic courses provide an open space for the critical and civil exchange of ideas, and students are expected to create an atmosphere of mutual respect and sensitivity.</a:t>
            </a:r>
            <a:endParaRPr lang="en-CA" sz="2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501048E8-80DD-9E08-BA0E-5B9F225FC84D}"/>
              </a:ext>
            </a:extLst>
          </p:cNvPr>
          <p:cNvSpPr/>
          <p:nvPr/>
        </p:nvSpPr>
        <p:spPr>
          <a:xfrm>
            <a:off x="-115747" y="330563"/>
            <a:ext cx="12419635" cy="1342829"/>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latin typeface="Agency FB" panose="020B0503020202020204" pitchFamily="34" charset="77"/>
              </a:rPr>
              <a:t>– WARNING –</a:t>
            </a:r>
          </a:p>
          <a:p>
            <a:pPr algn="ctr"/>
            <a:r>
              <a:rPr lang="en-US" sz="4000" b="1">
                <a:latin typeface="Agency FB" panose="020B0503020202020204" pitchFamily="34" charset="77"/>
              </a:rPr>
              <a:t>POSSIBILITY OF GRAPHIC AND EXPLICIT CONTENT</a:t>
            </a:r>
          </a:p>
        </p:txBody>
      </p:sp>
    </p:spTree>
    <p:extLst>
      <p:ext uri="{BB962C8B-B14F-4D97-AF65-F5344CB8AC3E}">
        <p14:creationId xmlns:p14="http://schemas.microsoft.com/office/powerpoint/2010/main" val="9407150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1FC9E4-CDFC-1845-F8F2-7BE6AE7772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CE126F-91FF-99A4-C383-815BDC1B0FBF}"/>
              </a:ext>
            </a:extLst>
          </p:cNvPr>
          <p:cNvSpPr>
            <a:spLocks noGrp="1"/>
          </p:cNvSpPr>
          <p:nvPr>
            <p:ph type="title"/>
          </p:nvPr>
        </p:nvSpPr>
        <p:spPr>
          <a:xfrm>
            <a:off x="89176" y="1162754"/>
            <a:ext cx="12026900" cy="744813"/>
          </a:xfrm>
        </p:spPr>
        <p:txBody>
          <a:bodyPr/>
          <a:lstStyle/>
          <a:p>
            <a:r>
              <a:rPr lang="en-US"/>
              <a:t>Peer Note-Taker Needed…</a:t>
            </a:r>
          </a:p>
        </p:txBody>
      </p:sp>
      <p:sp>
        <p:nvSpPr>
          <p:cNvPr id="4" name="Slide Number Placeholder 3">
            <a:extLst>
              <a:ext uri="{FF2B5EF4-FFF2-40B4-BE49-F238E27FC236}">
                <a16:creationId xmlns:a16="http://schemas.microsoft.com/office/drawing/2014/main" id="{98B40ECB-2A1E-9778-2D62-BA6C6276DF46}"/>
              </a:ext>
            </a:extLst>
          </p:cNvPr>
          <p:cNvSpPr>
            <a:spLocks noGrp="1"/>
          </p:cNvSpPr>
          <p:nvPr>
            <p:ph type="sldNum" sz="quarter" idx="12"/>
          </p:nvPr>
        </p:nvSpPr>
        <p:spPr/>
        <p:txBody>
          <a:bodyPr/>
          <a:lstStyle/>
          <a:p>
            <a:fld id="{52DCE995-9B62-2245-A673-5C0F37C2ABD9}" type="slidenum">
              <a:rPr lang="en-US" smtClean="0"/>
              <a:t>7</a:t>
            </a:fld>
            <a:endParaRPr lang="en-US"/>
          </a:p>
        </p:txBody>
      </p:sp>
      <p:sp>
        <p:nvSpPr>
          <p:cNvPr id="3" name="Rectangle 2">
            <a:extLst>
              <a:ext uri="{FF2B5EF4-FFF2-40B4-BE49-F238E27FC236}">
                <a16:creationId xmlns:a16="http://schemas.microsoft.com/office/drawing/2014/main" id="{068C673F-7C72-888D-3449-F3AB0CE3F59F}"/>
              </a:ext>
            </a:extLst>
          </p:cNvPr>
          <p:cNvSpPr/>
          <p:nvPr/>
        </p:nvSpPr>
        <p:spPr>
          <a:xfrm>
            <a:off x="0" y="0"/>
            <a:ext cx="12192000" cy="68580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4EABD63-5DF5-0CB4-BF8E-83F006386F2A}"/>
              </a:ext>
            </a:extLst>
          </p:cNvPr>
          <p:cNvSpPr txBox="1"/>
          <p:nvPr/>
        </p:nvSpPr>
        <p:spPr>
          <a:xfrm>
            <a:off x="148502" y="2317311"/>
            <a:ext cx="11967574" cy="3216265"/>
          </a:xfrm>
          <a:prstGeom prst="rect">
            <a:avLst/>
          </a:prstGeom>
          <a:noFill/>
        </p:spPr>
        <p:txBody>
          <a:bodyPr wrap="square" rtlCol="0">
            <a:spAutoFit/>
          </a:bodyPr>
          <a:lstStyle/>
          <a:p>
            <a:pPr algn="ctr"/>
            <a:endParaRPr lang="en-US" sz="2500" dirty="0">
              <a:ln w="0"/>
              <a:solidFill>
                <a:schemeClr val="bg1"/>
              </a:solidFill>
              <a:effectLst>
                <a:outerShdw blurRad="38100" dist="25400" dir="5400000" algn="ctr" rotWithShape="0">
                  <a:srgbClr val="6E747A">
                    <a:alpha val="43000"/>
                  </a:srgbClr>
                </a:outerShdw>
              </a:effectLst>
              <a:latin typeface="Helvetica Neue" panose="02000503000000020004" pitchFamily="2" charset="0"/>
              <a:ea typeface="Helvetica Neue" panose="02000503000000020004" pitchFamily="2" charset="0"/>
              <a:cs typeface="Helvetica Neue" panose="02000503000000020004" pitchFamily="2" charset="0"/>
            </a:endParaRPr>
          </a:p>
          <a:p>
            <a:pPr marL="457200" indent="-457200">
              <a:buFont typeface="Arial" panose="020B0604020202020204" pitchFamily="34" charset="0"/>
              <a:buChar char="•"/>
            </a:pPr>
            <a:endParaRPr lang="en-US" sz="3000" dirty="0">
              <a:ln w="0"/>
              <a:solidFill>
                <a:schemeClr val="bg1"/>
              </a:solidFill>
              <a:effectLst>
                <a:outerShdw blurRad="38100" dist="25400" dir="5400000" algn="ctr" rotWithShape="0">
                  <a:srgbClr val="6E747A">
                    <a:alpha val="43000"/>
                  </a:srgbClr>
                </a:outerShdw>
              </a:effectLst>
              <a:latin typeface="Helvetica Neue" panose="02000503000000020004" pitchFamily="2" charset="0"/>
              <a:ea typeface="Helvetica Neue" panose="02000503000000020004" pitchFamily="2" charset="0"/>
              <a:cs typeface="Helvetica Neue" panose="02000503000000020004" pitchFamily="2" charset="0"/>
            </a:endParaRPr>
          </a:p>
          <a:p>
            <a:pPr marL="457200" indent="-457200">
              <a:buFont typeface="Arial" panose="020B0604020202020204" pitchFamily="34" charset="0"/>
              <a:buChar char="•"/>
            </a:pPr>
            <a:r>
              <a:rPr lang="en-US" sz="2800" dirty="0">
                <a:ln w="0"/>
                <a:solidFill>
                  <a:schemeClr val="bg1"/>
                </a:solidFill>
                <a:effectLst>
                  <a:outerShdw blurRad="38100" dist="25400" dir="5400000" algn="ctr" rotWithShape="0">
                    <a:srgbClr val="6E747A">
                      <a:alpha val="43000"/>
                    </a:srgbClr>
                  </a:outerShdw>
                </a:effectLst>
                <a:latin typeface="Helvetica Neue" panose="02000503000000020004" pitchFamily="2" charset="0"/>
                <a:ea typeface="Helvetica Neue" panose="02000503000000020004" pitchFamily="2" charset="0"/>
                <a:cs typeface="Helvetica Neue" panose="02000503000000020004" pitchFamily="2" charset="0"/>
              </a:rPr>
              <a:t>Past two centuries </a:t>
            </a:r>
            <a:r>
              <a:rPr lang="en-US" sz="2800" dirty="0">
                <a:ln w="0"/>
                <a:solidFill>
                  <a:srgbClr val="FF0000"/>
                </a:solidFill>
                <a:effectLst>
                  <a:outerShdw blurRad="38100" dist="25400" dir="5400000" algn="ctr" rotWithShape="0">
                    <a:srgbClr val="6E747A">
                      <a:alpha val="43000"/>
                    </a:srgbClr>
                  </a:outerShdw>
                </a:effectLst>
                <a:latin typeface="Helvetica Neue" panose="02000503000000020004" pitchFamily="2" charset="0"/>
                <a:ea typeface="Helvetica Neue" panose="02000503000000020004" pitchFamily="2" charset="0"/>
                <a:cs typeface="Helvetica Neue" panose="02000503000000020004" pitchFamily="2" charset="0"/>
              </a:rPr>
              <a:t>+200 million people </a:t>
            </a:r>
            <a:r>
              <a:rPr lang="en-US" sz="2800" dirty="0">
                <a:ln w="0"/>
                <a:solidFill>
                  <a:schemeClr val="bg1"/>
                </a:solidFill>
                <a:effectLst>
                  <a:outerShdw blurRad="38100" dist="25400" dir="5400000" algn="ctr" rotWithShape="0">
                    <a:srgbClr val="6E747A">
                      <a:alpha val="43000"/>
                    </a:srgbClr>
                  </a:outerShdw>
                </a:effectLst>
                <a:latin typeface="Helvetica Neue" panose="02000503000000020004" pitchFamily="2" charset="0"/>
                <a:ea typeface="Helvetica Neue" panose="02000503000000020004" pitchFamily="2" charset="0"/>
                <a:cs typeface="Helvetica Neue" panose="02000503000000020004" pitchFamily="2" charset="0"/>
              </a:rPr>
              <a:t>have died in armed conflicts.</a:t>
            </a:r>
          </a:p>
          <a:p>
            <a:pPr marL="457200" indent="-457200">
              <a:buFont typeface="Arial" panose="020B0604020202020204" pitchFamily="34" charset="0"/>
              <a:buChar char="•"/>
            </a:pPr>
            <a:r>
              <a:rPr lang="en-US" sz="2800" dirty="0">
                <a:ln w="0"/>
                <a:solidFill>
                  <a:schemeClr val="bg1"/>
                </a:solidFill>
                <a:effectLst>
                  <a:outerShdw blurRad="38100" dist="25400" dir="5400000" algn="ctr" rotWithShape="0">
                    <a:srgbClr val="6E747A">
                      <a:alpha val="43000"/>
                    </a:srgbClr>
                  </a:outerShdw>
                </a:effectLst>
                <a:latin typeface="Helvetica Neue" panose="02000503000000020004" pitchFamily="2" charset="0"/>
                <a:ea typeface="Helvetica Neue" panose="02000503000000020004" pitchFamily="2" charset="0"/>
                <a:cs typeface="Helvetica Neue" panose="02000503000000020004" pitchFamily="2" charset="0"/>
              </a:rPr>
              <a:t>Most of these victims were </a:t>
            </a:r>
            <a:r>
              <a:rPr lang="en-US" sz="2800" dirty="0">
                <a:ln w="0"/>
                <a:solidFill>
                  <a:srgbClr val="FF0000"/>
                </a:solidFill>
                <a:effectLst>
                  <a:outerShdw blurRad="38100" dist="25400" dir="5400000" algn="ctr" rotWithShape="0">
                    <a:srgbClr val="6E747A">
                      <a:alpha val="43000"/>
                    </a:srgbClr>
                  </a:outerShdw>
                </a:effectLst>
                <a:latin typeface="Helvetica Neue" panose="02000503000000020004" pitchFamily="2" charset="0"/>
                <a:ea typeface="Helvetica Neue" panose="02000503000000020004" pitchFamily="2" charset="0"/>
                <a:cs typeface="Helvetica Neue" panose="02000503000000020004" pitchFamily="2" charset="0"/>
              </a:rPr>
              <a:t>innocent</a:t>
            </a:r>
            <a:r>
              <a:rPr lang="en-US" sz="2800" dirty="0">
                <a:ln w="0"/>
                <a:solidFill>
                  <a:schemeClr val="bg1"/>
                </a:solidFill>
                <a:effectLst>
                  <a:outerShdw blurRad="38100" dist="25400" dir="5400000" algn="ctr" rotWithShape="0">
                    <a:srgbClr val="6E747A">
                      <a:alpha val="43000"/>
                    </a:srgbClr>
                  </a:outerShdw>
                </a:effectLst>
                <a:latin typeface="Helvetica Neue" panose="02000503000000020004" pitchFamily="2" charset="0"/>
                <a:ea typeface="Helvetica Neue" panose="02000503000000020004" pitchFamily="2" charset="0"/>
                <a:cs typeface="Helvetica Neue" panose="02000503000000020004" pitchFamily="2" charset="0"/>
              </a:rPr>
              <a:t> </a:t>
            </a:r>
            <a:r>
              <a:rPr lang="en-US" sz="2800" dirty="0">
                <a:ln w="0"/>
                <a:solidFill>
                  <a:srgbClr val="FF0000"/>
                </a:solidFill>
                <a:effectLst>
                  <a:outerShdw blurRad="38100" dist="25400" dir="5400000" algn="ctr" rotWithShape="0">
                    <a:srgbClr val="6E747A">
                      <a:alpha val="43000"/>
                    </a:srgbClr>
                  </a:outerShdw>
                </a:effectLst>
                <a:latin typeface="Helvetica Neue" panose="02000503000000020004" pitchFamily="2" charset="0"/>
                <a:ea typeface="Helvetica Neue" panose="02000503000000020004" pitchFamily="2" charset="0"/>
                <a:cs typeface="Helvetica Neue" panose="02000503000000020004" pitchFamily="2" charset="0"/>
              </a:rPr>
              <a:t>women and children</a:t>
            </a:r>
            <a:r>
              <a:rPr lang="en-US" sz="2800" dirty="0">
                <a:ln w="0"/>
                <a:solidFill>
                  <a:schemeClr val="bg1"/>
                </a:solidFill>
                <a:effectLst>
                  <a:outerShdw blurRad="38100" dist="25400" dir="5400000" algn="ctr" rotWithShape="0">
                    <a:srgbClr val="6E747A">
                      <a:alpha val="43000"/>
                    </a:srgbClr>
                  </a:outerShdw>
                </a:effectLst>
                <a:latin typeface="Helvetica Neue" panose="02000503000000020004" pitchFamily="2" charset="0"/>
                <a:ea typeface="Helvetica Neue" panose="02000503000000020004" pitchFamily="2" charset="0"/>
                <a:cs typeface="Helvetica Neue" panose="02000503000000020004" pitchFamily="2" charset="0"/>
              </a:rPr>
              <a:t>.  </a:t>
            </a:r>
          </a:p>
          <a:p>
            <a:pPr marL="457200" indent="-457200">
              <a:buFont typeface="Arial" panose="020B0604020202020204" pitchFamily="34" charset="0"/>
              <a:buChar char="•"/>
            </a:pPr>
            <a:r>
              <a:rPr lang="en-US" sz="2800" dirty="0">
                <a:ln w="0"/>
                <a:solidFill>
                  <a:schemeClr val="bg1"/>
                </a:solidFill>
                <a:effectLst>
                  <a:outerShdw blurRad="38100" dist="25400" dir="5400000" algn="ctr" rotWithShape="0">
                    <a:srgbClr val="6E747A">
                      <a:alpha val="43000"/>
                    </a:srgbClr>
                  </a:outerShdw>
                </a:effectLst>
                <a:latin typeface="Helvetica Neue" panose="02000503000000020004" pitchFamily="2" charset="0"/>
                <a:ea typeface="Helvetica Neue" panose="02000503000000020004" pitchFamily="2" charset="0"/>
                <a:cs typeface="Helvetica Neue" panose="02000503000000020004" pitchFamily="2" charset="0"/>
              </a:rPr>
              <a:t>Many of these victims were subject to </a:t>
            </a:r>
            <a:r>
              <a:rPr lang="en-US" sz="2800" dirty="0">
                <a:ln w="0"/>
                <a:solidFill>
                  <a:srgbClr val="FF0000"/>
                </a:solidFill>
                <a:effectLst>
                  <a:outerShdw blurRad="38100" dist="25400" dir="5400000" algn="ctr" rotWithShape="0">
                    <a:srgbClr val="6E747A">
                      <a:alpha val="43000"/>
                    </a:srgbClr>
                  </a:outerShdw>
                </a:effectLst>
                <a:latin typeface="Helvetica Neue" panose="02000503000000020004" pitchFamily="2" charset="0"/>
                <a:ea typeface="Helvetica Neue" panose="02000503000000020004" pitchFamily="2" charset="0"/>
                <a:cs typeface="Helvetica Neue" panose="02000503000000020004" pitchFamily="2" charset="0"/>
              </a:rPr>
              <a:t>persecution</a:t>
            </a:r>
            <a:r>
              <a:rPr lang="en-US" sz="2800" dirty="0">
                <a:ln w="0"/>
                <a:solidFill>
                  <a:schemeClr val="bg1"/>
                </a:solidFill>
                <a:effectLst>
                  <a:outerShdw blurRad="38100" dist="25400" dir="5400000" algn="ctr" rotWithShape="0">
                    <a:srgbClr val="6E747A">
                      <a:alpha val="43000"/>
                    </a:srgbClr>
                  </a:outerShdw>
                </a:effectLst>
                <a:latin typeface="Helvetica Neue" panose="02000503000000020004" pitchFamily="2" charset="0"/>
                <a:ea typeface="Helvetica Neue" panose="02000503000000020004" pitchFamily="2" charset="0"/>
                <a:cs typeface="Helvetica Neue" panose="02000503000000020004" pitchFamily="2" charset="0"/>
              </a:rPr>
              <a:t> and </a:t>
            </a:r>
            <a:r>
              <a:rPr lang="en-US" sz="2800" dirty="0">
                <a:ln w="0"/>
                <a:solidFill>
                  <a:srgbClr val="FF0000"/>
                </a:solidFill>
                <a:effectLst>
                  <a:outerShdw blurRad="38100" dist="25400" dir="5400000" algn="ctr" rotWithShape="0">
                    <a:srgbClr val="6E747A">
                      <a:alpha val="43000"/>
                    </a:srgbClr>
                  </a:outerShdw>
                </a:effectLst>
                <a:latin typeface="Helvetica Neue" panose="02000503000000020004" pitchFamily="2" charset="0"/>
                <a:ea typeface="Helvetica Neue" panose="02000503000000020004" pitchFamily="2" charset="0"/>
                <a:cs typeface="Helvetica Neue" panose="02000503000000020004" pitchFamily="2" charset="0"/>
              </a:rPr>
              <a:t>denigration</a:t>
            </a:r>
            <a:r>
              <a:rPr lang="en-US" sz="2800" dirty="0">
                <a:ln w="0"/>
                <a:solidFill>
                  <a:schemeClr val="bg1"/>
                </a:solidFill>
                <a:effectLst>
                  <a:outerShdw blurRad="38100" dist="25400" dir="5400000" algn="ctr" rotWithShape="0">
                    <a:srgbClr val="6E747A">
                      <a:alpha val="43000"/>
                    </a:srgbClr>
                  </a:outerShdw>
                </a:effectLst>
                <a:latin typeface="Helvetica Neue" panose="02000503000000020004" pitchFamily="2" charset="0"/>
                <a:ea typeface="Helvetica Neue" panose="02000503000000020004" pitchFamily="2" charset="0"/>
                <a:cs typeface="Helvetica Neue" panose="02000503000000020004" pitchFamily="2" charset="0"/>
              </a:rPr>
              <a:t>.</a:t>
            </a:r>
          </a:p>
          <a:p>
            <a:pPr marL="457200" indent="-457200">
              <a:buFont typeface="Arial" panose="020B0604020202020204" pitchFamily="34" charset="0"/>
              <a:buChar char="•"/>
            </a:pPr>
            <a:r>
              <a:rPr lang="en-US" sz="2800" dirty="0">
                <a:ln w="0"/>
                <a:solidFill>
                  <a:schemeClr val="bg1"/>
                </a:solidFill>
                <a:effectLst>
                  <a:outerShdw blurRad="38100" dist="25400" dir="5400000" algn="ctr" rotWithShape="0">
                    <a:srgbClr val="6E747A">
                      <a:alpha val="43000"/>
                    </a:srgbClr>
                  </a:outerShdw>
                </a:effectLst>
                <a:latin typeface="Helvetica Neue" panose="02000503000000020004" pitchFamily="2" charset="0"/>
                <a:ea typeface="Helvetica Neue" panose="02000503000000020004" pitchFamily="2" charset="0"/>
                <a:cs typeface="Helvetica Neue" panose="02000503000000020004" pitchFamily="2" charset="0"/>
              </a:rPr>
              <a:t>According to the United Nations, a </a:t>
            </a:r>
            <a:r>
              <a:rPr lang="en-US" sz="2800" dirty="0">
                <a:ln w="0"/>
                <a:solidFill>
                  <a:srgbClr val="FF0000"/>
                </a:solidFill>
                <a:effectLst>
                  <a:outerShdw blurRad="38100" dist="25400" dir="5400000" algn="ctr" rotWithShape="0">
                    <a:srgbClr val="6E747A">
                      <a:alpha val="43000"/>
                    </a:srgbClr>
                  </a:outerShdw>
                </a:effectLst>
                <a:latin typeface="Helvetica Neue" panose="02000503000000020004" pitchFamily="2" charset="0"/>
                <a:ea typeface="Helvetica Neue" panose="02000503000000020004" pitchFamily="2" charset="0"/>
                <a:cs typeface="Helvetica Neue" panose="02000503000000020004" pitchFamily="2" charset="0"/>
              </a:rPr>
              <a:t>record high of +120 million </a:t>
            </a:r>
            <a:r>
              <a:rPr lang="en-US" sz="2800" dirty="0">
                <a:ln w="0"/>
                <a:solidFill>
                  <a:schemeClr val="bg1"/>
                </a:solidFill>
                <a:effectLst>
                  <a:outerShdw blurRad="38100" dist="25400" dir="5400000" algn="ctr" rotWithShape="0">
                    <a:srgbClr val="6E747A">
                      <a:alpha val="43000"/>
                    </a:srgbClr>
                  </a:outerShdw>
                </a:effectLst>
                <a:latin typeface="Helvetica Neue" panose="02000503000000020004" pitchFamily="2" charset="0"/>
                <a:ea typeface="Helvetica Neue" panose="02000503000000020004" pitchFamily="2" charset="0"/>
                <a:cs typeface="Helvetica Neue" panose="02000503000000020004" pitchFamily="2" charset="0"/>
              </a:rPr>
              <a:t>are currently displaced or seeking refuge in other countries.</a:t>
            </a:r>
            <a:r>
              <a:rPr lang="en-US" sz="3600" dirty="0">
                <a:ln w="0"/>
                <a:solidFill>
                  <a:schemeClr val="bg1"/>
                </a:solidFill>
                <a:effectLst>
                  <a:outerShdw blurRad="38100" dist="25400" dir="5400000" algn="ctr" rotWithShape="0">
                    <a:srgbClr val="6E747A">
                      <a:alpha val="43000"/>
                    </a:srgbClr>
                  </a:outerShdw>
                </a:effectLst>
                <a:latin typeface="Helvetica Neue" panose="02000503000000020004" pitchFamily="2" charset="0"/>
                <a:ea typeface="Helvetica Neue" panose="02000503000000020004" pitchFamily="2" charset="0"/>
                <a:cs typeface="Helvetica Neue" panose="02000503000000020004" pitchFamily="2" charset="0"/>
              </a:rPr>
              <a:t> </a:t>
            </a:r>
          </a:p>
        </p:txBody>
      </p:sp>
      <p:sp>
        <p:nvSpPr>
          <p:cNvPr id="5" name="TextBox 4">
            <a:extLst>
              <a:ext uri="{FF2B5EF4-FFF2-40B4-BE49-F238E27FC236}">
                <a16:creationId xmlns:a16="http://schemas.microsoft.com/office/drawing/2014/main" id="{F601A6CB-23DA-02CB-002D-E6E330C9217B}"/>
              </a:ext>
            </a:extLst>
          </p:cNvPr>
          <p:cNvSpPr txBox="1"/>
          <p:nvPr/>
        </p:nvSpPr>
        <p:spPr>
          <a:xfrm>
            <a:off x="1955938" y="1116982"/>
            <a:ext cx="8352702" cy="1261884"/>
          </a:xfrm>
          <a:prstGeom prst="rect">
            <a:avLst/>
          </a:prstGeom>
          <a:noFill/>
          <a:ln w="38100">
            <a:solidFill>
              <a:srgbClr val="61A2A7"/>
            </a:solidFill>
            <a:extLst>
              <a:ext uri="{C807C97D-BFC1-408E-A445-0C87EB9F89A2}">
                <ask:lineSketchStyleProps xmlns:ask="http://schemas.microsoft.com/office/drawing/2018/sketchyshapes" sd="3027743338">
                  <a:custGeom>
                    <a:avLst/>
                    <a:gdLst>
                      <a:gd name="connsiteX0" fmla="*/ 0 w 8352702"/>
                      <a:gd name="connsiteY0" fmla="*/ 0 h 1261884"/>
                      <a:gd name="connsiteX1" fmla="*/ 445477 w 8352702"/>
                      <a:gd name="connsiteY1" fmla="*/ 0 h 1261884"/>
                      <a:gd name="connsiteX2" fmla="*/ 1058009 w 8352702"/>
                      <a:gd name="connsiteY2" fmla="*/ 0 h 1261884"/>
                      <a:gd name="connsiteX3" fmla="*/ 1754067 w 8352702"/>
                      <a:gd name="connsiteY3" fmla="*/ 0 h 1261884"/>
                      <a:gd name="connsiteX4" fmla="*/ 2617180 w 8352702"/>
                      <a:gd name="connsiteY4" fmla="*/ 0 h 1261884"/>
                      <a:gd name="connsiteX5" fmla="*/ 3146184 w 8352702"/>
                      <a:gd name="connsiteY5" fmla="*/ 0 h 1261884"/>
                      <a:gd name="connsiteX6" fmla="*/ 3842243 w 8352702"/>
                      <a:gd name="connsiteY6" fmla="*/ 0 h 1261884"/>
                      <a:gd name="connsiteX7" fmla="*/ 4621828 w 8352702"/>
                      <a:gd name="connsiteY7" fmla="*/ 0 h 1261884"/>
                      <a:gd name="connsiteX8" fmla="*/ 5150833 w 8352702"/>
                      <a:gd name="connsiteY8" fmla="*/ 0 h 1261884"/>
                      <a:gd name="connsiteX9" fmla="*/ 5930418 w 8352702"/>
                      <a:gd name="connsiteY9" fmla="*/ 0 h 1261884"/>
                      <a:gd name="connsiteX10" fmla="*/ 6793531 w 8352702"/>
                      <a:gd name="connsiteY10" fmla="*/ 0 h 1261884"/>
                      <a:gd name="connsiteX11" fmla="*/ 7573116 w 8352702"/>
                      <a:gd name="connsiteY11" fmla="*/ 0 h 1261884"/>
                      <a:gd name="connsiteX12" fmla="*/ 8352702 w 8352702"/>
                      <a:gd name="connsiteY12" fmla="*/ 0 h 1261884"/>
                      <a:gd name="connsiteX13" fmla="*/ 8352702 w 8352702"/>
                      <a:gd name="connsiteY13" fmla="*/ 605704 h 1261884"/>
                      <a:gd name="connsiteX14" fmla="*/ 8352702 w 8352702"/>
                      <a:gd name="connsiteY14" fmla="*/ 1261884 h 1261884"/>
                      <a:gd name="connsiteX15" fmla="*/ 7573116 w 8352702"/>
                      <a:gd name="connsiteY15" fmla="*/ 1261884 h 1261884"/>
                      <a:gd name="connsiteX16" fmla="*/ 6877058 w 8352702"/>
                      <a:gd name="connsiteY16" fmla="*/ 1261884 h 1261884"/>
                      <a:gd name="connsiteX17" fmla="*/ 6097472 w 8352702"/>
                      <a:gd name="connsiteY17" fmla="*/ 1261884 h 1261884"/>
                      <a:gd name="connsiteX18" fmla="*/ 5651995 w 8352702"/>
                      <a:gd name="connsiteY18" fmla="*/ 1261884 h 1261884"/>
                      <a:gd name="connsiteX19" fmla="*/ 5206518 w 8352702"/>
                      <a:gd name="connsiteY19" fmla="*/ 1261884 h 1261884"/>
                      <a:gd name="connsiteX20" fmla="*/ 4343405 w 8352702"/>
                      <a:gd name="connsiteY20" fmla="*/ 1261884 h 1261884"/>
                      <a:gd name="connsiteX21" fmla="*/ 3814401 w 8352702"/>
                      <a:gd name="connsiteY21" fmla="*/ 1261884 h 1261884"/>
                      <a:gd name="connsiteX22" fmla="*/ 2951288 w 8352702"/>
                      <a:gd name="connsiteY22" fmla="*/ 1261884 h 1261884"/>
                      <a:gd name="connsiteX23" fmla="*/ 2171703 w 8352702"/>
                      <a:gd name="connsiteY23" fmla="*/ 1261884 h 1261884"/>
                      <a:gd name="connsiteX24" fmla="*/ 1475644 w 8352702"/>
                      <a:gd name="connsiteY24" fmla="*/ 1261884 h 1261884"/>
                      <a:gd name="connsiteX25" fmla="*/ 1030167 w 8352702"/>
                      <a:gd name="connsiteY25" fmla="*/ 1261884 h 1261884"/>
                      <a:gd name="connsiteX26" fmla="*/ 0 w 8352702"/>
                      <a:gd name="connsiteY26" fmla="*/ 1261884 h 1261884"/>
                      <a:gd name="connsiteX27" fmla="*/ 0 w 8352702"/>
                      <a:gd name="connsiteY27" fmla="*/ 643561 h 1261884"/>
                      <a:gd name="connsiteX28" fmla="*/ 0 w 8352702"/>
                      <a:gd name="connsiteY28" fmla="*/ 0 h 1261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352702" h="1261884" extrusionOk="0">
                        <a:moveTo>
                          <a:pt x="0" y="0"/>
                        </a:moveTo>
                        <a:cubicBezTo>
                          <a:pt x="132929" y="15995"/>
                          <a:pt x="284832" y="-15746"/>
                          <a:pt x="445477" y="0"/>
                        </a:cubicBezTo>
                        <a:cubicBezTo>
                          <a:pt x="606122" y="15746"/>
                          <a:pt x="913120" y="-21869"/>
                          <a:pt x="1058009" y="0"/>
                        </a:cubicBezTo>
                        <a:cubicBezTo>
                          <a:pt x="1202898" y="21869"/>
                          <a:pt x="1457265" y="-3773"/>
                          <a:pt x="1754067" y="0"/>
                        </a:cubicBezTo>
                        <a:cubicBezTo>
                          <a:pt x="2050869" y="3773"/>
                          <a:pt x="2369235" y="42361"/>
                          <a:pt x="2617180" y="0"/>
                        </a:cubicBezTo>
                        <a:cubicBezTo>
                          <a:pt x="2865125" y="-42361"/>
                          <a:pt x="2898498" y="14054"/>
                          <a:pt x="3146184" y="0"/>
                        </a:cubicBezTo>
                        <a:cubicBezTo>
                          <a:pt x="3393870" y="-14054"/>
                          <a:pt x="3584891" y="-24479"/>
                          <a:pt x="3842243" y="0"/>
                        </a:cubicBezTo>
                        <a:cubicBezTo>
                          <a:pt x="4099595" y="24479"/>
                          <a:pt x="4435307" y="1836"/>
                          <a:pt x="4621828" y="0"/>
                        </a:cubicBezTo>
                        <a:cubicBezTo>
                          <a:pt x="4808350" y="-1836"/>
                          <a:pt x="5012061" y="22413"/>
                          <a:pt x="5150833" y="0"/>
                        </a:cubicBezTo>
                        <a:cubicBezTo>
                          <a:pt x="5289605" y="-22413"/>
                          <a:pt x="5767194" y="-37337"/>
                          <a:pt x="5930418" y="0"/>
                        </a:cubicBezTo>
                        <a:cubicBezTo>
                          <a:pt x="6093642" y="37337"/>
                          <a:pt x="6410238" y="-40910"/>
                          <a:pt x="6793531" y="0"/>
                        </a:cubicBezTo>
                        <a:cubicBezTo>
                          <a:pt x="7176824" y="40910"/>
                          <a:pt x="7228756" y="22676"/>
                          <a:pt x="7573116" y="0"/>
                        </a:cubicBezTo>
                        <a:cubicBezTo>
                          <a:pt x="7917477" y="-22676"/>
                          <a:pt x="8188814" y="31731"/>
                          <a:pt x="8352702" y="0"/>
                        </a:cubicBezTo>
                        <a:cubicBezTo>
                          <a:pt x="8329183" y="209818"/>
                          <a:pt x="8327743" y="382826"/>
                          <a:pt x="8352702" y="605704"/>
                        </a:cubicBezTo>
                        <a:cubicBezTo>
                          <a:pt x="8377661" y="828582"/>
                          <a:pt x="8380774" y="949445"/>
                          <a:pt x="8352702" y="1261884"/>
                        </a:cubicBezTo>
                        <a:cubicBezTo>
                          <a:pt x="8072353" y="1223336"/>
                          <a:pt x="7908050" y="1224211"/>
                          <a:pt x="7573116" y="1261884"/>
                        </a:cubicBezTo>
                        <a:cubicBezTo>
                          <a:pt x="7238182" y="1299557"/>
                          <a:pt x="7167651" y="1233431"/>
                          <a:pt x="6877058" y="1261884"/>
                        </a:cubicBezTo>
                        <a:cubicBezTo>
                          <a:pt x="6586465" y="1290337"/>
                          <a:pt x="6461386" y="1245117"/>
                          <a:pt x="6097472" y="1261884"/>
                        </a:cubicBezTo>
                        <a:cubicBezTo>
                          <a:pt x="5733558" y="1278651"/>
                          <a:pt x="5831276" y="1256837"/>
                          <a:pt x="5651995" y="1261884"/>
                        </a:cubicBezTo>
                        <a:cubicBezTo>
                          <a:pt x="5472714" y="1266931"/>
                          <a:pt x="5413360" y="1260867"/>
                          <a:pt x="5206518" y="1261884"/>
                        </a:cubicBezTo>
                        <a:cubicBezTo>
                          <a:pt x="4999676" y="1262901"/>
                          <a:pt x="4716472" y="1242035"/>
                          <a:pt x="4343405" y="1261884"/>
                        </a:cubicBezTo>
                        <a:cubicBezTo>
                          <a:pt x="3970338" y="1281733"/>
                          <a:pt x="4012615" y="1249716"/>
                          <a:pt x="3814401" y="1261884"/>
                        </a:cubicBezTo>
                        <a:cubicBezTo>
                          <a:pt x="3616187" y="1274052"/>
                          <a:pt x="3241655" y="1304675"/>
                          <a:pt x="2951288" y="1261884"/>
                        </a:cubicBezTo>
                        <a:cubicBezTo>
                          <a:pt x="2660921" y="1219093"/>
                          <a:pt x="2419695" y="1282546"/>
                          <a:pt x="2171703" y="1261884"/>
                        </a:cubicBezTo>
                        <a:cubicBezTo>
                          <a:pt x="1923711" y="1241222"/>
                          <a:pt x="1777616" y="1251002"/>
                          <a:pt x="1475644" y="1261884"/>
                        </a:cubicBezTo>
                        <a:cubicBezTo>
                          <a:pt x="1173672" y="1272766"/>
                          <a:pt x="1249579" y="1272766"/>
                          <a:pt x="1030167" y="1261884"/>
                        </a:cubicBezTo>
                        <a:cubicBezTo>
                          <a:pt x="810755" y="1251002"/>
                          <a:pt x="325088" y="1256679"/>
                          <a:pt x="0" y="1261884"/>
                        </a:cubicBezTo>
                        <a:cubicBezTo>
                          <a:pt x="-3962" y="1008795"/>
                          <a:pt x="28137" y="779824"/>
                          <a:pt x="0" y="643561"/>
                        </a:cubicBezTo>
                        <a:cubicBezTo>
                          <a:pt x="-28137" y="507298"/>
                          <a:pt x="3808" y="262297"/>
                          <a:pt x="0" y="0"/>
                        </a:cubicBezTo>
                        <a:close/>
                      </a:path>
                    </a:pathLst>
                  </a:custGeom>
                  <ask:type>
                    <ask:lineSketchNone/>
                  </ask:type>
                </ask:lineSketchStyleProps>
              </a:ext>
            </a:extLst>
          </a:ln>
        </p:spPr>
        <p:txBody>
          <a:bodyPr wrap="square" rtlCol="0">
            <a:spAutoFit/>
          </a:bodyPr>
          <a:lstStyle/>
          <a:p>
            <a:pPr algn="ctr"/>
            <a:r>
              <a:rPr lang="en-US" sz="3200" b="1" dirty="0">
                <a:ln w="0"/>
                <a:solidFill>
                  <a:schemeClr val="bg1"/>
                </a:solidFill>
                <a:effectLst>
                  <a:outerShdw blurRad="38100" dist="25400" dir="5400000" algn="ctr" rotWithShape="0">
                    <a:srgbClr val="6E747A">
                      <a:alpha val="43000"/>
                    </a:srgbClr>
                  </a:outerShdw>
                </a:effectLst>
                <a:latin typeface="Helvetica Neue" panose="02000503000000020004" pitchFamily="2" charset="0"/>
                <a:ea typeface="Helvetica Neue" panose="02000503000000020004" pitchFamily="2" charset="0"/>
                <a:cs typeface="Helvetica Neue" panose="02000503000000020004" pitchFamily="2" charset="0"/>
              </a:rPr>
              <a:t>Uncontroversial Observation:</a:t>
            </a:r>
          </a:p>
          <a:p>
            <a:pPr algn="ctr"/>
            <a:endParaRPr lang="en-US" sz="2000" b="1" dirty="0">
              <a:ln w="0"/>
              <a:solidFill>
                <a:schemeClr val="bg1"/>
              </a:solidFill>
              <a:effectLst>
                <a:outerShdw blurRad="38100" dist="25400" dir="5400000" algn="ctr" rotWithShape="0">
                  <a:srgbClr val="6E747A">
                    <a:alpha val="43000"/>
                  </a:srgbClr>
                </a:outerShdw>
              </a:effectLst>
              <a:latin typeface="Helvetica Neue" panose="02000503000000020004" pitchFamily="2" charset="0"/>
              <a:ea typeface="Helvetica Neue" panose="02000503000000020004" pitchFamily="2" charset="0"/>
              <a:cs typeface="Helvetica Neue" panose="02000503000000020004" pitchFamily="2" charset="0"/>
            </a:endParaRPr>
          </a:p>
          <a:p>
            <a:pPr algn="ctr"/>
            <a:r>
              <a:rPr lang="en-US" sz="2400" b="1" i="1" dirty="0">
                <a:ln w="0"/>
                <a:solidFill>
                  <a:srgbClr val="FF0000"/>
                </a:solidFill>
                <a:effectLst>
                  <a:outerShdw blurRad="38100" dist="25400" dir="5400000" algn="ctr" rotWithShape="0">
                    <a:srgbClr val="6E747A">
                      <a:alpha val="43000"/>
                    </a:srgbClr>
                  </a:outerShdw>
                </a:effectLst>
                <a:latin typeface="Helvetica Neue" panose="02000503000000020004" pitchFamily="2" charset="0"/>
                <a:ea typeface="Helvetica Neue" panose="02000503000000020004" pitchFamily="2" charset="0"/>
                <a:cs typeface="Helvetica Neue" panose="02000503000000020004" pitchFamily="2" charset="0"/>
              </a:rPr>
              <a:t>The World is Rife with Violence and Destruction</a:t>
            </a:r>
          </a:p>
        </p:txBody>
      </p:sp>
    </p:spTree>
    <p:extLst>
      <p:ext uri="{BB962C8B-B14F-4D97-AF65-F5344CB8AC3E}">
        <p14:creationId xmlns:p14="http://schemas.microsoft.com/office/powerpoint/2010/main" val="11747970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1C241D-E59E-DC15-0578-2013CD92D9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6F0CD9-8F19-6DA2-A42A-FFE2989A5D21}"/>
              </a:ext>
            </a:extLst>
          </p:cNvPr>
          <p:cNvSpPr>
            <a:spLocks noGrp="1"/>
          </p:cNvSpPr>
          <p:nvPr>
            <p:ph type="title"/>
          </p:nvPr>
        </p:nvSpPr>
        <p:spPr>
          <a:xfrm>
            <a:off x="89176" y="1162754"/>
            <a:ext cx="12026900" cy="744813"/>
          </a:xfrm>
        </p:spPr>
        <p:txBody>
          <a:bodyPr/>
          <a:lstStyle/>
          <a:p>
            <a:r>
              <a:rPr lang="en-US"/>
              <a:t>Peer Note-Taker Needed…</a:t>
            </a:r>
          </a:p>
        </p:txBody>
      </p:sp>
      <p:sp>
        <p:nvSpPr>
          <p:cNvPr id="4" name="Slide Number Placeholder 3">
            <a:extLst>
              <a:ext uri="{FF2B5EF4-FFF2-40B4-BE49-F238E27FC236}">
                <a16:creationId xmlns:a16="http://schemas.microsoft.com/office/drawing/2014/main" id="{4C9EF6D1-DB61-F15F-A1DF-8740A0FEE0A3}"/>
              </a:ext>
            </a:extLst>
          </p:cNvPr>
          <p:cNvSpPr>
            <a:spLocks noGrp="1"/>
          </p:cNvSpPr>
          <p:nvPr>
            <p:ph type="sldNum" sz="quarter" idx="12"/>
          </p:nvPr>
        </p:nvSpPr>
        <p:spPr/>
        <p:txBody>
          <a:bodyPr/>
          <a:lstStyle/>
          <a:p>
            <a:fld id="{52DCE995-9B62-2245-A673-5C0F37C2ABD9}" type="slidenum">
              <a:rPr lang="en-US" smtClean="0"/>
              <a:t>8</a:t>
            </a:fld>
            <a:endParaRPr lang="en-US"/>
          </a:p>
        </p:txBody>
      </p:sp>
      <p:sp>
        <p:nvSpPr>
          <p:cNvPr id="3" name="Rectangle 2">
            <a:extLst>
              <a:ext uri="{FF2B5EF4-FFF2-40B4-BE49-F238E27FC236}">
                <a16:creationId xmlns:a16="http://schemas.microsoft.com/office/drawing/2014/main" id="{4B41E5F3-4ADE-2A8C-873D-DFF5A3EC3403}"/>
              </a:ext>
            </a:extLst>
          </p:cNvPr>
          <p:cNvSpPr/>
          <p:nvPr/>
        </p:nvSpPr>
        <p:spPr>
          <a:xfrm>
            <a:off x="0" y="0"/>
            <a:ext cx="12192000" cy="68580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80272FE-D549-2085-1AF9-1A143140DAA1}"/>
              </a:ext>
            </a:extLst>
          </p:cNvPr>
          <p:cNvSpPr txBox="1"/>
          <p:nvPr/>
        </p:nvSpPr>
        <p:spPr>
          <a:xfrm>
            <a:off x="82194" y="996569"/>
            <a:ext cx="11967574" cy="1785104"/>
          </a:xfrm>
          <a:prstGeom prst="rect">
            <a:avLst/>
          </a:prstGeom>
          <a:noFill/>
        </p:spPr>
        <p:txBody>
          <a:bodyPr wrap="square" rtlCol="0">
            <a:spAutoFit/>
          </a:bodyPr>
          <a:lstStyle/>
          <a:p>
            <a:pPr algn="ctr"/>
            <a:r>
              <a:rPr lang="en-US" sz="4000" b="1" dirty="0">
                <a:ln w="0"/>
                <a:solidFill>
                  <a:schemeClr val="bg1"/>
                </a:solidFill>
                <a:effectLst>
                  <a:outerShdw blurRad="38100" dist="25400" dir="5400000" algn="ctr" rotWithShape="0">
                    <a:srgbClr val="6E747A">
                      <a:alpha val="43000"/>
                    </a:srgbClr>
                  </a:outerShdw>
                </a:effectLst>
                <a:latin typeface="Helvetica Neue" panose="02000503000000020004" pitchFamily="2" charset="0"/>
                <a:ea typeface="Helvetica Neue" panose="02000503000000020004" pitchFamily="2" charset="0"/>
                <a:cs typeface="Helvetica Neue" panose="02000503000000020004" pitchFamily="2" charset="0"/>
              </a:rPr>
              <a:t>The World is Rife with Violence and Destruction</a:t>
            </a:r>
          </a:p>
          <a:p>
            <a:pPr algn="ctr"/>
            <a:r>
              <a:rPr lang="en-US" sz="3000" dirty="0">
                <a:ln w="0"/>
                <a:solidFill>
                  <a:schemeClr val="bg1"/>
                </a:solidFill>
                <a:effectLst>
                  <a:outerShdw blurRad="38100" dist="25400" dir="5400000" algn="ctr" rotWithShape="0">
                    <a:srgbClr val="6E747A">
                      <a:alpha val="43000"/>
                    </a:srgbClr>
                  </a:outerShdw>
                </a:effectLst>
                <a:latin typeface="Helvetica Neue" panose="02000503000000020004" pitchFamily="2" charset="0"/>
                <a:ea typeface="Helvetica Neue" panose="02000503000000020004" pitchFamily="2" charset="0"/>
                <a:cs typeface="Helvetica Neue" panose="02000503000000020004" pitchFamily="2" charset="0"/>
              </a:rPr>
              <a:t>Victims are primarily innocent civilians… </a:t>
            </a:r>
          </a:p>
          <a:p>
            <a:pPr algn="ctr"/>
            <a:endParaRPr lang="en-US" sz="4000" b="1" dirty="0">
              <a:ln w="0"/>
              <a:solidFill>
                <a:schemeClr val="bg1"/>
              </a:solidFill>
              <a:effectLst>
                <a:outerShdw blurRad="38100" dist="25400" dir="5400000" algn="ctr" rotWithShape="0">
                  <a:srgbClr val="6E747A">
                    <a:alpha val="43000"/>
                  </a:srgbClr>
                </a:outerShdw>
              </a:effectLst>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6" name="Picture 6" descr="Infographic: Yemen's war explained in maps and charts | Conflict News | Al  Jazeera">
            <a:extLst>
              <a:ext uri="{FF2B5EF4-FFF2-40B4-BE49-F238E27FC236}">
                <a16:creationId xmlns:a16="http://schemas.microsoft.com/office/drawing/2014/main" id="{0A2945E7-8845-D6F7-2664-807B0486EA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6731" y="2455405"/>
            <a:ext cx="3780553" cy="378055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Indonesia calls for international support to resolve Israel-Palestine  crisis - World - The Jakarta Post">
            <a:extLst>
              <a:ext uri="{FF2B5EF4-FFF2-40B4-BE49-F238E27FC236}">
                <a16:creationId xmlns:a16="http://schemas.microsoft.com/office/drawing/2014/main" id="{7D4914EB-55FA-07A7-A810-A128C159F67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720" b="16084"/>
          <a:stretch/>
        </p:blipFill>
        <p:spPr bwMode="auto">
          <a:xfrm>
            <a:off x="536178" y="4450855"/>
            <a:ext cx="3907664" cy="1785104"/>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8" name="Picture 2" descr="Who Are Palestinian Refugees? - Anera">
            <a:extLst>
              <a:ext uri="{FF2B5EF4-FFF2-40B4-BE49-F238E27FC236}">
                <a16:creationId xmlns:a16="http://schemas.microsoft.com/office/drawing/2014/main" id="{6318B526-A9C6-D248-9ABF-A644F099F1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177" y="2455406"/>
            <a:ext cx="3894345" cy="188074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hart: The Ten Most Neglected Refugee Crises Are All in Africa | Statista">
            <a:extLst>
              <a:ext uri="{FF2B5EF4-FFF2-40B4-BE49-F238E27FC236}">
                <a16:creationId xmlns:a16="http://schemas.microsoft.com/office/drawing/2014/main" id="{484F0463-F20F-EEAC-3D7D-D1110FF777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63493" y="2455405"/>
            <a:ext cx="3086577" cy="3780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26082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86E633-07EE-68EF-315A-617EDDBA44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C30093-ADE3-2161-F48C-C60BF549992B}"/>
              </a:ext>
            </a:extLst>
          </p:cNvPr>
          <p:cNvSpPr>
            <a:spLocks noGrp="1"/>
          </p:cNvSpPr>
          <p:nvPr>
            <p:ph type="title"/>
          </p:nvPr>
        </p:nvSpPr>
        <p:spPr>
          <a:xfrm>
            <a:off x="89176" y="1162754"/>
            <a:ext cx="12026900" cy="744813"/>
          </a:xfrm>
        </p:spPr>
        <p:txBody>
          <a:bodyPr/>
          <a:lstStyle/>
          <a:p>
            <a:r>
              <a:rPr lang="en-US"/>
              <a:t>Peer Note-Taker Needed…</a:t>
            </a:r>
          </a:p>
        </p:txBody>
      </p:sp>
      <p:sp>
        <p:nvSpPr>
          <p:cNvPr id="4" name="Slide Number Placeholder 3">
            <a:extLst>
              <a:ext uri="{FF2B5EF4-FFF2-40B4-BE49-F238E27FC236}">
                <a16:creationId xmlns:a16="http://schemas.microsoft.com/office/drawing/2014/main" id="{FA76F5F9-E21F-FB5A-D272-A1DEF8C40E41}"/>
              </a:ext>
            </a:extLst>
          </p:cNvPr>
          <p:cNvSpPr>
            <a:spLocks noGrp="1"/>
          </p:cNvSpPr>
          <p:nvPr>
            <p:ph type="sldNum" sz="quarter" idx="12"/>
          </p:nvPr>
        </p:nvSpPr>
        <p:spPr/>
        <p:txBody>
          <a:bodyPr/>
          <a:lstStyle/>
          <a:p>
            <a:fld id="{52DCE995-9B62-2245-A673-5C0F37C2ABD9}" type="slidenum">
              <a:rPr lang="en-US" smtClean="0"/>
              <a:t>9</a:t>
            </a:fld>
            <a:endParaRPr lang="en-US"/>
          </a:p>
        </p:txBody>
      </p:sp>
      <p:sp>
        <p:nvSpPr>
          <p:cNvPr id="3" name="Rectangle 2">
            <a:extLst>
              <a:ext uri="{FF2B5EF4-FFF2-40B4-BE49-F238E27FC236}">
                <a16:creationId xmlns:a16="http://schemas.microsoft.com/office/drawing/2014/main" id="{40EDA554-3496-C6D5-821B-A0A218940366}"/>
              </a:ext>
            </a:extLst>
          </p:cNvPr>
          <p:cNvSpPr/>
          <p:nvPr/>
        </p:nvSpPr>
        <p:spPr>
          <a:xfrm>
            <a:off x="0" y="0"/>
            <a:ext cx="12192000" cy="68580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CF4617C-7E15-92CB-405A-AA1D39DB4124}"/>
              </a:ext>
            </a:extLst>
          </p:cNvPr>
          <p:cNvPicPr>
            <a:picLocks noChangeAspect="1"/>
          </p:cNvPicPr>
          <p:nvPr/>
        </p:nvPicPr>
        <p:blipFill>
          <a:blip r:embed="rId2"/>
          <a:stretch>
            <a:fillRect/>
          </a:stretch>
        </p:blipFill>
        <p:spPr>
          <a:xfrm>
            <a:off x="186078" y="2825794"/>
            <a:ext cx="2745534" cy="3676727"/>
          </a:xfrm>
          <a:prstGeom prst="rect">
            <a:avLst/>
          </a:prstGeom>
        </p:spPr>
      </p:pic>
      <p:pic>
        <p:nvPicPr>
          <p:cNvPr id="6" name="Picture 5">
            <a:extLst>
              <a:ext uri="{FF2B5EF4-FFF2-40B4-BE49-F238E27FC236}">
                <a16:creationId xmlns:a16="http://schemas.microsoft.com/office/drawing/2014/main" id="{4606BFFE-0A87-DF90-DE3C-B55AB1C5DD1B}"/>
              </a:ext>
            </a:extLst>
          </p:cNvPr>
          <p:cNvPicPr>
            <a:picLocks noChangeAspect="1"/>
          </p:cNvPicPr>
          <p:nvPr/>
        </p:nvPicPr>
        <p:blipFill>
          <a:blip r:embed="rId3"/>
          <a:stretch>
            <a:fillRect/>
          </a:stretch>
        </p:blipFill>
        <p:spPr>
          <a:xfrm>
            <a:off x="6267236" y="2825794"/>
            <a:ext cx="5782532" cy="3676727"/>
          </a:xfrm>
          <a:prstGeom prst="rect">
            <a:avLst/>
          </a:prstGeom>
        </p:spPr>
      </p:pic>
      <p:pic>
        <p:nvPicPr>
          <p:cNvPr id="7" name="Picture 6">
            <a:extLst>
              <a:ext uri="{FF2B5EF4-FFF2-40B4-BE49-F238E27FC236}">
                <a16:creationId xmlns:a16="http://schemas.microsoft.com/office/drawing/2014/main" id="{6C357DB5-34B8-9DBE-B52B-8B065754B840}"/>
              </a:ext>
            </a:extLst>
          </p:cNvPr>
          <p:cNvPicPr>
            <a:picLocks noChangeAspect="1"/>
          </p:cNvPicPr>
          <p:nvPr/>
        </p:nvPicPr>
        <p:blipFill>
          <a:blip r:embed="rId4"/>
          <a:stretch>
            <a:fillRect/>
          </a:stretch>
        </p:blipFill>
        <p:spPr>
          <a:xfrm>
            <a:off x="3100189" y="4467770"/>
            <a:ext cx="2998472" cy="2044071"/>
          </a:xfrm>
          <a:prstGeom prst="rect">
            <a:avLst/>
          </a:prstGeom>
        </p:spPr>
      </p:pic>
      <p:pic>
        <p:nvPicPr>
          <p:cNvPr id="8" name="Picture 7">
            <a:extLst>
              <a:ext uri="{FF2B5EF4-FFF2-40B4-BE49-F238E27FC236}">
                <a16:creationId xmlns:a16="http://schemas.microsoft.com/office/drawing/2014/main" id="{E35C3078-DC5A-C3FA-6419-F045F8A6F0E0}"/>
              </a:ext>
            </a:extLst>
          </p:cNvPr>
          <p:cNvPicPr>
            <a:picLocks noChangeAspect="1"/>
          </p:cNvPicPr>
          <p:nvPr/>
        </p:nvPicPr>
        <p:blipFill rotWithShape="1">
          <a:blip r:embed="rId5"/>
          <a:srcRect b="7883"/>
          <a:stretch/>
        </p:blipFill>
        <p:spPr>
          <a:xfrm>
            <a:off x="3102796" y="2825794"/>
            <a:ext cx="2995864" cy="1549509"/>
          </a:xfrm>
          <a:prstGeom prst="rect">
            <a:avLst/>
          </a:prstGeom>
        </p:spPr>
      </p:pic>
      <p:sp>
        <p:nvSpPr>
          <p:cNvPr id="9" name="TextBox 8">
            <a:extLst>
              <a:ext uri="{FF2B5EF4-FFF2-40B4-BE49-F238E27FC236}">
                <a16:creationId xmlns:a16="http://schemas.microsoft.com/office/drawing/2014/main" id="{4BFD9E62-25E9-6BCD-D83D-D6CEB6D00315}"/>
              </a:ext>
            </a:extLst>
          </p:cNvPr>
          <p:cNvSpPr txBox="1"/>
          <p:nvPr/>
        </p:nvSpPr>
        <p:spPr>
          <a:xfrm>
            <a:off x="82194" y="996569"/>
            <a:ext cx="11967574" cy="2246769"/>
          </a:xfrm>
          <a:prstGeom prst="rect">
            <a:avLst/>
          </a:prstGeom>
          <a:noFill/>
        </p:spPr>
        <p:txBody>
          <a:bodyPr wrap="square" rtlCol="0">
            <a:spAutoFit/>
          </a:bodyPr>
          <a:lstStyle/>
          <a:p>
            <a:pPr algn="ctr"/>
            <a:r>
              <a:rPr lang="en-US" sz="4000" b="1" dirty="0">
                <a:ln w="0"/>
                <a:solidFill>
                  <a:schemeClr val="bg1"/>
                </a:solidFill>
                <a:effectLst>
                  <a:outerShdw blurRad="38100" dist="25400" dir="5400000" algn="ctr" rotWithShape="0">
                    <a:srgbClr val="6E747A">
                      <a:alpha val="43000"/>
                    </a:srgbClr>
                  </a:outerShdw>
                </a:effectLst>
                <a:latin typeface="Helvetica Neue" panose="02000503000000020004" pitchFamily="2" charset="0"/>
                <a:ea typeface="Helvetica Neue" panose="02000503000000020004" pitchFamily="2" charset="0"/>
                <a:cs typeface="Helvetica Neue" panose="02000503000000020004" pitchFamily="2" charset="0"/>
              </a:rPr>
              <a:t>The World is Rife with Violence and Destruction</a:t>
            </a:r>
          </a:p>
          <a:p>
            <a:pPr algn="ctr"/>
            <a:r>
              <a:rPr lang="en-US" sz="3000" dirty="0">
                <a:ln w="0"/>
                <a:solidFill>
                  <a:schemeClr val="bg1"/>
                </a:solidFill>
                <a:effectLst>
                  <a:outerShdw blurRad="38100" dist="25400" dir="5400000" algn="ctr" rotWithShape="0">
                    <a:srgbClr val="6E747A">
                      <a:alpha val="43000"/>
                    </a:srgbClr>
                  </a:outerShdw>
                </a:effectLst>
                <a:latin typeface="Helvetica Neue" panose="02000503000000020004" pitchFamily="2" charset="0"/>
                <a:ea typeface="Helvetica Neue" panose="02000503000000020004" pitchFamily="2" charset="0"/>
                <a:cs typeface="Helvetica Neue" panose="02000503000000020004" pitchFamily="2" charset="0"/>
              </a:rPr>
              <a:t>Many victims of armed conflict were subjects of </a:t>
            </a:r>
            <a:r>
              <a:rPr lang="en-US" sz="3000" dirty="0">
                <a:ln w="0"/>
                <a:solidFill>
                  <a:srgbClr val="FF0000"/>
                </a:solidFill>
                <a:effectLst>
                  <a:outerShdw blurRad="38100" dist="25400" dir="5400000" algn="ctr" rotWithShape="0">
                    <a:srgbClr val="6E747A">
                      <a:alpha val="43000"/>
                    </a:srgbClr>
                  </a:outerShdw>
                </a:effectLst>
                <a:latin typeface="Helvetica Neue" panose="02000503000000020004" pitchFamily="2" charset="0"/>
                <a:ea typeface="Helvetica Neue" panose="02000503000000020004" pitchFamily="2" charset="0"/>
                <a:cs typeface="Helvetica Neue" panose="02000503000000020004" pitchFamily="2" charset="0"/>
              </a:rPr>
              <a:t>ideological perpetration </a:t>
            </a:r>
            <a:r>
              <a:rPr lang="en-US" sz="3000" dirty="0">
                <a:ln w="0"/>
                <a:solidFill>
                  <a:schemeClr val="bg1"/>
                </a:solidFill>
                <a:effectLst>
                  <a:outerShdw blurRad="38100" dist="25400" dir="5400000" algn="ctr" rotWithShape="0">
                    <a:srgbClr val="6E747A">
                      <a:alpha val="43000"/>
                    </a:srgbClr>
                  </a:outerShdw>
                </a:effectLst>
                <a:latin typeface="Helvetica Neue" panose="02000503000000020004" pitchFamily="2" charset="0"/>
                <a:ea typeface="Helvetica Neue" panose="02000503000000020004" pitchFamily="2" charset="0"/>
                <a:cs typeface="Helvetica Neue" panose="02000503000000020004" pitchFamily="2" charset="0"/>
              </a:rPr>
              <a:t>and </a:t>
            </a:r>
            <a:r>
              <a:rPr lang="en-US" sz="3000" dirty="0">
                <a:ln w="0"/>
                <a:solidFill>
                  <a:srgbClr val="FF0000"/>
                </a:solidFill>
                <a:effectLst>
                  <a:outerShdw blurRad="38100" dist="25400" dir="5400000" algn="ctr" rotWithShape="0">
                    <a:srgbClr val="6E747A">
                      <a:alpha val="43000"/>
                    </a:srgbClr>
                  </a:outerShdw>
                </a:effectLst>
                <a:latin typeface="Helvetica Neue" panose="02000503000000020004" pitchFamily="2" charset="0"/>
                <a:ea typeface="Helvetica Neue" panose="02000503000000020004" pitchFamily="2" charset="0"/>
                <a:cs typeface="Helvetica Neue" panose="02000503000000020004" pitchFamily="2" charset="0"/>
              </a:rPr>
              <a:t>genocide</a:t>
            </a:r>
            <a:r>
              <a:rPr lang="en-US" sz="3000" dirty="0">
                <a:ln w="0"/>
                <a:solidFill>
                  <a:schemeClr val="bg1"/>
                </a:solidFill>
                <a:effectLst>
                  <a:outerShdw blurRad="38100" dist="25400" dir="5400000" algn="ctr" rotWithShape="0">
                    <a:srgbClr val="6E747A">
                      <a:alpha val="43000"/>
                    </a:srgbClr>
                  </a:outerShdw>
                </a:effectLst>
                <a:latin typeface="Helvetica Neue" panose="02000503000000020004" pitchFamily="2" charset="0"/>
                <a:ea typeface="Helvetica Neue" panose="02000503000000020004" pitchFamily="2" charset="0"/>
                <a:cs typeface="Helvetica Neue" panose="02000503000000020004" pitchFamily="2" charset="0"/>
              </a:rPr>
              <a:t>. </a:t>
            </a:r>
          </a:p>
          <a:p>
            <a:pPr algn="ctr"/>
            <a:endParaRPr lang="en-US" sz="4000" b="1" dirty="0">
              <a:ln w="0"/>
              <a:solidFill>
                <a:schemeClr val="bg1"/>
              </a:solidFill>
              <a:effectLst>
                <a:outerShdw blurRad="38100" dist="25400" dir="5400000" algn="ctr" rotWithShape="0">
                  <a:srgbClr val="6E747A">
                    <a:alpha val="43000"/>
                  </a:srgbClr>
                </a:outerShdw>
              </a:effectLst>
              <a:latin typeface="Garamond" panose="02020404030301010803" pitchFamily="18" charset="0"/>
            </a:endParaRPr>
          </a:p>
        </p:txBody>
      </p:sp>
    </p:spTree>
    <p:extLst>
      <p:ext uri="{BB962C8B-B14F-4D97-AF65-F5344CB8AC3E}">
        <p14:creationId xmlns:p14="http://schemas.microsoft.com/office/powerpoint/2010/main" val="1319909238"/>
      </p:ext>
    </p:extLst>
  </p:cSld>
  <p:clrMapOvr>
    <a:masterClrMapping/>
  </p:clrMapOvr>
</p:sld>
</file>

<file path=ppt/theme/theme1.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Garamond">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sz="2000" dirty="0" smtClean="0">
            <a:latin typeface="Helvetica Neue" panose="02000503000000020004" pitchFamily="2" charset="0"/>
            <a:ea typeface="Helvetica Neue" panose="02000503000000020004" pitchFamily="2" charset="0"/>
            <a:cs typeface="Helvetica Neue" panose="02000503000000020004"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78aac226-2f03-4b4d-9037-b46d56c55210}" enabled="0" method="" siteId="{78aac226-2f03-4b4d-9037-b46d56c55210}" removed="1"/>
</clbl:labelList>
</file>

<file path=docProps/app.xml><?xml version="1.0" encoding="utf-8"?>
<Properties xmlns="http://schemas.openxmlformats.org/officeDocument/2006/extended-properties" xmlns:vt="http://schemas.openxmlformats.org/officeDocument/2006/docPropsVTypes">
  <TotalTime>6574</TotalTime>
  <Words>5107</Words>
  <Application>Microsoft Macintosh PowerPoint</Application>
  <PresentationFormat>Widescreen</PresentationFormat>
  <Paragraphs>514</Paragraphs>
  <Slides>49</Slides>
  <Notes>15</Notes>
  <HiddenSlides>1</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49</vt:i4>
      </vt:variant>
    </vt:vector>
  </HeadingPairs>
  <TitlesOfParts>
    <vt:vector size="59" baseType="lpstr">
      <vt:lpstr>Agency FB</vt:lpstr>
      <vt:lpstr>Aptos</vt:lpstr>
      <vt:lpstr>Arial</vt:lpstr>
      <vt:lpstr>Calibri</vt:lpstr>
      <vt:lpstr>Courier New</vt:lpstr>
      <vt:lpstr>Garamond</vt:lpstr>
      <vt:lpstr>Helvetica</vt:lpstr>
      <vt:lpstr>Helvetica Neue</vt:lpstr>
      <vt:lpstr>Helvetica Neue Condensed</vt:lpstr>
      <vt:lpstr>Office Theme</vt:lpstr>
      <vt:lpstr>PowerPoint Presentation</vt:lpstr>
      <vt:lpstr> </vt:lpstr>
      <vt:lpstr>PowerPoint Presentation</vt:lpstr>
      <vt:lpstr>This Module’s Agenda:</vt:lpstr>
      <vt:lpstr>Calibrating Biases About Violence</vt:lpstr>
      <vt:lpstr>Peer Note-Taker Needed…</vt:lpstr>
      <vt:lpstr>Peer Note-Taker Needed…</vt:lpstr>
      <vt:lpstr>Peer Note-Taker Needed…</vt:lpstr>
      <vt:lpstr>Peer Note-Taker Needed…</vt:lpstr>
      <vt:lpstr>Peer Note-Taker Needed…</vt:lpstr>
      <vt:lpstr>Peer Note-Taker Needed…</vt:lpstr>
      <vt:lpstr>Peer Note-Taker Needed…</vt:lpstr>
      <vt:lpstr>Psychopathy and Dangerousness</vt:lpstr>
      <vt:lpstr>Psychopathy &amp; Dangerousness:</vt:lpstr>
      <vt:lpstr>Psychopathy &amp; Dangerousness:</vt:lpstr>
      <vt:lpstr>Psychopathy &amp; Dangerousness:</vt:lpstr>
      <vt:lpstr>Psychopathy &amp; Dangerousness:</vt:lpstr>
      <vt:lpstr>Psychopathy &amp; Dangerousness:</vt:lpstr>
      <vt:lpstr>Psychopathy &amp; Dangerousness:</vt:lpstr>
      <vt:lpstr>Psychopathy &amp; Dangerousness:</vt:lpstr>
      <vt:lpstr>Discussion: Forensic Risk</vt:lpstr>
      <vt:lpstr>Discussion: Forensic Risk</vt:lpstr>
      <vt:lpstr>Discussion: Forensic Risk</vt:lpstr>
      <vt:lpstr>What is an Effect Size?</vt:lpstr>
      <vt:lpstr>What is an Effect Size?</vt:lpstr>
      <vt:lpstr>What is an Effect Size?</vt:lpstr>
      <vt:lpstr>What is an Effect Size?</vt:lpstr>
      <vt:lpstr>What is an Effect Size?</vt:lpstr>
      <vt:lpstr>What is an Effect Size?</vt:lpstr>
      <vt:lpstr>What is an Effect Size?</vt:lpstr>
      <vt:lpstr>What is an Effect Size?</vt:lpstr>
      <vt:lpstr>What is an Effect Size?</vt:lpstr>
      <vt:lpstr>What is an Effect Size?</vt:lpstr>
      <vt:lpstr>What is an Effect Size?</vt:lpstr>
      <vt:lpstr>What is an Effect Size?</vt:lpstr>
      <vt:lpstr>Risk Prediction Studies (on PCL Samples)</vt:lpstr>
      <vt:lpstr>Risk Prediction Studies:</vt:lpstr>
      <vt:lpstr>Risk Prediction Studies:</vt:lpstr>
      <vt:lpstr>Risk Prediction Studies:</vt:lpstr>
      <vt:lpstr>Risk Prediction Studies:</vt:lpstr>
      <vt:lpstr>Risk Prediction Studies:</vt:lpstr>
      <vt:lpstr>Risk Prediction Studies:</vt:lpstr>
      <vt:lpstr>Risk Prediction Studies:</vt:lpstr>
      <vt:lpstr>Risk Prediction Studies:</vt:lpstr>
      <vt:lpstr>Risk Prediction Studies:</vt:lpstr>
      <vt:lpstr>Risk Prediction Studies:</vt:lpstr>
      <vt:lpstr>Risk Prediction Studies:</vt:lpstr>
      <vt:lpstr>Risk Prediction Studies:</vt:lpstr>
      <vt:lpstr>Risk Prediction Studies: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Rasmus Larsen</dc:creator>
  <cp:lastModifiedBy>Rasmus Larsen</cp:lastModifiedBy>
  <cp:revision>3</cp:revision>
  <dcterms:created xsi:type="dcterms:W3CDTF">2021-01-05T16:07:37Z</dcterms:created>
  <dcterms:modified xsi:type="dcterms:W3CDTF">2025-12-10T05:56:35Z</dcterms:modified>
</cp:coreProperties>
</file>