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handoutMasterIdLst>
    <p:handoutMasterId r:id="rId58"/>
  </p:handoutMasterIdLst>
  <p:sldIdLst>
    <p:sldId id="969" r:id="rId2"/>
    <p:sldId id="994" r:id="rId3"/>
    <p:sldId id="261" r:id="rId4"/>
    <p:sldId id="271" r:id="rId5"/>
    <p:sldId id="1316" r:id="rId6"/>
    <p:sldId id="1384" r:id="rId7"/>
    <p:sldId id="1383" r:id="rId8"/>
    <p:sldId id="1277" r:id="rId9"/>
    <p:sldId id="313" r:id="rId10"/>
    <p:sldId id="971" r:id="rId11"/>
    <p:sldId id="980" r:id="rId12"/>
    <p:sldId id="1382" r:id="rId13"/>
    <p:sldId id="1370" r:id="rId14"/>
    <p:sldId id="1371" r:id="rId15"/>
    <p:sldId id="1385" r:id="rId16"/>
    <p:sldId id="1386" r:id="rId17"/>
    <p:sldId id="1387" r:id="rId18"/>
    <p:sldId id="1388" r:id="rId19"/>
    <p:sldId id="1390" r:id="rId20"/>
    <p:sldId id="1328" r:id="rId21"/>
    <p:sldId id="1389" r:id="rId22"/>
    <p:sldId id="1391" r:id="rId23"/>
    <p:sldId id="1394" r:id="rId24"/>
    <p:sldId id="1396" r:id="rId25"/>
    <p:sldId id="1354" r:id="rId26"/>
    <p:sldId id="1331" r:id="rId27"/>
    <p:sldId id="1392" r:id="rId28"/>
    <p:sldId id="1393" r:id="rId29"/>
    <p:sldId id="1404" r:id="rId30"/>
    <p:sldId id="1405" r:id="rId31"/>
    <p:sldId id="1406" r:id="rId32"/>
    <p:sldId id="1407" r:id="rId33"/>
    <p:sldId id="1409" r:id="rId34"/>
    <p:sldId id="1412" r:id="rId35"/>
    <p:sldId id="1285" r:id="rId36"/>
    <p:sldId id="1332" r:id="rId37"/>
    <p:sldId id="1397" r:id="rId38"/>
    <p:sldId id="1398" r:id="rId39"/>
    <p:sldId id="1400" r:id="rId40"/>
    <p:sldId id="1401" r:id="rId41"/>
    <p:sldId id="1402" r:id="rId42"/>
    <p:sldId id="1403" r:id="rId43"/>
    <p:sldId id="1413" r:id="rId44"/>
    <p:sldId id="1419" r:id="rId45"/>
    <p:sldId id="1414" r:id="rId46"/>
    <p:sldId id="1415" r:id="rId47"/>
    <p:sldId id="1261" r:id="rId48"/>
    <p:sldId id="1410" r:id="rId49"/>
    <p:sldId id="1420" r:id="rId50"/>
    <p:sldId id="1411" r:id="rId51"/>
    <p:sldId id="1417" r:id="rId52"/>
    <p:sldId id="1416" r:id="rId53"/>
    <p:sldId id="1418" r:id="rId54"/>
    <p:sldId id="1262" r:id="rId55"/>
    <p:sldId id="134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AAE"/>
    <a:srgbClr val="61A2A7"/>
    <a:srgbClr val="C22400"/>
    <a:srgbClr val="CC0FFF"/>
    <a:srgbClr val="F0E900"/>
    <a:srgbClr val="E6E4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AD9C7E-CEB0-614E-B441-0C5AEB9F059B}" v="2" dt="2025-12-10T06:08:43.6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61"/>
    <p:restoredTop sz="83265"/>
  </p:normalViewPr>
  <p:slideViewPr>
    <p:cSldViewPr snapToGrid="0">
      <p:cViewPr varScale="1">
        <p:scale>
          <a:sx n="105" d="100"/>
          <a:sy n="105" d="100"/>
        </p:scale>
        <p:origin x="2032" y="20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smus Larsen" userId="c0130b07-28a8-4bcd-bd98-8750e35db048" providerId="ADAL" clId="{3C28B4B6-BF91-5100-B6B8-8D53CB6C04C2}"/>
    <pc:docChg chg="custSel delSld modSld">
      <pc:chgData name="Rasmus Larsen" userId="c0130b07-28a8-4bcd-bd98-8750e35db048" providerId="ADAL" clId="{3C28B4B6-BF91-5100-B6B8-8D53CB6C04C2}" dt="2025-12-10T06:11:29.274" v="77" actId="20577"/>
      <pc:docMkLst>
        <pc:docMk/>
      </pc:docMkLst>
      <pc:sldChg chg="delSp mod">
        <pc:chgData name="Rasmus Larsen" userId="c0130b07-28a8-4bcd-bd98-8750e35db048" providerId="ADAL" clId="{3C28B4B6-BF91-5100-B6B8-8D53CB6C04C2}" dt="2025-12-10T06:08:27.771" v="2" actId="478"/>
        <pc:sldMkLst>
          <pc:docMk/>
          <pc:sldMk cId="818426910" sldId="969"/>
        </pc:sldMkLst>
        <pc:spChg chg="del">
          <ac:chgData name="Rasmus Larsen" userId="c0130b07-28a8-4bcd-bd98-8750e35db048" providerId="ADAL" clId="{3C28B4B6-BF91-5100-B6B8-8D53CB6C04C2}" dt="2025-12-10T06:08:26.564" v="1" actId="478"/>
          <ac:spMkLst>
            <pc:docMk/>
            <pc:sldMk cId="818426910" sldId="969"/>
            <ac:spMk id="11" creationId="{596C543E-A43B-B641-8720-92363A05AC4C}"/>
          </ac:spMkLst>
        </pc:spChg>
        <pc:picChg chg="del">
          <ac:chgData name="Rasmus Larsen" userId="c0130b07-28a8-4bcd-bd98-8750e35db048" providerId="ADAL" clId="{3C28B4B6-BF91-5100-B6B8-8D53CB6C04C2}" dt="2025-12-10T06:08:27.771" v="2" actId="478"/>
          <ac:picMkLst>
            <pc:docMk/>
            <pc:sldMk cId="818426910" sldId="969"/>
            <ac:picMk id="15" creationId="{7CC4EA0D-B243-E320-EE08-491D870B5F64}"/>
          </ac:picMkLst>
        </pc:picChg>
        <pc:picChg chg="del">
          <ac:chgData name="Rasmus Larsen" userId="c0130b07-28a8-4bcd-bd98-8750e35db048" providerId="ADAL" clId="{3C28B4B6-BF91-5100-B6B8-8D53CB6C04C2}" dt="2025-12-10T06:08:24.753" v="0" actId="478"/>
          <ac:picMkLst>
            <pc:docMk/>
            <pc:sldMk cId="818426910" sldId="969"/>
            <ac:picMk id="20" creationId="{D1F52A1C-E2F6-D870-E10C-C9E0C6F4C44D}"/>
          </ac:picMkLst>
        </pc:picChg>
      </pc:sldChg>
      <pc:sldChg chg="addSp modSp mod">
        <pc:chgData name="Rasmus Larsen" userId="c0130b07-28a8-4bcd-bd98-8750e35db048" providerId="ADAL" clId="{3C28B4B6-BF91-5100-B6B8-8D53CB6C04C2}" dt="2025-12-10T06:08:48.121" v="23" actId="1076"/>
        <pc:sldMkLst>
          <pc:docMk/>
          <pc:sldMk cId="1552489491" sldId="994"/>
        </pc:sldMkLst>
        <pc:spChg chg="add mod">
          <ac:chgData name="Rasmus Larsen" userId="c0130b07-28a8-4bcd-bd98-8750e35db048" providerId="ADAL" clId="{3C28B4B6-BF91-5100-B6B8-8D53CB6C04C2}" dt="2025-12-10T06:08:48.121" v="23" actId="1076"/>
          <ac:spMkLst>
            <pc:docMk/>
            <pc:sldMk cId="1552489491" sldId="994"/>
            <ac:spMk id="4" creationId="{D401EFFA-395F-15B5-4259-A2F9934E65A7}"/>
          </ac:spMkLst>
        </pc:spChg>
        <pc:picChg chg="mod">
          <ac:chgData name="Rasmus Larsen" userId="c0130b07-28a8-4bcd-bd98-8750e35db048" providerId="ADAL" clId="{3C28B4B6-BF91-5100-B6B8-8D53CB6C04C2}" dt="2025-12-10T06:08:42.087" v="21" actId="1035"/>
          <ac:picMkLst>
            <pc:docMk/>
            <pc:sldMk cId="1552489491" sldId="994"/>
            <ac:picMk id="6" creationId="{DB33BC28-5B92-534F-0C89-080DD89683E6}"/>
          </ac:picMkLst>
        </pc:picChg>
      </pc:sldChg>
      <pc:sldChg chg="del">
        <pc:chgData name="Rasmus Larsen" userId="c0130b07-28a8-4bcd-bd98-8750e35db048" providerId="ADAL" clId="{3C28B4B6-BF91-5100-B6B8-8D53CB6C04C2}" dt="2025-12-10T06:10:36.959" v="24" actId="2696"/>
        <pc:sldMkLst>
          <pc:docMk/>
          <pc:sldMk cId="3540358626" sldId="1227"/>
        </pc:sldMkLst>
      </pc:sldChg>
      <pc:sldChg chg="del">
        <pc:chgData name="Rasmus Larsen" userId="c0130b07-28a8-4bcd-bd98-8750e35db048" providerId="ADAL" clId="{3C28B4B6-BF91-5100-B6B8-8D53CB6C04C2}" dt="2025-12-10T06:08:37.680" v="3" actId="2696"/>
        <pc:sldMkLst>
          <pc:docMk/>
          <pc:sldMk cId="4249557939" sldId="1342"/>
        </pc:sldMkLst>
      </pc:sldChg>
      <pc:sldChg chg="del">
        <pc:chgData name="Rasmus Larsen" userId="c0130b07-28a8-4bcd-bd98-8750e35db048" providerId="ADAL" clId="{3C28B4B6-BF91-5100-B6B8-8D53CB6C04C2}" dt="2025-12-10T06:08:37.695" v="4" actId="2696"/>
        <pc:sldMkLst>
          <pc:docMk/>
          <pc:sldMk cId="477789027" sldId="1343"/>
        </pc:sldMkLst>
      </pc:sldChg>
      <pc:sldChg chg="del">
        <pc:chgData name="Rasmus Larsen" userId="c0130b07-28a8-4bcd-bd98-8750e35db048" providerId="ADAL" clId="{3C28B4B6-BF91-5100-B6B8-8D53CB6C04C2}" dt="2025-12-10T06:08:37.707" v="5" actId="2696"/>
        <pc:sldMkLst>
          <pc:docMk/>
          <pc:sldMk cId="3630157455" sldId="1344"/>
        </pc:sldMkLst>
      </pc:sldChg>
      <pc:sldChg chg="del">
        <pc:chgData name="Rasmus Larsen" userId="c0130b07-28a8-4bcd-bd98-8750e35db048" providerId="ADAL" clId="{3C28B4B6-BF91-5100-B6B8-8D53CB6C04C2}" dt="2025-12-10T06:08:37.713" v="6" actId="2696"/>
        <pc:sldMkLst>
          <pc:docMk/>
          <pc:sldMk cId="1919480364" sldId="1345"/>
        </pc:sldMkLst>
      </pc:sldChg>
      <pc:sldChg chg="del">
        <pc:chgData name="Rasmus Larsen" userId="c0130b07-28a8-4bcd-bd98-8750e35db048" providerId="ADAL" clId="{3C28B4B6-BF91-5100-B6B8-8D53CB6C04C2}" dt="2025-12-10T06:08:37.717" v="7" actId="2696"/>
        <pc:sldMkLst>
          <pc:docMk/>
          <pc:sldMk cId="3323376059" sldId="1346"/>
        </pc:sldMkLst>
      </pc:sldChg>
      <pc:sldChg chg="modSp mod">
        <pc:chgData name="Rasmus Larsen" userId="c0130b07-28a8-4bcd-bd98-8750e35db048" providerId="ADAL" clId="{3C28B4B6-BF91-5100-B6B8-8D53CB6C04C2}" dt="2025-12-10T06:11:29.274" v="77" actId="20577"/>
        <pc:sldMkLst>
          <pc:docMk/>
          <pc:sldMk cId="2446047233" sldId="1347"/>
        </pc:sldMkLst>
        <pc:spChg chg="mod">
          <ac:chgData name="Rasmus Larsen" userId="c0130b07-28a8-4bcd-bd98-8750e35db048" providerId="ADAL" clId="{3C28B4B6-BF91-5100-B6B8-8D53CB6C04C2}" dt="2025-12-10T06:11:29.274" v="77" actId="20577"/>
          <ac:spMkLst>
            <pc:docMk/>
            <pc:sldMk cId="2446047233" sldId="1347"/>
            <ac:spMk id="6" creationId="{64D1D7C4-2456-BFD7-47CC-A970D92825FE}"/>
          </ac:spMkLst>
        </pc:spChg>
      </pc:sldChg>
    </pc:docChg>
  </pc:docChgLst>
  <pc:docChgLst>
    <pc:chgData name="Rasmus Larsen" userId="c0130b07-28a8-4bcd-bd98-8750e35db048" providerId="ADAL" clId="{99A20618-8486-5080-8D15-B9D8817CCB14}"/>
    <pc:docChg chg="undo custSel addSld delSld modSld sldOrd">
      <pc:chgData name="Rasmus Larsen" userId="c0130b07-28a8-4bcd-bd98-8750e35db048" providerId="ADAL" clId="{99A20618-8486-5080-8D15-B9D8817CCB14}" dt="2025-10-16T22:34:09.507" v="11568" actId="20577"/>
      <pc:docMkLst>
        <pc:docMk/>
      </pc:docMkLst>
      <pc:sldChg chg="modSp mod">
        <pc:chgData name="Rasmus Larsen" userId="c0130b07-28a8-4bcd-bd98-8750e35db048" providerId="ADAL" clId="{99A20618-8486-5080-8D15-B9D8817CCB14}" dt="2025-10-15T11:41:24.287" v="4732" actId="20577"/>
        <pc:sldMkLst>
          <pc:docMk/>
          <pc:sldMk cId="3614981355" sldId="271"/>
        </pc:sldMkLst>
      </pc:sldChg>
      <pc:sldChg chg="modAnim">
        <pc:chgData name="Rasmus Larsen" userId="c0130b07-28a8-4bcd-bd98-8750e35db048" providerId="ADAL" clId="{99A20618-8486-5080-8D15-B9D8817CCB14}" dt="2025-10-14T18:17:59.154" v="3"/>
        <pc:sldMkLst>
          <pc:docMk/>
          <pc:sldMk cId="3968087796" sldId="313"/>
        </pc:sldMkLst>
      </pc:sldChg>
      <pc:sldChg chg="modSp mod">
        <pc:chgData name="Rasmus Larsen" userId="c0130b07-28a8-4bcd-bd98-8750e35db048" providerId="ADAL" clId="{99A20618-8486-5080-8D15-B9D8817CCB14}" dt="2025-10-14T17:54:34.798" v="1" actId="20577"/>
        <pc:sldMkLst>
          <pc:docMk/>
          <pc:sldMk cId="818426910" sldId="969"/>
        </pc:sldMkLst>
      </pc:sldChg>
      <pc:sldChg chg="addSp delSp modSp mod">
        <pc:chgData name="Rasmus Larsen" userId="c0130b07-28a8-4bcd-bd98-8750e35db048" providerId="ADAL" clId="{99A20618-8486-5080-8D15-B9D8817CCB14}" dt="2025-10-14T19:10:52.362" v="808" actId="14861"/>
        <pc:sldMkLst>
          <pc:docMk/>
          <pc:sldMk cId="1552489491" sldId="994"/>
        </pc:sldMkLst>
      </pc:sldChg>
      <pc:sldChg chg="mod modShow">
        <pc:chgData name="Rasmus Larsen" userId="c0130b07-28a8-4bcd-bd98-8750e35db048" providerId="ADAL" clId="{99A20618-8486-5080-8D15-B9D8817CCB14}" dt="2025-10-15T12:36:30.221" v="6442" actId="729"/>
        <pc:sldMkLst>
          <pc:docMk/>
          <pc:sldMk cId="4167505849" sldId="1261"/>
        </pc:sldMkLst>
      </pc:sldChg>
      <pc:sldChg chg="modSp mod">
        <pc:chgData name="Rasmus Larsen" userId="c0130b07-28a8-4bcd-bd98-8750e35db048" providerId="ADAL" clId="{99A20618-8486-5080-8D15-B9D8817CCB14}" dt="2025-10-15T11:30:52.858" v="4603"/>
        <pc:sldMkLst>
          <pc:docMk/>
          <pc:sldMk cId="82770144" sldId="1277"/>
        </pc:sldMkLst>
      </pc:sldChg>
      <pc:sldChg chg="modSp del mod modShow">
        <pc:chgData name="Rasmus Larsen" userId="c0130b07-28a8-4bcd-bd98-8750e35db048" providerId="ADAL" clId="{99A20618-8486-5080-8D15-B9D8817CCB14}" dt="2025-10-15T11:31:07.148" v="4605" actId="2696"/>
        <pc:sldMkLst>
          <pc:docMk/>
          <pc:sldMk cId="4215764783" sldId="1279"/>
        </pc:sldMkLst>
      </pc:sldChg>
      <pc:sldChg chg="modSp mod ord modNotesTx">
        <pc:chgData name="Rasmus Larsen" userId="c0130b07-28a8-4bcd-bd98-8750e35db048" providerId="ADAL" clId="{99A20618-8486-5080-8D15-B9D8817CCB14}" dt="2025-10-15T11:36:57.498" v="4674" actId="113"/>
        <pc:sldMkLst>
          <pc:docMk/>
          <pc:sldMk cId="310462230" sldId="1328"/>
        </pc:sldMkLst>
      </pc:sldChg>
      <pc:sldChg chg="modSp">
        <pc:chgData name="Rasmus Larsen" userId="c0130b07-28a8-4bcd-bd98-8750e35db048" providerId="ADAL" clId="{99A20618-8486-5080-8D15-B9D8817CCB14}" dt="2025-10-14T20:13:22.745" v="2096"/>
        <pc:sldMkLst>
          <pc:docMk/>
          <pc:sldMk cId="2666644301" sldId="1331"/>
        </pc:sldMkLst>
      </pc:sldChg>
      <pc:sldChg chg="addSp delSp modSp mod delAnim modAnim">
        <pc:chgData name="Rasmus Larsen" userId="c0130b07-28a8-4bcd-bd98-8750e35db048" providerId="ADAL" clId="{99A20618-8486-5080-8D15-B9D8817CCB14}" dt="2025-10-16T12:47:13.410" v="8437" actId="20577"/>
        <pc:sldMkLst>
          <pc:docMk/>
          <pc:sldMk cId="1276216089" sldId="1332"/>
        </pc:sldMkLst>
      </pc:sldChg>
      <pc:sldChg chg="addSp delSp modSp mod modAnim">
        <pc:chgData name="Rasmus Larsen" userId="c0130b07-28a8-4bcd-bd98-8750e35db048" providerId="ADAL" clId="{99A20618-8486-5080-8D15-B9D8817CCB14}" dt="2025-10-16T12:13:41.128" v="7116" actId="20577"/>
        <pc:sldMkLst>
          <pc:docMk/>
          <pc:sldMk cId="2446047233" sldId="1347"/>
        </pc:sldMkLst>
      </pc:sldChg>
      <pc:sldChg chg="addSp modSp add mod">
        <pc:chgData name="Rasmus Larsen" userId="c0130b07-28a8-4bcd-bd98-8750e35db048" providerId="ADAL" clId="{99A20618-8486-5080-8D15-B9D8817CCB14}" dt="2025-10-15T11:45:33.323" v="4865" actId="207"/>
        <pc:sldMkLst>
          <pc:docMk/>
          <pc:sldMk cId="3384896022" sldId="1354"/>
        </pc:sldMkLst>
      </pc:sldChg>
      <pc:sldChg chg="del">
        <pc:chgData name="Rasmus Larsen" userId="c0130b07-28a8-4bcd-bd98-8750e35db048" providerId="ADAL" clId="{99A20618-8486-5080-8D15-B9D8817CCB14}" dt="2025-10-14T22:12:01.119" v="4508" actId="2696"/>
        <pc:sldMkLst>
          <pc:docMk/>
          <pc:sldMk cId="2581489684" sldId="1364"/>
        </pc:sldMkLst>
      </pc:sldChg>
      <pc:sldChg chg="del">
        <pc:chgData name="Rasmus Larsen" userId="c0130b07-28a8-4bcd-bd98-8750e35db048" providerId="ADAL" clId="{99A20618-8486-5080-8D15-B9D8817CCB14}" dt="2025-10-15T11:35:36.571" v="4664" actId="2696"/>
        <pc:sldMkLst>
          <pc:docMk/>
          <pc:sldMk cId="778320416" sldId="1369"/>
        </pc:sldMkLst>
      </pc:sldChg>
      <pc:sldChg chg="addSp modSp mod modAnim">
        <pc:chgData name="Rasmus Larsen" userId="c0130b07-28a8-4bcd-bd98-8750e35db048" providerId="ADAL" clId="{99A20618-8486-5080-8D15-B9D8817CCB14}" dt="2025-10-15T11:35:51.595" v="4672"/>
        <pc:sldMkLst>
          <pc:docMk/>
          <pc:sldMk cId="1781204944" sldId="1371"/>
        </pc:sldMkLst>
      </pc:sldChg>
      <pc:sldChg chg="addSp modSp mod modAnim">
        <pc:chgData name="Rasmus Larsen" userId="c0130b07-28a8-4bcd-bd98-8750e35db048" providerId="ADAL" clId="{99A20618-8486-5080-8D15-B9D8817CCB14}" dt="2025-10-15T11:35:03.761" v="4663"/>
        <pc:sldMkLst>
          <pc:docMk/>
          <pc:sldMk cId="4194536959" sldId="1382"/>
        </pc:sldMkLst>
      </pc:sldChg>
      <pc:sldChg chg="modSp mod">
        <pc:chgData name="Rasmus Larsen" userId="c0130b07-28a8-4bcd-bd98-8750e35db048" providerId="ADAL" clId="{99A20618-8486-5080-8D15-B9D8817CCB14}" dt="2025-10-15T11:30:46.652" v="4602" actId="20577"/>
        <pc:sldMkLst>
          <pc:docMk/>
          <pc:sldMk cId="120076055" sldId="1383"/>
        </pc:sldMkLst>
      </pc:sldChg>
      <pc:sldChg chg="modTransition">
        <pc:chgData name="Rasmus Larsen" userId="c0130b07-28a8-4bcd-bd98-8750e35db048" providerId="ADAL" clId="{99A20618-8486-5080-8D15-B9D8817CCB14}" dt="2025-10-14T18:22:28.375" v="20"/>
        <pc:sldMkLst>
          <pc:docMk/>
          <pc:sldMk cId="853839157" sldId="1386"/>
        </pc:sldMkLst>
      </pc:sldChg>
      <pc:sldChg chg="modSp mod modTransition">
        <pc:chgData name="Rasmus Larsen" userId="c0130b07-28a8-4bcd-bd98-8750e35db048" providerId="ADAL" clId="{99A20618-8486-5080-8D15-B9D8817CCB14}" dt="2025-10-14T20:16:20.497" v="2171" actId="20577"/>
        <pc:sldMkLst>
          <pc:docMk/>
          <pc:sldMk cId="1457140579" sldId="1387"/>
        </pc:sldMkLst>
      </pc:sldChg>
      <pc:sldChg chg="modSp mod modTransition">
        <pc:chgData name="Rasmus Larsen" userId="c0130b07-28a8-4bcd-bd98-8750e35db048" providerId="ADAL" clId="{99A20618-8486-5080-8D15-B9D8817CCB14}" dt="2025-10-14T18:23:08.254" v="25" actId="207"/>
        <pc:sldMkLst>
          <pc:docMk/>
          <pc:sldMk cId="1233757057" sldId="1388"/>
        </pc:sldMkLst>
      </pc:sldChg>
      <pc:sldChg chg="modSp add del mod">
        <pc:chgData name="Rasmus Larsen" userId="c0130b07-28a8-4bcd-bd98-8750e35db048" providerId="ADAL" clId="{99A20618-8486-5080-8D15-B9D8817CCB14}" dt="2025-10-14T21:45:18.251" v="3970" actId="20577"/>
        <pc:sldMkLst>
          <pc:docMk/>
          <pc:sldMk cId="3099133835" sldId="1389"/>
        </pc:sldMkLst>
      </pc:sldChg>
      <pc:sldChg chg="modSp mod modAnim">
        <pc:chgData name="Rasmus Larsen" userId="c0130b07-28a8-4bcd-bd98-8750e35db048" providerId="ADAL" clId="{99A20618-8486-5080-8D15-B9D8817CCB14}" dt="2025-10-14T18:24:12.095" v="35"/>
        <pc:sldMkLst>
          <pc:docMk/>
          <pc:sldMk cId="22583442" sldId="1390"/>
        </pc:sldMkLst>
      </pc:sldChg>
      <pc:sldChg chg="modSp mod">
        <pc:chgData name="Rasmus Larsen" userId="c0130b07-28a8-4bcd-bd98-8750e35db048" providerId="ADAL" clId="{99A20618-8486-5080-8D15-B9D8817CCB14}" dt="2025-10-15T11:38:11.794" v="4694" actId="113"/>
        <pc:sldMkLst>
          <pc:docMk/>
          <pc:sldMk cId="3286421262" sldId="1391"/>
        </pc:sldMkLst>
      </pc:sldChg>
      <pc:sldChg chg="modSp mod">
        <pc:chgData name="Rasmus Larsen" userId="c0130b07-28a8-4bcd-bd98-8750e35db048" providerId="ADAL" clId="{99A20618-8486-5080-8D15-B9D8817CCB14}" dt="2025-10-15T11:41:00.371" v="4727" actId="207"/>
        <pc:sldMkLst>
          <pc:docMk/>
          <pc:sldMk cId="3212968633" sldId="1392"/>
        </pc:sldMkLst>
      </pc:sldChg>
      <pc:sldChg chg="modSp">
        <pc:chgData name="Rasmus Larsen" userId="c0130b07-28a8-4bcd-bd98-8750e35db048" providerId="ADAL" clId="{99A20618-8486-5080-8D15-B9D8817CCB14}" dt="2025-10-14T20:13:26.894" v="2098"/>
        <pc:sldMkLst>
          <pc:docMk/>
          <pc:sldMk cId="1866180861" sldId="1393"/>
        </pc:sldMkLst>
      </pc:sldChg>
      <pc:sldChg chg="addSp delSp modSp mod modAnim">
        <pc:chgData name="Rasmus Larsen" userId="c0130b07-28a8-4bcd-bd98-8750e35db048" providerId="ADAL" clId="{99A20618-8486-5080-8D15-B9D8817CCB14}" dt="2025-10-15T11:38:53.276" v="4721" actId="20577"/>
        <pc:sldMkLst>
          <pc:docMk/>
          <pc:sldMk cId="3260177382" sldId="1394"/>
        </pc:sldMkLst>
      </pc:sldChg>
      <pc:sldChg chg="addSp modSp mod modAnim">
        <pc:chgData name="Rasmus Larsen" userId="c0130b07-28a8-4bcd-bd98-8750e35db048" providerId="ADAL" clId="{99A20618-8486-5080-8D15-B9D8817CCB14}" dt="2025-10-15T16:24:54.524" v="6692"/>
        <pc:sldMkLst>
          <pc:docMk/>
          <pc:sldMk cId="3171681869" sldId="1396"/>
        </pc:sldMkLst>
      </pc:sldChg>
      <pc:sldChg chg="modSp add del mod">
        <pc:chgData name="Rasmus Larsen" userId="c0130b07-28a8-4bcd-bd98-8750e35db048" providerId="ADAL" clId="{99A20618-8486-5080-8D15-B9D8817CCB14}" dt="2025-10-14T19:25:36.816" v="1013" actId="2696"/>
        <pc:sldMkLst>
          <pc:docMk/>
          <pc:sldMk cId="1270750770" sldId="1397"/>
        </pc:sldMkLst>
      </pc:sldChg>
      <pc:sldChg chg="delSp modSp add del mod">
        <pc:chgData name="Rasmus Larsen" userId="c0130b07-28a8-4bcd-bd98-8750e35db048" providerId="ADAL" clId="{99A20618-8486-5080-8D15-B9D8817CCB14}" dt="2025-10-14T19:24:42.829" v="977" actId="2696"/>
        <pc:sldMkLst>
          <pc:docMk/>
          <pc:sldMk cId="1607901169" sldId="1397"/>
        </pc:sldMkLst>
      </pc:sldChg>
      <pc:sldChg chg="addSp delSp modSp add mod delAnim modAnim">
        <pc:chgData name="Rasmus Larsen" userId="c0130b07-28a8-4bcd-bd98-8750e35db048" providerId="ADAL" clId="{99A20618-8486-5080-8D15-B9D8817CCB14}" dt="2025-10-16T12:50:13.591" v="8527" actId="1035"/>
        <pc:sldMkLst>
          <pc:docMk/>
          <pc:sldMk cId="2663394573" sldId="1397"/>
        </pc:sldMkLst>
      </pc:sldChg>
      <pc:sldChg chg="add del">
        <pc:chgData name="Rasmus Larsen" userId="c0130b07-28a8-4bcd-bd98-8750e35db048" providerId="ADAL" clId="{99A20618-8486-5080-8D15-B9D8817CCB14}" dt="2025-10-14T20:08:14.089" v="1959" actId="2696"/>
        <pc:sldMkLst>
          <pc:docMk/>
          <pc:sldMk cId="1454378148" sldId="1398"/>
        </pc:sldMkLst>
      </pc:sldChg>
      <pc:sldChg chg="addSp delSp modSp add mod delAnim modAnim modNotesTx">
        <pc:chgData name="Rasmus Larsen" userId="c0130b07-28a8-4bcd-bd98-8750e35db048" providerId="ADAL" clId="{99A20618-8486-5080-8D15-B9D8817CCB14}" dt="2025-10-16T12:51:32.195" v="8545" actId="207"/>
        <pc:sldMkLst>
          <pc:docMk/>
          <pc:sldMk cId="2529461833" sldId="1398"/>
        </pc:sldMkLst>
      </pc:sldChg>
      <pc:sldChg chg="addSp delSp modSp add del mod">
        <pc:chgData name="Rasmus Larsen" userId="c0130b07-28a8-4bcd-bd98-8750e35db048" providerId="ADAL" clId="{99A20618-8486-5080-8D15-B9D8817CCB14}" dt="2025-10-14T20:47:20.795" v="2801" actId="2696"/>
        <pc:sldMkLst>
          <pc:docMk/>
          <pc:sldMk cId="4039255289" sldId="1399"/>
        </pc:sldMkLst>
      </pc:sldChg>
      <pc:sldChg chg="addSp delSp modSp add mod">
        <pc:chgData name="Rasmus Larsen" userId="c0130b07-28a8-4bcd-bd98-8750e35db048" providerId="ADAL" clId="{99A20618-8486-5080-8D15-B9D8817CCB14}" dt="2025-10-14T20:51:31.609" v="2822" actId="164"/>
        <pc:sldMkLst>
          <pc:docMk/>
          <pc:sldMk cId="3772386490" sldId="1400"/>
        </pc:sldMkLst>
      </pc:sldChg>
      <pc:sldChg chg="addSp delSp modSp add mod ord">
        <pc:chgData name="Rasmus Larsen" userId="c0130b07-28a8-4bcd-bd98-8750e35db048" providerId="ADAL" clId="{99A20618-8486-5080-8D15-B9D8817CCB14}" dt="2025-10-16T12:52:35.079" v="8546" actId="207"/>
        <pc:sldMkLst>
          <pc:docMk/>
          <pc:sldMk cId="309739880" sldId="1401"/>
        </pc:sldMkLst>
      </pc:sldChg>
      <pc:sldChg chg="addSp delSp modSp add mod modAnim">
        <pc:chgData name="Rasmus Larsen" userId="c0130b07-28a8-4bcd-bd98-8750e35db048" providerId="ADAL" clId="{99A20618-8486-5080-8D15-B9D8817CCB14}" dt="2025-10-14T21:27:12.741" v="3573" actId="1036"/>
        <pc:sldMkLst>
          <pc:docMk/>
          <pc:sldMk cId="3200407568" sldId="1402"/>
        </pc:sldMkLst>
      </pc:sldChg>
      <pc:sldChg chg="modSp add mod ord">
        <pc:chgData name="Rasmus Larsen" userId="c0130b07-28a8-4bcd-bd98-8750e35db048" providerId="ADAL" clId="{99A20618-8486-5080-8D15-B9D8817CCB14}" dt="2025-10-16T12:53:06.690" v="8548" actId="207"/>
        <pc:sldMkLst>
          <pc:docMk/>
          <pc:sldMk cId="2616893237" sldId="1403"/>
        </pc:sldMkLst>
      </pc:sldChg>
      <pc:sldChg chg="modSp add mod ord">
        <pc:chgData name="Rasmus Larsen" userId="c0130b07-28a8-4bcd-bd98-8750e35db048" providerId="ADAL" clId="{99A20618-8486-5080-8D15-B9D8817CCB14}" dt="2025-10-14T21:45:54.245" v="3991" actId="20577"/>
        <pc:sldMkLst>
          <pc:docMk/>
          <pc:sldMk cId="424494226" sldId="1404"/>
        </pc:sldMkLst>
      </pc:sldChg>
      <pc:sldChg chg="modSp add mod">
        <pc:chgData name="Rasmus Larsen" userId="c0130b07-28a8-4bcd-bd98-8750e35db048" providerId="ADAL" clId="{99A20618-8486-5080-8D15-B9D8817CCB14}" dt="2025-10-16T12:15:07.440" v="7117" actId="20577"/>
        <pc:sldMkLst>
          <pc:docMk/>
          <pc:sldMk cId="2554512355" sldId="1405"/>
        </pc:sldMkLst>
      </pc:sldChg>
      <pc:sldChg chg="modSp add mod">
        <pc:chgData name="Rasmus Larsen" userId="c0130b07-28a8-4bcd-bd98-8750e35db048" providerId="ADAL" clId="{99A20618-8486-5080-8D15-B9D8817CCB14}" dt="2025-10-16T12:20:19.446" v="7256" actId="20577"/>
        <pc:sldMkLst>
          <pc:docMk/>
          <pc:sldMk cId="2564408654" sldId="1406"/>
        </pc:sldMkLst>
      </pc:sldChg>
      <pc:sldChg chg="add del">
        <pc:chgData name="Rasmus Larsen" userId="c0130b07-28a8-4bcd-bd98-8750e35db048" providerId="ADAL" clId="{99A20618-8486-5080-8D15-B9D8817CCB14}" dt="2025-10-15T12:05:26.378" v="5271" actId="2890"/>
        <pc:sldMkLst>
          <pc:docMk/>
          <pc:sldMk cId="955791189" sldId="1407"/>
        </pc:sldMkLst>
      </pc:sldChg>
      <pc:sldChg chg="addSp modSp add mod">
        <pc:chgData name="Rasmus Larsen" userId="c0130b07-28a8-4bcd-bd98-8750e35db048" providerId="ADAL" clId="{99A20618-8486-5080-8D15-B9D8817CCB14}" dt="2025-10-16T12:43:34.660" v="8370" actId="20577"/>
        <pc:sldMkLst>
          <pc:docMk/>
          <pc:sldMk cId="2187947142" sldId="1407"/>
        </pc:sldMkLst>
      </pc:sldChg>
      <pc:sldChg chg="modSp add del mod">
        <pc:chgData name="Rasmus Larsen" userId="c0130b07-28a8-4bcd-bd98-8750e35db048" providerId="ADAL" clId="{99A20618-8486-5080-8D15-B9D8817CCB14}" dt="2025-10-16T12:21:58.493" v="7336" actId="2696"/>
        <pc:sldMkLst>
          <pc:docMk/>
          <pc:sldMk cId="2322658082" sldId="1408"/>
        </pc:sldMkLst>
      </pc:sldChg>
      <pc:sldChg chg="addSp delSp modSp add mod modAnim">
        <pc:chgData name="Rasmus Larsen" userId="c0130b07-28a8-4bcd-bd98-8750e35db048" providerId="ADAL" clId="{99A20618-8486-5080-8D15-B9D8817CCB14}" dt="2025-10-16T12:29:10.876" v="7910" actId="1076"/>
        <pc:sldMkLst>
          <pc:docMk/>
          <pc:sldMk cId="2055286706" sldId="1409"/>
        </pc:sldMkLst>
      </pc:sldChg>
      <pc:sldChg chg="add del ord">
        <pc:chgData name="Rasmus Larsen" userId="c0130b07-28a8-4bcd-bd98-8750e35db048" providerId="ADAL" clId="{99A20618-8486-5080-8D15-B9D8817CCB14}" dt="2025-10-15T12:22:16.929" v="6007" actId="2696"/>
        <pc:sldMkLst>
          <pc:docMk/>
          <pc:sldMk cId="3214627778" sldId="1410"/>
        </pc:sldMkLst>
      </pc:sldChg>
      <pc:sldChg chg="addSp delSp modSp add mod ord modShow modNotesTx">
        <pc:chgData name="Rasmus Larsen" userId="c0130b07-28a8-4bcd-bd98-8750e35db048" providerId="ADAL" clId="{99A20618-8486-5080-8D15-B9D8817CCB14}" dt="2025-10-16T20:44:42.806" v="10864" actId="20577"/>
        <pc:sldMkLst>
          <pc:docMk/>
          <pc:sldMk cId="3706576003" sldId="1410"/>
        </pc:sldMkLst>
      </pc:sldChg>
      <pc:sldChg chg="addSp delSp modSp add mod modShow modNotesTx">
        <pc:chgData name="Rasmus Larsen" userId="c0130b07-28a8-4bcd-bd98-8750e35db048" providerId="ADAL" clId="{99A20618-8486-5080-8D15-B9D8817CCB14}" dt="2025-10-16T20:44:40.568" v="10863" actId="20577"/>
        <pc:sldMkLst>
          <pc:docMk/>
          <pc:sldMk cId="2940150528" sldId="1411"/>
        </pc:sldMkLst>
      </pc:sldChg>
      <pc:sldChg chg="addSp delSp modSp add mod ord">
        <pc:chgData name="Rasmus Larsen" userId="c0130b07-28a8-4bcd-bd98-8750e35db048" providerId="ADAL" clId="{99A20618-8486-5080-8D15-B9D8817CCB14}" dt="2025-10-16T12:38:06.296" v="8119" actId="207"/>
        <pc:sldMkLst>
          <pc:docMk/>
          <pc:sldMk cId="3482471616" sldId="1412"/>
        </pc:sldMkLst>
      </pc:sldChg>
      <pc:sldChg chg="addSp delSp modSp add mod ord">
        <pc:chgData name="Rasmus Larsen" userId="c0130b07-28a8-4bcd-bd98-8750e35db048" providerId="ADAL" clId="{99A20618-8486-5080-8D15-B9D8817CCB14}" dt="2025-10-16T19:59:03.634" v="9548" actId="404"/>
        <pc:sldMkLst>
          <pc:docMk/>
          <pc:sldMk cId="3484861330" sldId="1413"/>
        </pc:sldMkLst>
      </pc:sldChg>
      <pc:sldChg chg="add del">
        <pc:chgData name="Rasmus Larsen" userId="c0130b07-28a8-4bcd-bd98-8750e35db048" providerId="ADAL" clId="{99A20618-8486-5080-8D15-B9D8817CCB14}" dt="2025-10-16T12:38:44.733" v="8120" actId="2696"/>
        <pc:sldMkLst>
          <pc:docMk/>
          <pc:sldMk cId="4067495703" sldId="1413"/>
        </pc:sldMkLst>
      </pc:sldChg>
      <pc:sldChg chg="addSp modSp add mod">
        <pc:chgData name="Rasmus Larsen" userId="c0130b07-28a8-4bcd-bd98-8750e35db048" providerId="ADAL" clId="{99A20618-8486-5080-8D15-B9D8817CCB14}" dt="2025-10-16T19:43:28.542" v="9106" actId="1035"/>
        <pc:sldMkLst>
          <pc:docMk/>
          <pc:sldMk cId="3155911353" sldId="1414"/>
        </pc:sldMkLst>
      </pc:sldChg>
      <pc:sldChg chg="addSp delSp modSp add mod">
        <pc:chgData name="Rasmus Larsen" userId="c0130b07-28a8-4bcd-bd98-8750e35db048" providerId="ADAL" clId="{99A20618-8486-5080-8D15-B9D8817CCB14}" dt="2025-10-16T20:19:04.838" v="10188" actId="20577"/>
        <pc:sldMkLst>
          <pc:docMk/>
          <pc:sldMk cId="1627904940" sldId="1415"/>
        </pc:sldMkLst>
      </pc:sldChg>
      <pc:sldChg chg="addSp delSp modSp add del mod">
        <pc:chgData name="Rasmus Larsen" userId="c0130b07-28a8-4bcd-bd98-8750e35db048" providerId="ADAL" clId="{99A20618-8486-5080-8D15-B9D8817CCB14}" dt="2025-10-16T19:57:26.886" v="9523" actId="2696"/>
        <pc:sldMkLst>
          <pc:docMk/>
          <pc:sldMk cId="3708535715" sldId="1415"/>
        </pc:sldMkLst>
      </pc:sldChg>
      <pc:sldChg chg="delSp modSp add mod modAnim modNotesTx">
        <pc:chgData name="Rasmus Larsen" userId="c0130b07-28a8-4bcd-bd98-8750e35db048" providerId="ADAL" clId="{99A20618-8486-5080-8D15-B9D8817CCB14}" dt="2025-10-16T20:44:35.470" v="10861" actId="20577"/>
        <pc:sldMkLst>
          <pc:docMk/>
          <pc:sldMk cId="537433720" sldId="1416"/>
        </pc:sldMkLst>
      </pc:sldChg>
      <pc:sldChg chg="modSp add del">
        <pc:chgData name="Rasmus Larsen" userId="c0130b07-28a8-4bcd-bd98-8750e35db048" providerId="ADAL" clId="{99A20618-8486-5080-8D15-B9D8817CCB14}" dt="2025-10-16T19:43:32.218" v="9107" actId="2696"/>
        <pc:sldMkLst>
          <pc:docMk/>
          <pc:sldMk cId="1561875760" sldId="1416"/>
        </pc:sldMkLst>
      </pc:sldChg>
      <pc:sldChg chg="addSp delSp modSp add mod modTransition modNotesTx">
        <pc:chgData name="Rasmus Larsen" userId="c0130b07-28a8-4bcd-bd98-8750e35db048" providerId="ADAL" clId="{99A20618-8486-5080-8D15-B9D8817CCB14}" dt="2025-10-16T20:44:38.184" v="10862" actId="20577"/>
        <pc:sldMkLst>
          <pc:docMk/>
          <pc:sldMk cId="225476510" sldId="1417"/>
        </pc:sldMkLst>
      </pc:sldChg>
      <pc:sldChg chg="modSp add mod modAnim modNotesTx">
        <pc:chgData name="Rasmus Larsen" userId="c0130b07-28a8-4bcd-bd98-8750e35db048" providerId="ADAL" clId="{99A20618-8486-5080-8D15-B9D8817CCB14}" dt="2025-10-16T20:44:33.040" v="10860" actId="20577"/>
        <pc:sldMkLst>
          <pc:docMk/>
          <pc:sldMk cId="862395946" sldId="1418"/>
        </pc:sldMkLst>
      </pc:sldChg>
      <pc:sldChg chg="addSp delSp modSp add mod modNotesTx">
        <pc:chgData name="Rasmus Larsen" userId="c0130b07-28a8-4bcd-bd98-8750e35db048" providerId="ADAL" clId="{99A20618-8486-5080-8D15-B9D8817CCB14}" dt="2025-10-16T22:19:05.959" v="11290" actId="20577"/>
        <pc:sldMkLst>
          <pc:docMk/>
          <pc:sldMk cId="133590438" sldId="1419"/>
        </pc:sldMkLst>
      </pc:sldChg>
      <pc:sldChg chg="addSp delSp modSp add mod delAnim modAnim">
        <pc:chgData name="Rasmus Larsen" userId="c0130b07-28a8-4bcd-bd98-8750e35db048" providerId="ADAL" clId="{99A20618-8486-5080-8D15-B9D8817CCB14}" dt="2025-10-16T22:34:09.507" v="11568" actId="20577"/>
        <pc:sldMkLst>
          <pc:docMk/>
          <pc:sldMk cId="932680785" sldId="142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02FA42-EC40-E63C-22E2-8065A72B80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F9D23-1536-67EF-A54F-BFDD7EF787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291BFC-736D-8A48-965F-C318E1A15B91}" type="datetimeFigureOut">
              <a:rPr lang="en-US" smtClean="0"/>
              <a:t>12/10/25</a:t>
            </a:fld>
            <a:endParaRPr lang="en-US"/>
          </a:p>
        </p:txBody>
      </p:sp>
      <p:sp>
        <p:nvSpPr>
          <p:cNvPr id="4" name="Footer Placeholder 3">
            <a:extLst>
              <a:ext uri="{FF2B5EF4-FFF2-40B4-BE49-F238E27FC236}">
                <a16:creationId xmlns:a16="http://schemas.microsoft.com/office/drawing/2014/main" id="{4AE42139-CAB8-5BF9-152F-E050DC6651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C87778-155D-AB51-0D3D-FE47ADD24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69874F-D373-9845-BD8D-ED3A0FED7C3C}" type="slidenum">
              <a:rPr lang="en-US" smtClean="0"/>
              <a:t>‹#›</a:t>
            </a:fld>
            <a:endParaRPr lang="en-US"/>
          </a:p>
        </p:txBody>
      </p:sp>
    </p:spTree>
    <p:extLst>
      <p:ext uri="{BB962C8B-B14F-4D97-AF65-F5344CB8AC3E}">
        <p14:creationId xmlns:p14="http://schemas.microsoft.com/office/powerpoint/2010/main" val="195402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A670E-06BD-C940-A045-E448B0694A6C}" type="datetimeFigureOut">
              <a:rPr lang="en-US" smtClean="0"/>
              <a:t>12/10/25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19866-B1DB-CF4C-94ED-FA9DEEF940D7}" type="slidenum">
              <a:rPr lang="en-US" smtClean="0"/>
              <a:t>‹#›</a:t>
            </a:fld>
            <a:endParaRPr lang="en-US"/>
          </a:p>
        </p:txBody>
      </p:sp>
    </p:spTree>
    <p:extLst>
      <p:ext uri="{BB962C8B-B14F-4D97-AF65-F5344CB8AC3E}">
        <p14:creationId xmlns:p14="http://schemas.microsoft.com/office/powerpoint/2010/main" val="355178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a:t>
            </a:fld>
            <a:endParaRPr lang="en-US"/>
          </a:p>
        </p:txBody>
      </p:sp>
    </p:spTree>
    <p:extLst>
      <p:ext uri="{BB962C8B-B14F-4D97-AF65-F5344CB8AC3E}">
        <p14:creationId xmlns:p14="http://schemas.microsoft.com/office/powerpoint/2010/main" val="205715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0DA09-F527-6A90-A274-32CE3C1DF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F9229-41CA-D3D2-358A-C32E6344D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3F509-3B45-2971-7083-8A681E1B8C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DB7C7D-AFB8-3E3C-48AE-8BE774EFFCB6}"/>
              </a:ext>
            </a:extLst>
          </p:cNvPr>
          <p:cNvSpPr>
            <a:spLocks noGrp="1"/>
          </p:cNvSpPr>
          <p:nvPr>
            <p:ph type="sldNum" sz="quarter" idx="5"/>
          </p:nvPr>
        </p:nvSpPr>
        <p:spPr/>
        <p:txBody>
          <a:bodyPr/>
          <a:lstStyle/>
          <a:p>
            <a:fld id="{65D19866-B1DB-CF4C-94ED-FA9DEEF940D7}" type="slidenum">
              <a:rPr lang="en-US" smtClean="0"/>
              <a:t>17</a:t>
            </a:fld>
            <a:endParaRPr lang="en-US"/>
          </a:p>
        </p:txBody>
      </p:sp>
    </p:spTree>
    <p:extLst>
      <p:ext uri="{BB962C8B-B14F-4D97-AF65-F5344CB8AC3E}">
        <p14:creationId xmlns:p14="http://schemas.microsoft.com/office/powerpoint/2010/main" val="3423152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BC0F7-81F7-47B9-5D45-1FB199014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64527-C2DD-55A8-2BAE-E49ACBE7C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319467-0CB1-9C7D-9921-A64ABBB814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597B62-1AAB-F9ED-A6BD-E25D65C678FA}"/>
              </a:ext>
            </a:extLst>
          </p:cNvPr>
          <p:cNvSpPr>
            <a:spLocks noGrp="1"/>
          </p:cNvSpPr>
          <p:nvPr>
            <p:ph type="sldNum" sz="quarter" idx="5"/>
          </p:nvPr>
        </p:nvSpPr>
        <p:spPr/>
        <p:txBody>
          <a:bodyPr/>
          <a:lstStyle/>
          <a:p>
            <a:fld id="{65D19866-B1DB-CF4C-94ED-FA9DEEF940D7}" type="slidenum">
              <a:rPr lang="en-US" smtClean="0"/>
              <a:t>18</a:t>
            </a:fld>
            <a:endParaRPr lang="en-US"/>
          </a:p>
        </p:txBody>
      </p:sp>
    </p:spTree>
    <p:extLst>
      <p:ext uri="{BB962C8B-B14F-4D97-AF65-F5344CB8AC3E}">
        <p14:creationId xmlns:p14="http://schemas.microsoft.com/office/powerpoint/2010/main" val="1130770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NB: It could be argued that the “dual-deficit” view is inconsistent or raises unanswered questions. For example, is it possible for a person to be deprived of, or low on emotion/affect, while at the same time having persistent impulse control problems? The idea of a highly impulsive unapathetic person might be an impossibility (i.e., impulse control is often about controlling emotions). </a:t>
            </a:r>
          </a:p>
        </p:txBody>
      </p:sp>
      <p:sp>
        <p:nvSpPr>
          <p:cNvPr id="4" name="Slide Number Placeholder 3"/>
          <p:cNvSpPr>
            <a:spLocks noGrp="1"/>
          </p:cNvSpPr>
          <p:nvPr>
            <p:ph type="sldNum" sz="quarter" idx="5"/>
          </p:nvPr>
        </p:nvSpPr>
        <p:spPr/>
        <p:txBody>
          <a:bodyPr/>
          <a:lstStyle/>
          <a:p>
            <a:fld id="{65D19866-B1DB-CF4C-94ED-FA9DEEF940D7}" type="slidenum">
              <a:rPr lang="en-US" smtClean="0"/>
              <a:t>20</a:t>
            </a:fld>
            <a:endParaRPr lang="en-US"/>
          </a:p>
        </p:txBody>
      </p:sp>
    </p:spTree>
    <p:extLst>
      <p:ext uri="{BB962C8B-B14F-4D97-AF65-F5344CB8AC3E}">
        <p14:creationId xmlns:p14="http://schemas.microsoft.com/office/powerpoint/2010/main" val="863785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F63B7-CF32-3CE0-A317-D7DD94D1C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C05C5-13ED-53AD-BDE3-914B76C8F8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3349CCF-F048-76DF-B351-851F68B00E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4CEBAB-190E-AF92-7DCA-548F8706EAE3}"/>
              </a:ext>
            </a:extLst>
          </p:cNvPr>
          <p:cNvSpPr>
            <a:spLocks noGrp="1"/>
          </p:cNvSpPr>
          <p:nvPr>
            <p:ph type="sldNum" sz="quarter" idx="5"/>
          </p:nvPr>
        </p:nvSpPr>
        <p:spPr/>
        <p:txBody>
          <a:bodyPr/>
          <a:lstStyle/>
          <a:p>
            <a:fld id="{65D19866-B1DB-CF4C-94ED-FA9DEEF940D7}" type="slidenum">
              <a:rPr lang="en-US" smtClean="0"/>
              <a:t>22</a:t>
            </a:fld>
            <a:endParaRPr lang="en-US"/>
          </a:p>
        </p:txBody>
      </p:sp>
    </p:spTree>
    <p:extLst>
      <p:ext uri="{BB962C8B-B14F-4D97-AF65-F5344CB8AC3E}">
        <p14:creationId xmlns:p14="http://schemas.microsoft.com/office/powerpoint/2010/main" val="972358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33463-1AC2-98C8-B29F-0890471F9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BCDBD-AF35-80DB-8421-FDAF4C6CC2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F3AFFD-9B2F-E319-3228-4C40C02588D8}"/>
              </a:ext>
            </a:extLst>
          </p:cNvPr>
          <p:cNvSpPr>
            <a:spLocks noGrp="1"/>
          </p:cNvSpPr>
          <p:nvPr>
            <p:ph type="body" idx="1"/>
          </p:nvPr>
        </p:nvSpPr>
        <p:spPr/>
        <p:txBody>
          <a:bodyPr/>
          <a:lstStyle/>
          <a:p>
            <a:r>
              <a:rPr lang="en-CA" b="1" dirty="0"/>
              <a:t>Core idea:</a:t>
            </a:r>
            <a:r>
              <a:rPr lang="en-CA" dirty="0"/>
              <a:t> Emotional/affective states in psychopathy rarely reach arousal levels that meaningfully alter cognition or behaviour.</a:t>
            </a:r>
          </a:p>
          <a:p>
            <a:r>
              <a:rPr lang="en-CA" b="1" dirty="0"/>
              <a:t>Superficial affect (Cleckley):</a:t>
            </a:r>
            <a:r>
              <a:rPr lang="en-CA" dirty="0"/>
              <a:t> Some feelings may be present, but they are shallow and low-arousal.</a:t>
            </a:r>
          </a:p>
          <a:p>
            <a:r>
              <a:rPr lang="en-CA" b="1" dirty="0"/>
              <a:t>“Emotional poverty” (Hare):</a:t>
            </a:r>
            <a:r>
              <a:rPr lang="en-CA" dirty="0"/>
              <a:t> Limited range and depth of feelings; when emotion appears, little occurs beneath the surface.</a:t>
            </a:r>
          </a:p>
          <a:p>
            <a:r>
              <a:rPr lang="en-CA" b="1" dirty="0"/>
              <a:t>Circumplex implication:</a:t>
            </a:r>
            <a:r>
              <a:rPr lang="en-CA" dirty="0"/>
              <a:t> Emotions cluster near the </a:t>
            </a:r>
            <a:r>
              <a:rPr lang="en-CA" b="1" dirty="0"/>
              <a:t>neutral center</a:t>
            </a:r>
            <a:r>
              <a:rPr lang="en-CA" dirty="0"/>
              <a:t> (low arousal, near-neutral valence), with </a:t>
            </a:r>
            <a:r>
              <a:rPr lang="en-CA" b="1" dirty="0"/>
              <a:t>few or no experiences</a:t>
            </a:r>
            <a:r>
              <a:rPr lang="en-CA" dirty="0"/>
              <a:t> at the outer, high-arousal periphery.</a:t>
            </a:r>
          </a:p>
          <a:p>
            <a:r>
              <a:rPr lang="en-CA" b="1" dirty="0"/>
              <a:t>Functional consequence:</a:t>
            </a:r>
            <a:r>
              <a:rPr lang="en-CA" dirty="0"/>
              <a:t> Weakened emotional signals → reduced impact on motivation, decision-making, and social behaviour.</a:t>
            </a:r>
          </a:p>
          <a:p>
            <a:endParaRPr lang="en-US" dirty="0"/>
          </a:p>
          <a:p>
            <a:r>
              <a:rPr lang="en-CA" b="1" dirty="0"/>
              <a:t>Circumplex Model of Emotion (Affect)</a:t>
            </a:r>
          </a:p>
          <a:p>
            <a:r>
              <a:rPr lang="en-CA" b="1" dirty="0"/>
              <a:t>Core idea (from your note):</a:t>
            </a:r>
            <a:br>
              <a:rPr lang="en-CA" dirty="0"/>
            </a:br>
            <a:r>
              <a:rPr lang="en-CA" dirty="0"/>
              <a:t>Emotional states can be located in a 2-D space defined by </a:t>
            </a:r>
            <a:r>
              <a:rPr lang="en-CA" b="1" dirty="0"/>
              <a:t>valence</a:t>
            </a:r>
            <a:r>
              <a:rPr lang="en-CA" dirty="0"/>
              <a:t> (pleasant ↔ unpleasant) and </a:t>
            </a:r>
            <a:r>
              <a:rPr lang="en-CA" b="1" dirty="0"/>
              <a:t>arousal</a:t>
            </a:r>
            <a:r>
              <a:rPr lang="en-CA" dirty="0"/>
              <a:t> (activated/energized ↔ deactivated/calm). Each affect label captures both how positive/negative it feels and how physiologically/mentally activated one is.</a:t>
            </a:r>
          </a:p>
          <a:p>
            <a:r>
              <a:rPr lang="en-CA" b="1" dirty="0"/>
              <a:t>Axes and layout</a:t>
            </a:r>
            <a:endParaRPr lang="en-CA" dirty="0"/>
          </a:p>
          <a:p>
            <a:r>
              <a:rPr lang="en-CA" b="1" dirty="0"/>
              <a:t>Horizontal axis: Valence</a:t>
            </a:r>
            <a:r>
              <a:rPr lang="en-CA" dirty="0"/>
              <a:t> — positive (right) to negative (left).</a:t>
            </a:r>
          </a:p>
          <a:p>
            <a:r>
              <a:rPr lang="en-CA" b="1" dirty="0"/>
              <a:t>Vertical axis: Arousal</a:t>
            </a:r>
            <a:r>
              <a:rPr lang="en-CA" dirty="0"/>
              <a:t> — high activation (up) to low activation (down).</a:t>
            </a:r>
          </a:p>
          <a:p>
            <a:r>
              <a:rPr lang="en-CA" b="1" dirty="0"/>
              <a:t>Center</a:t>
            </a:r>
            <a:r>
              <a:rPr lang="en-CA" dirty="0"/>
              <a:t> ≈ neutral valence + low arousal (e.g., “content,” “neutral”).</a:t>
            </a:r>
          </a:p>
          <a:p>
            <a:r>
              <a:rPr lang="en-CA" b="1" dirty="0"/>
              <a:t>Distance from center</a:t>
            </a:r>
            <a:r>
              <a:rPr lang="en-CA" dirty="0"/>
              <a:t> reflects intensity; farther out = stronger affect.</a:t>
            </a:r>
          </a:p>
          <a:p>
            <a:r>
              <a:rPr lang="en-CA" b="1" dirty="0"/>
              <a:t>Quadrants with examples</a:t>
            </a:r>
            <a:endParaRPr lang="en-CA" dirty="0"/>
          </a:p>
          <a:p>
            <a:r>
              <a:rPr lang="en-CA" b="1" dirty="0"/>
              <a:t>High arousal, positive valence</a:t>
            </a:r>
            <a:r>
              <a:rPr lang="en-CA" dirty="0"/>
              <a:t>: excited, elated, enthusiastic.</a:t>
            </a:r>
          </a:p>
          <a:p>
            <a:r>
              <a:rPr lang="en-CA" b="1" dirty="0"/>
              <a:t>High arousal, negative valence</a:t>
            </a:r>
            <a:r>
              <a:rPr lang="en-CA" dirty="0"/>
              <a:t>: angry, afraid, alarmed.</a:t>
            </a:r>
          </a:p>
          <a:p>
            <a:r>
              <a:rPr lang="en-CA" b="1" dirty="0"/>
              <a:t>Low arousal, negative valence</a:t>
            </a:r>
            <a:r>
              <a:rPr lang="en-CA" dirty="0"/>
              <a:t>: sad, bored, sluggish.</a:t>
            </a:r>
          </a:p>
          <a:p>
            <a:r>
              <a:rPr lang="en-CA" b="1" dirty="0"/>
              <a:t>Low arousal, positive valence</a:t>
            </a:r>
            <a:r>
              <a:rPr lang="en-CA" dirty="0"/>
              <a:t>: calm, relaxed, serene.</a:t>
            </a:r>
          </a:p>
          <a:p>
            <a:r>
              <a:rPr lang="en-CA" b="1" dirty="0"/>
              <a:t>How the model is used</a:t>
            </a:r>
            <a:endParaRPr lang="en-CA" dirty="0"/>
          </a:p>
          <a:p>
            <a:r>
              <a:rPr lang="en-CA" b="1" dirty="0"/>
              <a:t>Mapping labels to coordinates</a:t>
            </a:r>
            <a:r>
              <a:rPr lang="en-CA" dirty="0"/>
              <a:t>: emotion words cluster in regions (not points).</a:t>
            </a:r>
          </a:p>
          <a:p>
            <a:r>
              <a:rPr lang="en-CA" b="1" dirty="0"/>
              <a:t>State dynamics</a:t>
            </a:r>
            <a:r>
              <a:rPr lang="en-CA" dirty="0"/>
              <a:t>: affect varies continuously over time; movement across the circle captures shifts (e.g., stress → relief).</a:t>
            </a:r>
          </a:p>
          <a:p>
            <a:r>
              <a:rPr lang="en-CA" b="1" dirty="0"/>
              <a:t>Measurement</a:t>
            </a:r>
            <a:r>
              <a:rPr lang="en-CA" dirty="0"/>
              <a:t>: brief self-reports (e.g., valence and arousal sliders; PANAS variants) or physiological proxies (heart rate, skin conductance) to index arousal.</a:t>
            </a:r>
          </a:p>
          <a:p>
            <a:r>
              <a:rPr lang="en-CA" b="1" dirty="0"/>
              <a:t>Interpretive notes</a:t>
            </a:r>
            <a:endParaRPr lang="en-CA" dirty="0"/>
          </a:p>
          <a:p>
            <a:r>
              <a:rPr lang="en-CA" b="1" dirty="0"/>
              <a:t>Category flexibility</a:t>
            </a:r>
            <a:r>
              <a:rPr lang="en-CA" dirty="0"/>
              <a:t>: discrete emotion terms (anger, fear, joy) are treated as **regions</a:t>
            </a:r>
          </a:p>
          <a:p>
            <a:endParaRPr lang="en-US" dirty="0"/>
          </a:p>
        </p:txBody>
      </p:sp>
      <p:sp>
        <p:nvSpPr>
          <p:cNvPr id="4" name="Slide Number Placeholder 3">
            <a:extLst>
              <a:ext uri="{FF2B5EF4-FFF2-40B4-BE49-F238E27FC236}">
                <a16:creationId xmlns:a16="http://schemas.microsoft.com/office/drawing/2014/main" id="{8492ED4B-7850-9AEA-A1CA-FC6DD972D566}"/>
              </a:ext>
            </a:extLst>
          </p:cNvPr>
          <p:cNvSpPr>
            <a:spLocks noGrp="1"/>
          </p:cNvSpPr>
          <p:nvPr>
            <p:ph type="sldNum" sz="quarter" idx="5"/>
          </p:nvPr>
        </p:nvSpPr>
        <p:spPr/>
        <p:txBody>
          <a:bodyPr/>
          <a:lstStyle/>
          <a:p>
            <a:fld id="{65D19866-B1DB-CF4C-94ED-FA9DEEF940D7}" type="slidenum">
              <a:rPr lang="en-US" smtClean="0"/>
              <a:t>23</a:t>
            </a:fld>
            <a:endParaRPr lang="en-US"/>
          </a:p>
        </p:txBody>
      </p:sp>
    </p:spTree>
    <p:extLst>
      <p:ext uri="{BB962C8B-B14F-4D97-AF65-F5344CB8AC3E}">
        <p14:creationId xmlns:p14="http://schemas.microsoft.com/office/powerpoint/2010/main" val="274238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FF305-C97D-ADE0-7809-453744FBE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19ADA-B89D-AAD8-523C-367933B1C84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A3EDBCB-3626-2194-1C7E-18868E3371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25E173-361F-0F4C-A8FC-E5339F8A20BA}"/>
              </a:ext>
            </a:extLst>
          </p:cNvPr>
          <p:cNvSpPr>
            <a:spLocks noGrp="1"/>
          </p:cNvSpPr>
          <p:nvPr>
            <p:ph type="sldNum" sz="quarter" idx="5"/>
          </p:nvPr>
        </p:nvSpPr>
        <p:spPr/>
        <p:txBody>
          <a:bodyPr/>
          <a:lstStyle/>
          <a:p>
            <a:fld id="{65D19866-B1DB-CF4C-94ED-FA9DEEF940D7}" type="slidenum">
              <a:rPr lang="en-US" smtClean="0"/>
              <a:t>24</a:t>
            </a:fld>
            <a:endParaRPr lang="en-US"/>
          </a:p>
        </p:txBody>
      </p:sp>
    </p:spTree>
    <p:extLst>
      <p:ext uri="{BB962C8B-B14F-4D97-AF65-F5344CB8AC3E}">
        <p14:creationId xmlns:p14="http://schemas.microsoft.com/office/powerpoint/2010/main" val="3933593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0D73-23CB-5B04-A256-13A7E54F1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EEADF-74D1-A11C-F976-AC3C1AE0066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42BCE6-F1C1-8D70-6E76-85B1F7EA47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5CC4E9-3EC9-5C2E-7366-2607D0332564}"/>
              </a:ext>
            </a:extLst>
          </p:cNvPr>
          <p:cNvSpPr>
            <a:spLocks noGrp="1"/>
          </p:cNvSpPr>
          <p:nvPr>
            <p:ph type="sldNum" sz="quarter" idx="5"/>
          </p:nvPr>
        </p:nvSpPr>
        <p:spPr/>
        <p:txBody>
          <a:bodyPr/>
          <a:lstStyle/>
          <a:p>
            <a:fld id="{65D19866-B1DB-CF4C-94ED-FA9DEEF940D7}" type="slidenum">
              <a:rPr lang="en-US" smtClean="0"/>
              <a:t>30</a:t>
            </a:fld>
            <a:endParaRPr lang="en-US"/>
          </a:p>
        </p:txBody>
      </p:sp>
    </p:spTree>
    <p:extLst>
      <p:ext uri="{BB962C8B-B14F-4D97-AF65-F5344CB8AC3E}">
        <p14:creationId xmlns:p14="http://schemas.microsoft.com/office/powerpoint/2010/main" val="663935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95EE5-9FAC-4145-D580-41FFEA0D5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B86BB-9EAD-3CFC-6435-000E9A638F8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CBD96B8-3A64-B1A1-F5DF-B20E8DFA36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5924BD-41F6-1F7F-88DC-57C3E63A9D8D}"/>
              </a:ext>
            </a:extLst>
          </p:cNvPr>
          <p:cNvSpPr>
            <a:spLocks noGrp="1"/>
          </p:cNvSpPr>
          <p:nvPr>
            <p:ph type="sldNum" sz="quarter" idx="5"/>
          </p:nvPr>
        </p:nvSpPr>
        <p:spPr/>
        <p:txBody>
          <a:bodyPr/>
          <a:lstStyle/>
          <a:p>
            <a:fld id="{65D19866-B1DB-CF4C-94ED-FA9DEEF940D7}" type="slidenum">
              <a:rPr lang="en-US" smtClean="0"/>
              <a:t>31</a:t>
            </a:fld>
            <a:endParaRPr lang="en-US"/>
          </a:p>
        </p:txBody>
      </p:sp>
    </p:spTree>
    <p:extLst>
      <p:ext uri="{BB962C8B-B14F-4D97-AF65-F5344CB8AC3E}">
        <p14:creationId xmlns:p14="http://schemas.microsoft.com/office/powerpoint/2010/main" val="3954478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1524C-AEC9-31AA-EFB8-A8FED56F0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F9238-E359-823D-78C7-A92C0777796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8982AA8-FD15-0CF9-A14D-2F22330C80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CF576F-9F97-467C-7FB5-AD8D626CCEB4}"/>
              </a:ext>
            </a:extLst>
          </p:cNvPr>
          <p:cNvSpPr>
            <a:spLocks noGrp="1"/>
          </p:cNvSpPr>
          <p:nvPr>
            <p:ph type="sldNum" sz="quarter" idx="5"/>
          </p:nvPr>
        </p:nvSpPr>
        <p:spPr/>
        <p:txBody>
          <a:bodyPr/>
          <a:lstStyle/>
          <a:p>
            <a:fld id="{65D19866-B1DB-CF4C-94ED-FA9DEEF940D7}" type="slidenum">
              <a:rPr lang="en-US" smtClean="0"/>
              <a:t>32</a:t>
            </a:fld>
            <a:endParaRPr lang="en-US"/>
          </a:p>
        </p:txBody>
      </p:sp>
    </p:spTree>
    <p:extLst>
      <p:ext uri="{BB962C8B-B14F-4D97-AF65-F5344CB8AC3E}">
        <p14:creationId xmlns:p14="http://schemas.microsoft.com/office/powerpoint/2010/main" val="1615004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Experimental Design:</a:t>
            </a:r>
          </a:p>
          <a:p>
            <a:pPr marL="800100" lvl="1" indent="-342900">
              <a:buFont typeface="Arial" panose="020B0604020202020204" pitchFamily="34" charset="0"/>
              <a:buChar char="•"/>
            </a:pPr>
            <a:r>
              <a:rPr lang="en-US" dirty="0"/>
              <a:t>Step 1: Participant performs a task designed to elicit emotion (e.g., fear, joy, anger).</a:t>
            </a:r>
          </a:p>
          <a:p>
            <a:pPr marL="800100" lvl="1" indent="-342900">
              <a:buFont typeface="Arial" panose="020B0604020202020204" pitchFamily="34" charset="0"/>
              <a:buChar char="•"/>
            </a:pPr>
            <a:r>
              <a:rPr lang="en-US" dirty="0"/>
              <a:t>Step 2: Researchers measure physiological changes linked to emotional states.</a:t>
            </a:r>
          </a:p>
          <a:p>
            <a:pPr marL="342900" indent="-342900">
              <a:buFont typeface="Arial" panose="020B0604020202020204" pitchFamily="34" charset="0"/>
              <a:buChar char="•"/>
            </a:pPr>
            <a:r>
              <a:rPr lang="en-US" dirty="0"/>
              <a:t>Physiological Systems Monitored:</a:t>
            </a:r>
          </a:p>
          <a:p>
            <a:pPr marL="800100" lvl="1" indent="-342900">
              <a:buFont typeface="Arial" panose="020B0604020202020204" pitchFamily="34" charset="0"/>
              <a:buChar char="•"/>
            </a:pPr>
            <a:r>
              <a:rPr lang="en-US" dirty="0"/>
              <a:t>Central Nervous System (CNS): brain and sensory activity</a:t>
            </a:r>
          </a:p>
          <a:p>
            <a:pPr marL="800100" lvl="1" indent="-342900">
              <a:buFont typeface="Arial" panose="020B0604020202020204" pitchFamily="34" charset="0"/>
              <a:buChar char="•"/>
            </a:pPr>
            <a:r>
              <a:rPr lang="en-US" dirty="0"/>
              <a:t>Autonomic Nervous System (ANS): heart rate, gland, and organ responses</a:t>
            </a:r>
          </a:p>
          <a:p>
            <a:pPr marL="800100" lvl="1" indent="-342900">
              <a:buFont typeface="Arial" panose="020B0604020202020204" pitchFamily="34" charset="0"/>
              <a:buChar char="•"/>
            </a:pPr>
            <a:r>
              <a:rPr lang="en-US" dirty="0"/>
              <a:t>Somatic Nervous System (SNS): skeletal muscle activity (no current data in psychopathy studies)</a:t>
            </a:r>
          </a:p>
          <a:p>
            <a:pPr marL="342900" indent="-342900">
              <a:buFont typeface="Arial" panose="020B0604020202020204" pitchFamily="34" charset="0"/>
              <a:buChar char="•"/>
            </a:pPr>
            <a:r>
              <a:rPr lang="en-US" dirty="0"/>
              <a:t>Technologies Used:</a:t>
            </a:r>
          </a:p>
          <a:p>
            <a:pPr marL="800100" lvl="1" indent="-342900">
              <a:buFont typeface="Arial" panose="020B0604020202020204" pitchFamily="34" charset="0"/>
              <a:buChar char="•"/>
            </a:pPr>
            <a:r>
              <a:rPr lang="en-US" dirty="0"/>
              <a:t>Neuroimaging (MRI) – brain activity</a:t>
            </a:r>
          </a:p>
          <a:p>
            <a:pPr marL="800100" lvl="1" indent="-342900">
              <a:buFont typeface="Arial" panose="020B0604020202020204" pitchFamily="34" charset="0"/>
              <a:buChar char="•"/>
            </a:pPr>
            <a:r>
              <a:rPr lang="en-US" dirty="0"/>
              <a:t>Electrodermal activity (EDA) – sweat gland response</a:t>
            </a:r>
          </a:p>
          <a:p>
            <a:pPr marL="800100" lvl="1" indent="-342900">
              <a:buFont typeface="Arial" panose="020B0604020202020204" pitchFamily="34" charset="0"/>
              <a:buChar char="•"/>
            </a:pPr>
            <a:r>
              <a:rPr lang="en-US" dirty="0"/>
              <a:t>Electrocardiography (ECG) – heart rate</a:t>
            </a:r>
          </a:p>
          <a:p>
            <a:pPr marL="800100" lvl="1" indent="-342900">
              <a:buFont typeface="Arial" panose="020B0604020202020204" pitchFamily="34" charset="0"/>
              <a:buChar char="•"/>
            </a:pPr>
            <a:r>
              <a:rPr lang="en-US" dirty="0"/>
              <a:t>Electromyography (EMG) – muscle activation</a:t>
            </a:r>
          </a:p>
          <a:p>
            <a:pPr marL="342900" indent="-342900">
              <a:buFont typeface="Arial" panose="020B0604020202020204" pitchFamily="34" charset="0"/>
              <a:buChar char="•"/>
            </a:pPr>
            <a:r>
              <a:rPr lang="en-US" dirty="0"/>
              <a:t>Interpretation:</a:t>
            </a:r>
          </a:p>
          <a:p>
            <a:pPr marL="800100" lvl="1" indent="-342900">
              <a:buFont typeface="Arial" panose="020B0604020202020204" pitchFamily="34" charset="0"/>
              <a:buChar char="•"/>
            </a:pPr>
            <a:r>
              <a:rPr lang="en-US" dirty="0"/>
              <a:t>No physiological changes → supports emotion theory</a:t>
            </a:r>
          </a:p>
          <a:p>
            <a:pPr marL="800100" lvl="1" indent="-342900">
              <a:buFont typeface="Arial" panose="020B0604020202020204" pitchFamily="34" charset="0"/>
              <a:buChar char="•"/>
            </a:pPr>
            <a:r>
              <a:rPr lang="en-US" dirty="0"/>
              <a:t>Comparable physiological responses → challenges emotion theory</a:t>
            </a:r>
          </a:p>
        </p:txBody>
      </p:sp>
      <p:sp>
        <p:nvSpPr>
          <p:cNvPr id="4" name="Slide Number Placeholder 3"/>
          <p:cNvSpPr>
            <a:spLocks noGrp="1"/>
          </p:cNvSpPr>
          <p:nvPr>
            <p:ph type="sldNum" sz="quarter" idx="5"/>
          </p:nvPr>
        </p:nvSpPr>
        <p:spPr/>
        <p:txBody>
          <a:bodyPr/>
          <a:lstStyle/>
          <a:p>
            <a:fld id="{65D19866-B1DB-CF4C-94ED-FA9DEEF940D7}" type="slidenum">
              <a:rPr lang="en-US" smtClean="0"/>
              <a:t>37</a:t>
            </a:fld>
            <a:endParaRPr lang="en-US"/>
          </a:p>
        </p:txBody>
      </p:sp>
    </p:spTree>
    <p:extLst>
      <p:ext uri="{BB962C8B-B14F-4D97-AF65-F5344CB8AC3E}">
        <p14:creationId xmlns:p14="http://schemas.microsoft.com/office/powerpoint/2010/main" val="178303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2</a:t>
            </a:fld>
            <a:endParaRPr lang="en-US"/>
          </a:p>
        </p:txBody>
      </p:sp>
    </p:spTree>
    <p:extLst>
      <p:ext uri="{BB962C8B-B14F-4D97-AF65-F5344CB8AC3E}">
        <p14:creationId xmlns:p14="http://schemas.microsoft.com/office/powerpoint/2010/main" val="1276323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966D0-3154-D0C9-0DAE-2FD422034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5C495-FB17-D992-F506-96202FC159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8E44A-CA64-3FD8-2809-B7112BD42594}"/>
              </a:ext>
            </a:extLst>
          </p:cNvPr>
          <p:cNvSpPr>
            <a:spLocks noGrp="1"/>
          </p:cNvSpPr>
          <p:nvPr>
            <p:ph type="body" idx="1"/>
          </p:nvPr>
        </p:nvSpPr>
        <p:spPr/>
        <p:txBody>
          <a:bodyPr/>
          <a:lstStyle/>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9C98D3A8-ED64-36DB-2D5B-4FD1F60EC5CB}"/>
              </a:ext>
            </a:extLst>
          </p:cNvPr>
          <p:cNvSpPr>
            <a:spLocks noGrp="1"/>
          </p:cNvSpPr>
          <p:nvPr>
            <p:ph type="sldNum" sz="quarter" idx="5"/>
          </p:nvPr>
        </p:nvSpPr>
        <p:spPr/>
        <p:txBody>
          <a:bodyPr/>
          <a:lstStyle/>
          <a:p>
            <a:fld id="{65D19866-B1DB-CF4C-94ED-FA9DEEF940D7}" type="slidenum">
              <a:rPr lang="en-US" smtClean="0"/>
              <a:t>38</a:t>
            </a:fld>
            <a:endParaRPr lang="en-US"/>
          </a:p>
        </p:txBody>
      </p:sp>
    </p:spTree>
    <p:extLst>
      <p:ext uri="{BB962C8B-B14F-4D97-AF65-F5344CB8AC3E}">
        <p14:creationId xmlns:p14="http://schemas.microsoft.com/office/powerpoint/2010/main" val="751494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93A89-69D2-46CB-1BFA-FF43DB6535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914D1-3194-6FE7-1835-DFBF6B055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A5655-C265-4CBD-4A4B-B1CAF8CD85D7}"/>
              </a:ext>
            </a:extLst>
          </p:cNvPr>
          <p:cNvSpPr>
            <a:spLocks noGrp="1"/>
          </p:cNvSpPr>
          <p:nvPr>
            <p:ph type="body" idx="1"/>
          </p:nvPr>
        </p:nvSpPr>
        <p:spPr/>
        <p:txBody>
          <a:bodyPr/>
          <a:lstStyle/>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3F86EADD-7323-DB87-0B78-B6F9ED6D5D49}"/>
              </a:ext>
            </a:extLst>
          </p:cNvPr>
          <p:cNvSpPr>
            <a:spLocks noGrp="1"/>
          </p:cNvSpPr>
          <p:nvPr>
            <p:ph type="sldNum" sz="quarter" idx="5"/>
          </p:nvPr>
        </p:nvSpPr>
        <p:spPr/>
        <p:txBody>
          <a:bodyPr/>
          <a:lstStyle/>
          <a:p>
            <a:fld id="{65D19866-B1DB-CF4C-94ED-FA9DEEF940D7}" type="slidenum">
              <a:rPr lang="en-US" smtClean="0"/>
              <a:t>39</a:t>
            </a:fld>
            <a:endParaRPr lang="en-US"/>
          </a:p>
        </p:txBody>
      </p:sp>
    </p:spTree>
    <p:extLst>
      <p:ext uri="{BB962C8B-B14F-4D97-AF65-F5344CB8AC3E}">
        <p14:creationId xmlns:p14="http://schemas.microsoft.com/office/powerpoint/2010/main" val="1688862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41</a:t>
            </a:fld>
            <a:endParaRPr lang="en-US"/>
          </a:p>
        </p:txBody>
      </p:sp>
    </p:spTree>
    <p:extLst>
      <p:ext uri="{BB962C8B-B14F-4D97-AF65-F5344CB8AC3E}">
        <p14:creationId xmlns:p14="http://schemas.microsoft.com/office/powerpoint/2010/main" val="833381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Researcher Degree of Freedom (RDF)</a:t>
            </a:r>
            <a:r>
              <a:rPr lang="en-CA" dirty="0"/>
              <a:t> refers to the range of </a:t>
            </a:r>
            <a:r>
              <a:rPr lang="en-CA" b="1" dirty="0"/>
              <a:t>choices, decisions, and discretionary actions</a:t>
            </a:r>
            <a:r>
              <a:rPr lang="en-CA" dirty="0"/>
              <a:t> available to researchers when designing, analyzing, and reporting a study. These decisions—often made after seeing the data—can substantially influence the outcomes and interpretation of research findings.</a:t>
            </a:r>
          </a:p>
          <a:p>
            <a:r>
              <a:rPr lang="en-CA" b="1" dirty="0"/>
              <a:t>Core Definition</a:t>
            </a:r>
          </a:p>
          <a:p>
            <a:r>
              <a:rPr lang="en-CA" dirty="0"/>
              <a:t>In methodological terms, </a:t>
            </a:r>
            <a:r>
              <a:rPr lang="en-CA" i="1" dirty="0"/>
              <a:t>researcher degrees of freedom</a:t>
            </a:r>
            <a:r>
              <a:rPr lang="en-CA" dirty="0"/>
              <a:t> describe the </a:t>
            </a:r>
            <a:r>
              <a:rPr lang="en-CA" b="1" dirty="0"/>
              <a:t>flexibility</a:t>
            </a:r>
            <a:r>
              <a:rPr lang="en-CA" dirty="0"/>
              <a:t> that researchers have at various stages of the scientific process—such as data collection, exclusion criteria, variable selection, model specification, or statistical thresholds. When such flexibility is exercised without preregistration or transparency, it can unintentionally (or intentionally) increase the risk of </a:t>
            </a:r>
            <a:r>
              <a:rPr lang="en-CA" b="1" dirty="0"/>
              <a:t>false-positive findings</a:t>
            </a:r>
            <a:r>
              <a:rPr lang="en-CA" dirty="0"/>
              <a:t> or </a:t>
            </a:r>
            <a:r>
              <a:rPr lang="en-CA" b="1" dirty="0"/>
              <a:t>biased interpretations</a:t>
            </a:r>
            <a:r>
              <a:rPr lang="en-CA" dirty="0"/>
              <a:t>.</a:t>
            </a:r>
          </a:p>
          <a:p>
            <a:r>
              <a:rPr lang="en-CA" b="1" dirty="0"/>
              <a:t>Common Examples</a:t>
            </a:r>
          </a:p>
          <a:p>
            <a:r>
              <a:rPr lang="en-CA" dirty="0"/>
              <a:t>Deciding </a:t>
            </a:r>
            <a:r>
              <a:rPr lang="en-CA" b="1" dirty="0"/>
              <a:t>when to stop data collection</a:t>
            </a:r>
            <a:r>
              <a:rPr lang="en-CA" dirty="0"/>
              <a:t> (e.g., continuing until significance is reached).</a:t>
            </a:r>
          </a:p>
          <a:p>
            <a:r>
              <a:rPr lang="en-CA" dirty="0"/>
              <a:t>Choosing </a:t>
            </a:r>
            <a:r>
              <a:rPr lang="en-CA" b="1" dirty="0"/>
              <a:t>which variables or outcomes</a:t>
            </a:r>
            <a:r>
              <a:rPr lang="en-CA" dirty="0"/>
              <a:t> to report.</a:t>
            </a:r>
          </a:p>
          <a:p>
            <a:r>
              <a:rPr lang="en-CA" dirty="0"/>
              <a:t>Applying </a:t>
            </a:r>
            <a:r>
              <a:rPr lang="en-CA" b="1" dirty="0"/>
              <a:t>different exclusion criteria</a:t>
            </a:r>
            <a:r>
              <a:rPr lang="en-CA" dirty="0"/>
              <a:t> for participants or data points.</a:t>
            </a:r>
          </a:p>
          <a:p>
            <a:r>
              <a:rPr lang="en-CA" dirty="0"/>
              <a:t>Selecting </a:t>
            </a:r>
            <a:r>
              <a:rPr lang="en-CA" b="1" dirty="0"/>
              <a:t>statistical models</a:t>
            </a:r>
            <a:r>
              <a:rPr lang="en-CA" dirty="0"/>
              <a:t> or transformations post hoc.</a:t>
            </a:r>
          </a:p>
          <a:p>
            <a:r>
              <a:rPr lang="en-CA" dirty="0"/>
              <a:t>Reporting only </a:t>
            </a:r>
            <a:r>
              <a:rPr lang="en-CA" b="1" dirty="0"/>
              <a:t>significant results</a:t>
            </a:r>
            <a:r>
              <a:rPr lang="en-CA" dirty="0"/>
              <a:t> while omitting null findings.</a:t>
            </a:r>
          </a:p>
          <a:p>
            <a:r>
              <a:rPr lang="en-CA" b="1" dirty="0"/>
              <a:t>Consequences</a:t>
            </a:r>
          </a:p>
          <a:p>
            <a:r>
              <a:rPr lang="en-CA" dirty="0"/>
              <a:t>Excessive researcher degrees of freedom can lead to:</a:t>
            </a:r>
          </a:p>
          <a:p>
            <a:r>
              <a:rPr lang="en-CA" b="1" dirty="0"/>
              <a:t>Inflated Type I error rates</a:t>
            </a:r>
            <a:r>
              <a:rPr lang="en-CA" dirty="0"/>
              <a:t> (false positives).</a:t>
            </a:r>
          </a:p>
          <a:p>
            <a:r>
              <a:rPr lang="en-CA" b="1" dirty="0"/>
              <a:t>Publication bias</a:t>
            </a:r>
            <a:r>
              <a:rPr lang="en-CA" dirty="0"/>
              <a:t> and </a:t>
            </a:r>
            <a:r>
              <a:rPr lang="en-CA" b="1" dirty="0"/>
              <a:t>p-hacking</a:t>
            </a:r>
            <a:r>
              <a:rPr lang="en-CA" dirty="0"/>
              <a:t>.</a:t>
            </a:r>
          </a:p>
          <a:p>
            <a:r>
              <a:rPr lang="en-CA" dirty="0"/>
              <a:t>Reduced </a:t>
            </a:r>
            <a:r>
              <a:rPr lang="en-CA" b="1" dirty="0"/>
              <a:t>reproducibility</a:t>
            </a:r>
            <a:r>
              <a:rPr lang="en-CA" dirty="0"/>
              <a:t> and </a:t>
            </a:r>
            <a:r>
              <a:rPr lang="en-CA" b="1" dirty="0"/>
              <a:t>credibility</a:t>
            </a:r>
            <a:r>
              <a:rPr lang="en-CA" dirty="0"/>
              <a:t> of scientific findings.</a:t>
            </a:r>
          </a:p>
          <a:p>
            <a:r>
              <a:rPr lang="en-CA" b="1" dirty="0"/>
              <a:t>References</a:t>
            </a:r>
          </a:p>
          <a:p>
            <a:r>
              <a:rPr lang="en-CA" dirty="0"/>
              <a:t>Simmons, J. P., Nelson, L. D., &amp; </a:t>
            </a:r>
            <a:r>
              <a:rPr lang="en-CA" dirty="0" err="1"/>
              <a:t>Simonsohn</a:t>
            </a:r>
            <a:r>
              <a:rPr lang="en-CA" dirty="0"/>
              <a:t>, U. (2011). </a:t>
            </a:r>
            <a:r>
              <a:rPr lang="en-CA" i="1" dirty="0"/>
              <a:t>False-positive psychology: Undisclosed flexibility in data collection and analysis allows presenting anything as significant.</a:t>
            </a:r>
            <a:r>
              <a:rPr lang="en-CA" dirty="0"/>
              <a:t> </a:t>
            </a:r>
            <a:r>
              <a:rPr lang="en-CA" i="1" dirty="0"/>
              <a:t>Psychological Science, 22</a:t>
            </a:r>
            <a:r>
              <a:rPr lang="en-CA" dirty="0"/>
              <a:t>(11), 1359–1366.</a:t>
            </a:r>
          </a:p>
          <a:p>
            <a:r>
              <a:rPr lang="en-CA" dirty="0"/>
              <a:t>Gelman, A., &amp; Loken, E. (2013). </a:t>
            </a:r>
            <a:r>
              <a:rPr lang="en-CA" i="1" dirty="0"/>
              <a:t>The garden of forking paths: Why multiple comparisons can be a problem, even when there is no “fishing expedition” or “p-hacking.”</a:t>
            </a:r>
            <a:r>
              <a:rPr lang="en-CA" dirty="0"/>
              <a:t> Working paper, Columbia University.</a:t>
            </a:r>
          </a:p>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43</a:t>
            </a:fld>
            <a:endParaRPr lang="en-US"/>
          </a:p>
        </p:txBody>
      </p:sp>
    </p:spTree>
    <p:extLst>
      <p:ext uri="{BB962C8B-B14F-4D97-AF65-F5344CB8AC3E}">
        <p14:creationId xmlns:p14="http://schemas.microsoft.com/office/powerpoint/2010/main" val="1500470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2FA52-3C70-79E7-744D-0747FAAC46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0D989-3020-0E3C-43F9-8DAF7FB89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FEBF8-FAD8-0A99-C29E-07400FA1E5D5}"/>
              </a:ext>
            </a:extLst>
          </p:cNvPr>
          <p:cNvSpPr>
            <a:spLocks noGrp="1"/>
          </p:cNvSpPr>
          <p:nvPr>
            <p:ph type="body" idx="1"/>
          </p:nvPr>
        </p:nvSpPr>
        <p:spPr/>
        <p:txBody>
          <a:bodyPr/>
          <a:lstStyle/>
          <a:p>
            <a:r>
              <a:rPr lang="en-CA" dirty="0"/>
              <a:t>This fictional dataset was generated by ChatGPT using the following prompt: </a:t>
            </a:r>
          </a:p>
          <a:p>
            <a:r>
              <a:rPr lang="en-CA" dirty="0"/>
              <a:t>“Here's a challenge for you. Generate a fictive dataset from a psychophysiological study where the researchers measured heart rate (pulse) while giving an anxiety conditioning test to two groups. Make the data such that when we are analyzing the data in peak heart rate, then results are not statistically significant between two groups. But if we measure the continuous flow of heart rate data, for example, intervals of 2 seconds, then the analysis is significant.”</a:t>
            </a:r>
          </a:p>
          <a:p>
            <a:endParaRPr lang="en-CA" dirty="0"/>
          </a:p>
          <a:p>
            <a:r>
              <a:rPr lang="en-CA" dirty="0"/>
              <a:t>The synthetic dataset that meets the prompt constraints:</a:t>
            </a:r>
          </a:p>
          <a:p>
            <a:r>
              <a:rPr lang="en-CA" b="1" dirty="0"/>
              <a:t>Design</a:t>
            </a:r>
            <a:r>
              <a:rPr lang="en-CA" dirty="0"/>
              <a:t>: 64 participants (32 Control, 32 Anxious). Heart rate (bpm) recorded every </a:t>
            </a:r>
            <a:r>
              <a:rPr lang="en-CA" b="1" dirty="0"/>
              <a:t>2 seconds</a:t>
            </a:r>
            <a:r>
              <a:rPr lang="en-CA" dirty="0"/>
              <a:t> from </a:t>
            </a:r>
            <a:r>
              <a:rPr lang="en-CA" b="1" dirty="0"/>
              <a:t>0–120 s</a:t>
            </a:r>
            <a:r>
              <a:rPr lang="en-CA" dirty="0"/>
              <a:t>. A stimulus window runs from </a:t>
            </a:r>
            <a:r>
              <a:rPr lang="en-CA" b="1" dirty="0"/>
              <a:t>20–60 s</a:t>
            </a:r>
            <a:r>
              <a:rPr lang="en-CA" dirty="0"/>
              <a:t>.</a:t>
            </a:r>
          </a:p>
          <a:p>
            <a:r>
              <a:rPr lang="en-CA" b="1" dirty="0"/>
              <a:t>Constructed effect</a:t>
            </a:r>
            <a:r>
              <a:rPr lang="en-CA" dirty="0"/>
              <a:t>: Both groups show a similar </a:t>
            </a:r>
            <a:r>
              <a:rPr lang="en-CA" i="1" dirty="0"/>
              <a:t>transient peak</a:t>
            </a:r>
            <a:r>
              <a:rPr lang="en-CA" dirty="0"/>
              <a:t> shortly after stimulus onset, but the </a:t>
            </a:r>
            <a:r>
              <a:rPr lang="en-CA" b="1" dirty="0"/>
              <a:t>Anxious</a:t>
            </a:r>
            <a:r>
              <a:rPr lang="en-CA" dirty="0"/>
              <a:t> group has a </a:t>
            </a:r>
            <a:r>
              <a:rPr lang="en-CA" b="1" dirty="0"/>
              <a:t>sustained elevation</a:t>
            </a:r>
            <a:r>
              <a:rPr lang="en-CA" dirty="0"/>
              <a:t> during 20–60 s.</a:t>
            </a:r>
          </a:p>
          <a:p>
            <a:r>
              <a:rPr lang="en-CA" b="1" dirty="0"/>
              <a:t>Validation (two independent tests)</a:t>
            </a:r>
            <a:endParaRPr lang="en-CA" dirty="0"/>
          </a:p>
          <a:p>
            <a:pPr lvl="1"/>
            <a:r>
              <a:rPr lang="en-CA" b="1" dirty="0"/>
              <a:t>Peak HR during 20–60 s</a:t>
            </a:r>
            <a:r>
              <a:rPr lang="en-CA" dirty="0"/>
              <a:t> (per-subject maximum): Welch t-test, </a:t>
            </a:r>
            <a:r>
              <a:rPr lang="en-CA" i="1" dirty="0"/>
              <a:t>p</a:t>
            </a:r>
            <a:r>
              <a:rPr lang="en-CA" dirty="0"/>
              <a:t> = </a:t>
            </a:r>
            <a:r>
              <a:rPr lang="en-CA" b="1" dirty="0"/>
              <a:t>0.361</a:t>
            </a:r>
            <a:r>
              <a:rPr lang="en-CA" dirty="0"/>
              <a:t> → </a:t>
            </a:r>
            <a:r>
              <a:rPr lang="en-CA" b="1" dirty="0"/>
              <a:t>not significant</a:t>
            </a:r>
            <a:r>
              <a:rPr lang="en-CA" dirty="0"/>
              <a:t>.</a:t>
            </a:r>
          </a:p>
          <a:p>
            <a:pPr lvl="1"/>
            <a:r>
              <a:rPr lang="en-CA" b="1" dirty="0"/>
              <a:t>Mean HR during 20–60 s</a:t>
            </a:r>
            <a:r>
              <a:rPr lang="en-CA" dirty="0"/>
              <a:t> (per-subject average across the full window): Welch t-test, </a:t>
            </a:r>
            <a:r>
              <a:rPr lang="en-CA" i="1" dirty="0"/>
              <a:t>p</a:t>
            </a:r>
            <a:r>
              <a:rPr lang="en-CA" dirty="0"/>
              <a:t> = </a:t>
            </a:r>
            <a:r>
              <a:rPr lang="en-CA" b="1" dirty="0"/>
              <a:t>1.82×10⁻¹⁸</a:t>
            </a:r>
            <a:r>
              <a:rPr lang="en-CA" dirty="0"/>
              <a:t> → </a:t>
            </a:r>
            <a:r>
              <a:rPr lang="en-CA" b="1" dirty="0"/>
              <a:t>significant</a:t>
            </a:r>
            <a:r>
              <a:rPr lang="en-CA" dirty="0"/>
              <a:t>.</a:t>
            </a:r>
          </a:p>
          <a:p>
            <a:endParaRPr lang="en-US" dirty="0"/>
          </a:p>
        </p:txBody>
      </p:sp>
      <p:sp>
        <p:nvSpPr>
          <p:cNvPr id="4" name="Slide Number Placeholder 3">
            <a:extLst>
              <a:ext uri="{FF2B5EF4-FFF2-40B4-BE49-F238E27FC236}">
                <a16:creationId xmlns:a16="http://schemas.microsoft.com/office/drawing/2014/main" id="{AF80EFD1-DBE9-5D3C-0581-3DCF85BA4C10}"/>
              </a:ext>
            </a:extLst>
          </p:cNvPr>
          <p:cNvSpPr>
            <a:spLocks noGrp="1"/>
          </p:cNvSpPr>
          <p:nvPr>
            <p:ph type="sldNum" sz="quarter" idx="5"/>
          </p:nvPr>
        </p:nvSpPr>
        <p:spPr/>
        <p:txBody>
          <a:bodyPr/>
          <a:lstStyle/>
          <a:p>
            <a:fld id="{65D19866-B1DB-CF4C-94ED-FA9DEEF940D7}" type="slidenum">
              <a:rPr lang="en-US" smtClean="0"/>
              <a:t>44</a:t>
            </a:fld>
            <a:endParaRPr lang="en-US"/>
          </a:p>
        </p:txBody>
      </p:sp>
    </p:spTree>
    <p:extLst>
      <p:ext uri="{BB962C8B-B14F-4D97-AF65-F5344CB8AC3E}">
        <p14:creationId xmlns:p14="http://schemas.microsoft.com/office/powerpoint/2010/main" val="1481258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AFB45-2BEF-A847-B412-58BADB7DE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91C1C-639E-22F8-7299-51A2D2F5C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170C4-AEE1-13EA-0BD9-781444D721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B274F5-B142-BB39-4F6C-7283FC732E71}"/>
              </a:ext>
            </a:extLst>
          </p:cNvPr>
          <p:cNvSpPr>
            <a:spLocks noGrp="1"/>
          </p:cNvSpPr>
          <p:nvPr>
            <p:ph type="sldNum" sz="quarter" idx="5"/>
          </p:nvPr>
        </p:nvSpPr>
        <p:spPr/>
        <p:txBody>
          <a:bodyPr/>
          <a:lstStyle/>
          <a:p>
            <a:fld id="{65D19866-B1DB-CF4C-94ED-FA9DEEF940D7}" type="slidenum">
              <a:rPr lang="en-US" smtClean="0"/>
              <a:t>45</a:t>
            </a:fld>
            <a:endParaRPr lang="en-US"/>
          </a:p>
        </p:txBody>
      </p:sp>
    </p:spTree>
    <p:extLst>
      <p:ext uri="{BB962C8B-B14F-4D97-AF65-F5344CB8AC3E}">
        <p14:creationId xmlns:p14="http://schemas.microsoft.com/office/powerpoint/2010/main" val="1461722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B4FA0-6E3F-F88C-E16B-9A2E5F3C5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3E2D0-463B-A9A4-16DF-B3FF6285AF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82E36-843D-3B88-AB74-5C6C067CCB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889C6C-6ADB-5564-9B4A-53DBBC8A963E}"/>
              </a:ext>
            </a:extLst>
          </p:cNvPr>
          <p:cNvSpPr>
            <a:spLocks noGrp="1"/>
          </p:cNvSpPr>
          <p:nvPr>
            <p:ph type="sldNum" sz="quarter" idx="5"/>
          </p:nvPr>
        </p:nvSpPr>
        <p:spPr/>
        <p:txBody>
          <a:bodyPr/>
          <a:lstStyle/>
          <a:p>
            <a:fld id="{65D19866-B1DB-CF4C-94ED-FA9DEEF940D7}" type="slidenum">
              <a:rPr lang="en-US" smtClean="0"/>
              <a:t>46</a:t>
            </a:fld>
            <a:endParaRPr lang="en-US"/>
          </a:p>
        </p:txBody>
      </p:sp>
    </p:spTree>
    <p:extLst>
      <p:ext uri="{BB962C8B-B14F-4D97-AF65-F5344CB8AC3E}">
        <p14:creationId xmlns:p14="http://schemas.microsoft.com/office/powerpoint/2010/main" val="2628111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48</a:t>
            </a:fld>
            <a:endParaRPr lang="en-US"/>
          </a:p>
        </p:txBody>
      </p:sp>
    </p:spTree>
    <p:extLst>
      <p:ext uri="{BB962C8B-B14F-4D97-AF65-F5344CB8AC3E}">
        <p14:creationId xmlns:p14="http://schemas.microsoft.com/office/powerpoint/2010/main" val="3702033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22376-1968-0C0D-5941-8C8B4FD96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5616CB-3526-C6F5-6164-77CC911C6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E3322-C05C-D7D2-F6F5-0D6862FB24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00CFF6-D2E6-BAB1-A975-ED59EBCC9448}"/>
              </a:ext>
            </a:extLst>
          </p:cNvPr>
          <p:cNvSpPr>
            <a:spLocks noGrp="1"/>
          </p:cNvSpPr>
          <p:nvPr>
            <p:ph type="sldNum" sz="quarter" idx="5"/>
          </p:nvPr>
        </p:nvSpPr>
        <p:spPr/>
        <p:txBody>
          <a:bodyPr/>
          <a:lstStyle/>
          <a:p>
            <a:fld id="{65D19866-B1DB-CF4C-94ED-FA9DEEF940D7}" type="slidenum">
              <a:rPr lang="en-US" smtClean="0"/>
              <a:t>49</a:t>
            </a:fld>
            <a:endParaRPr lang="en-US"/>
          </a:p>
        </p:txBody>
      </p:sp>
    </p:spTree>
    <p:extLst>
      <p:ext uri="{BB962C8B-B14F-4D97-AF65-F5344CB8AC3E}">
        <p14:creationId xmlns:p14="http://schemas.microsoft.com/office/powerpoint/2010/main" val="4191350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82BC6-170C-7120-2DC2-432670940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35121-DD33-9064-B77C-C36EB2F6F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E26E4-C7F1-1FF9-4D60-D375DDCB6F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6B2C81-6062-E86C-E279-BA0767461776}"/>
              </a:ext>
            </a:extLst>
          </p:cNvPr>
          <p:cNvSpPr>
            <a:spLocks noGrp="1"/>
          </p:cNvSpPr>
          <p:nvPr>
            <p:ph type="sldNum" sz="quarter" idx="5"/>
          </p:nvPr>
        </p:nvSpPr>
        <p:spPr/>
        <p:txBody>
          <a:bodyPr/>
          <a:lstStyle/>
          <a:p>
            <a:fld id="{65D19866-B1DB-CF4C-94ED-FA9DEEF940D7}" type="slidenum">
              <a:rPr lang="en-US" smtClean="0"/>
              <a:t>50</a:t>
            </a:fld>
            <a:endParaRPr lang="en-US"/>
          </a:p>
        </p:txBody>
      </p:sp>
    </p:spTree>
    <p:extLst>
      <p:ext uri="{BB962C8B-B14F-4D97-AF65-F5344CB8AC3E}">
        <p14:creationId xmlns:p14="http://schemas.microsoft.com/office/powerpoint/2010/main" val="1192640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9</a:t>
            </a:fld>
            <a:endParaRPr lang="en-US"/>
          </a:p>
        </p:txBody>
      </p:sp>
    </p:spTree>
    <p:extLst>
      <p:ext uri="{BB962C8B-B14F-4D97-AF65-F5344CB8AC3E}">
        <p14:creationId xmlns:p14="http://schemas.microsoft.com/office/powerpoint/2010/main" val="3608642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87E1-D75B-3350-37BD-AA0A18CB09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05587-6EAA-7A16-C961-70881809E9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C700B9-9217-3A10-99B7-0058311AAE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EA6DE4-C979-3B99-270F-15F53E3A0CD2}"/>
              </a:ext>
            </a:extLst>
          </p:cNvPr>
          <p:cNvSpPr>
            <a:spLocks noGrp="1"/>
          </p:cNvSpPr>
          <p:nvPr>
            <p:ph type="sldNum" sz="quarter" idx="5"/>
          </p:nvPr>
        </p:nvSpPr>
        <p:spPr/>
        <p:txBody>
          <a:bodyPr/>
          <a:lstStyle/>
          <a:p>
            <a:fld id="{65D19866-B1DB-CF4C-94ED-FA9DEEF940D7}" type="slidenum">
              <a:rPr lang="en-US" smtClean="0"/>
              <a:t>51</a:t>
            </a:fld>
            <a:endParaRPr lang="en-US"/>
          </a:p>
        </p:txBody>
      </p:sp>
    </p:spTree>
    <p:extLst>
      <p:ext uri="{BB962C8B-B14F-4D97-AF65-F5344CB8AC3E}">
        <p14:creationId xmlns:p14="http://schemas.microsoft.com/office/powerpoint/2010/main" val="285660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4ACB0-A660-F4FC-C029-4BC0DC816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38512-5F16-C99D-5CAA-2405FAC42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754FD-B520-826B-BDC1-804C6F732D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207457-DD15-EAF5-9530-66CE8A1106A7}"/>
              </a:ext>
            </a:extLst>
          </p:cNvPr>
          <p:cNvSpPr>
            <a:spLocks noGrp="1"/>
          </p:cNvSpPr>
          <p:nvPr>
            <p:ph type="sldNum" sz="quarter" idx="5"/>
          </p:nvPr>
        </p:nvSpPr>
        <p:spPr/>
        <p:txBody>
          <a:bodyPr/>
          <a:lstStyle/>
          <a:p>
            <a:fld id="{65D19866-B1DB-CF4C-94ED-FA9DEEF940D7}" type="slidenum">
              <a:rPr lang="en-US" smtClean="0"/>
              <a:t>52</a:t>
            </a:fld>
            <a:endParaRPr lang="en-US"/>
          </a:p>
        </p:txBody>
      </p:sp>
    </p:spTree>
    <p:extLst>
      <p:ext uri="{BB962C8B-B14F-4D97-AF65-F5344CB8AC3E}">
        <p14:creationId xmlns:p14="http://schemas.microsoft.com/office/powerpoint/2010/main" val="1353522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6CFD3-4A05-A884-3ED0-62B8FE570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E6C3E-13F1-FB6E-BCB0-330738BFC0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814E2-91FF-AF75-6152-0ABD5B1591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32FA27-58A6-32C2-B8BD-A616B5B361C1}"/>
              </a:ext>
            </a:extLst>
          </p:cNvPr>
          <p:cNvSpPr>
            <a:spLocks noGrp="1"/>
          </p:cNvSpPr>
          <p:nvPr>
            <p:ph type="sldNum" sz="quarter" idx="5"/>
          </p:nvPr>
        </p:nvSpPr>
        <p:spPr/>
        <p:txBody>
          <a:bodyPr/>
          <a:lstStyle/>
          <a:p>
            <a:fld id="{65D19866-B1DB-CF4C-94ED-FA9DEEF940D7}" type="slidenum">
              <a:rPr lang="en-US" smtClean="0"/>
              <a:t>53</a:t>
            </a:fld>
            <a:endParaRPr lang="en-US"/>
          </a:p>
        </p:txBody>
      </p:sp>
    </p:spTree>
    <p:extLst>
      <p:ext uri="{BB962C8B-B14F-4D97-AF65-F5344CB8AC3E}">
        <p14:creationId xmlns:p14="http://schemas.microsoft.com/office/powerpoint/2010/main" val="3523150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55</a:t>
            </a:fld>
            <a:endParaRPr lang="en-US"/>
          </a:p>
        </p:txBody>
      </p:sp>
    </p:spTree>
    <p:extLst>
      <p:ext uri="{BB962C8B-B14F-4D97-AF65-F5344CB8AC3E}">
        <p14:creationId xmlns:p14="http://schemas.microsoft.com/office/powerpoint/2010/main" val="1265954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10</a:t>
            </a:fld>
            <a:endParaRPr lang="en-US"/>
          </a:p>
        </p:txBody>
      </p:sp>
    </p:spTree>
    <p:extLst>
      <p:ext uri="{BB962C8B-B14F-4D97-AF65-F5344CB8AC3E}">
        <p14:creationId xmlns:p14="http://schemas.microsoft.com/office/powerpoint/2010/main" val="951041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11</a:t>
            </a:fld>
            <a:endParaRPr lang="en-US"/>
          </a:p>
        </p:txBody>
      </p:sp>
    </p:spTree>
    <p:extLst>
      <p:ext uri="{BB962C8B-B14F-4D97-AF65-F5344CB8AC3E}">
        <p14:creationId xmlns:p14="http://schemas.microsoft.com/office/powerpoint/2010/main" val="864437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12</a:t>
            </a:fld>
            <a:endParaRPr lang="en-US"/>
          </a:p>
        </p:txBody>
      </p:sp>
    </p:spTree>
    <p:extLst>
      <p:ext uri="{BB962C8B-B14F-4D97-AF65-F5344CB8AC3E}">
        <p14:creationId xmlns:p14="http://schemas.microsoft.com/office/powerpoint/2010/main" val="1949989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14</a:t>
            </a:fld>
            <a:endParaRPr lang="en-US"/>
          </a:p>
        </p:txBody>
      </p:sp>
    </p:spTree>
    <p:extLst>
      <p:ext uri="{BB962C8B-B14F-4D97-AF65-F5344CB8AC3E}">
        <p14:creationId xmlns:p14="http://schemas.microsoft.com/office/powerpoint/2010/main" val="84742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CC087-E6E0-E1BC-0F31-9D2D6A903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1BF4F-1954-18F4-E020-99151AF400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AC13F-8BD2-D56A-6F6F-9CC59C2B52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B43CBE-6BCA-AA15-C88F-CA1339D6C1E2}"/>
              </a:ext>
            </a:extLst>
          </p:cNvPr>
          <p:cNvSpPr>
            <a:spLocks noGrp="1"/>
          </p:cNvSpPr>
          <p:nvPr>
            <p:ph type="sldNum" sz="quarter" idx="5"/>
          </p:nvPr>
        </p:nvSpPr>
        <p:spPr/>
        <p:txBody>
          <a:bodyPr/>
          <a:lstStyle/>
          <a:p>
            <a:fld id="{65D19866-B1DB-CF4C-94ED-FA9DEEF940D7}" type="slidenum">
              <a:rPr lang="en-US" smtClean="0"/>
              <a:t>15</a:t>
            </a:fld>
            <a:endParaRPr lang="en-US"/>
          </a:p>
        </p:txBody>
      </p:sp>
    </p:spTree>
    <p:extLst>
      <p:ext uri="{BB962C8B-B14F-4D97-AF65-F5344CB8AC3E}">
        <p14:creationId xmlns:p14="http://schemas.microsoft.com/office/powerpoint/2010/main" val="223714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0DA09-F527-6A90-A274-32CE3C1DF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F9229-41CA-D3D2-358A-C32E6344D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3F509-3B45-2971-7083-8A681E1B8C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DB7C7D-AFB8-3E3C-48AE-8BE774EFFCB6}"/>
              </a:ext>
            </a:extLst>
          </p:cNvPr>
          <p:cNvSpPr>
            <a:spLocks noGrp="1"/>
          </p:cNvSpPr>
          <p:nvPr>
            <p:ph type="sldNum" sz="quarter" idx="5"/>
          </p:nvPr>
        </p:nvSpPr>
        <p:spPr/>
        <p:txBody>
          <a:bodyPr/>
          <a:lstStyle/>
          <a:p>
            <a:fld id="{65D19866-B1DB-CF4C-94ED-FA9DEEF940D7}" type="slidenum">
              <a:rPr lang="en-US" smtClean="0"/>
              <a:t>16</a:t>
            </a:fld>
            <a:endParaRPr lang="en-US"/>
          </a:p>
        </p:txBody>
      </p:sp>
    </p:spTree>
    <p:extLst>
      <p:ext uri="{BB962C8B-B14F-4D97-AF65-F5344CB8AC3E}">
        <p14:creationId xmlns:p14="http://schemas.microsoft.com/office/powerpoint/2010/main" val="3423152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0A77D8-880D-9A4A-BC2F-BE093F2CCBD3}"/>
              </a:ext>
            </a:extLst>
          </p:cNvPr>
          <p:cNvSpPr>
            <a:spLocks noGrp="1"/>
          </p:cNvSpPr>
          <p:nvPr>
            <p:ph type="subTitle" idx="1"/>
          </p:nvPr>
        </p:nvSpPr>
        <p:spPr>
          <a:xfrm>
            <a:off x="82550" y="1116495"/>
            <a:ext cx="12026900" cy="560497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729ACF-B9D5-DE4F-9139-B542E5005862}"/>
              </a:ext>
            </a:extLst>
          </p:cNvPr>
          <p:cNvSpPr>
            <a:spLocks noGrp="1"/>
          </p:cNvSpPr>
          <p:nvPr>
            <p:ph type="dt" sz="half" idx="10"/>
          </p:nvPr>
        </p:nvSpPr>
        <p:spPr/>
        <p:txBody>
          <a:bodyPr/>
          <a:lstStyle/>
          <a:p>
            <a:fld id="{A35F186B-76DC-C141-878F-6EDA71454245}" type="datetime1">
              <a:rPr lang="en-CA" smtClean="0"/>
              <a:t>2025-12-10</a:t>
            </a:fld>
            <a:endParaRPr lang="en-US"/>
          </a:p>
        </p:txBody>
      </p:sp>
      <p:sp>
        <p:nvSpPr>
          <p:cNvPr id="5" name="Footer Placeholder 4">
            <a:extLst>
              <a:ext uri="{FF2B5EF4-FFF2-40B4-BE49-F238E27FC236}">
                <a16:creationId xmlns:a16="http://schemas.microsoft.com/office/drawing/2014/main" id="{C6B209AA-FB7A-584B-9549-D2EF922EAB27}"/>
              </a:ext>
            </a:extLst>
          </p:cNvPr>
          <p:cNvSpPr>
            <a:spLocks noGrp="1"/>
          </p:cNvSpPr>
          <p:nvPr>
            <p:ph type="ftr" sz="quarter" idx="11"/>
          </p:nvPr>
        </p:nvSpPr>
        <p:spPr/>
        <p:txBody>
          <a:bodyPr/>
          <a:lstStyle/>
          <a:p>
            <a:endParaRPr lang="en-US"/>
          </a:p>
        </p:txBody>
      </p:sp>
      <p:sp>
        <p:nvSpPr>
          <p:cNvPr id="7" name="Title Placeholder 1">
            <a:extLst>
              <a:ext uri="{FF2B5EF4-FFF2-40B4-BE49-F238E27FC236}">
                <a16:creationId xmlns:a16="http://schemas.microsoft.com/office/drawing/2014/main" id="{B5904B50-9C14-FA41-9011-F5CAE949C5E8}"/>
              </a:ext>
            </a:extLst>
          </p:cNvPr>
          <p:cNvSpPr>
            <a:spLocks noGrp="1"/>
          </p:cNvSpPr>
          <p:nvPr>
            <p:ph type="title"/>
          </p:nvPr>
        </p:nvSpPr>
        <p:spPr>
          <a:xfrm>
            <a:off x="95802" y="463893"/>
            <a:ext cx="12000396" cy="597040"/>
          </a:xfrm>
          <a:prstGeom prst="rect">
            <a:avLst/>
          </a:prstGeom>
        </p:spPr>
        <p:txBody>
          <a:bodyPr vert="horz" lIns="91440" tIns="45720" rIns="91440" bIns="45720" rtlCol="0" anchor="b">
            <a:noAutofit/>
          </a:bodyPr>
          <a:lstStyle/>
          <a:p>
            <a:r>
              <a:rPr lang="en-US"/>
              <a:t>Click to edit Master title style</a:t>
            </a:r>
          </a:p>
        </p:txBody>
      </p:sp>
      <p:sp>
        <p:nvSpPr>
          <p:cNvPr id="2" name="Slide Number Placeholder 5">
            <a:extLst>
              <a:ext uri="{FF2B5EF4-FFF2-40B4-BE49-F238E27FC236}">
                <a16:creationId xmlns:a16="http://schemas.microsoft.com/office/drawing/2014/main" id="{3F716B21-267A-E095-1F2A-D57563CA8A37}"/>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8328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CA37-AB29-B943-9C55-07D2F9E512F7}"/>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8A33D-79EC-7940-B2A0-E532BEE27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D5E20-F049-8A4F-B40D-0D6736526B97}"/>
              </a:ext>
            </a:extLst>
          </p:cNvPr>
          <p:cNvSpPr>
            <a:spLocks noGrp="1"/>
          </p:cNvSpPr>
          <p:nvPr>
            <p:ph type="dt" sz="half" idx="10"/>
          </p:nvPr>
        </p:nvSpPr>
        <p:spPr/>
        <p:txBody>
          <a:bodyPr/>
          <a:lstStyle/>
          <a:p>
            <a:fld id="{E2D3B7EA-3ACB-5248-A8DF-E04B5FC6B233}" type="datetime1">
              <a:rPr lang="en-CA" smtClean="0"/>
              <a:t>2025-12-10</a:t>
            </a:fld>
            <a:endParaRPr lang="en-US"/>
          </a:p>
        </p:txBody>
      </p:sp>
      <p:sp>
        <p:nvSpPr>
          <p:cNvPr id="5" name="Footer Placeholder 4">
            <a:extLst>
              <a:ext uri="{FF2B5EF4-FFF2-40B4-BE49-F238E27FC236}">
                <a16:creationId xmlns:a16="http://schemas.microsoft.com/office/drawing/2014/main" id="{5F0C90B7-EAC5-1B4B-9788-C4A8CAC2B55B}"/>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421D92C0-F62C-5D6F-3CB6-2E332C983752}"/>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7044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B8E86-9C47-0D4F-B28B-3A2E06F2C91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23AB9-69AE-6E4D-B0C2-57CD4DA98F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91C7B-BD21-3241-B6C5-739A8E29CAAE}"/>
              </a:ext>
            </a:extLst>
          </p:cNvPr>
          <p:cNvSpPr>
            <a:spLocks noGrp="1"/>
          </p:cNvSpPr>
          <p:nvPr>
            <p:ph type="dt" sz="half" idx="10"/>
          </p:nvPr>
        </p:nvSpPr>
        <p:spPr/>
        <p:txBody>
          <a:bodyPr/>
          <a:lstStyle/>
          <a:p>
            <a:fld id="{C88F9DC3-377C-B947-B7C8-2499D978C6B8}" type="datetime1">
              <a:rPr lang="en-CA" smtClean="0"/>
              <a:t>2025-12-10</a:t>
            </a:fld>
            <a:endParaRPr lang="en-US"/>
          </a:p>
        </p:txBody>
      </p:sp>
      <p:sp>
        <p:nvSpPr>
          <p:cNvPr id="5" name="Footer Placeholder 4">
            <a:extLst>
              <a:ext uri="{FF2B5EF4-FFF2-40B4-BE49-F238E27FC236}">
                <a16:creationId xmlns:a16="http://schemas.microsoft.com/office/drawing/2014/main" id="{DDC124E5-5010-AC46-991B-40034FB94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91FB2-35FC-D14E-A81B-58577ECF64B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035250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I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143821A-A122-094C-BA11-56472877241A}"/>
              </a:ext>
            </a:extLst>
          </p:cNvPr>
          <p:cNvSpPr>
            <a:spLocks noGrp="1"/>
          </p:cNvSpPr>
          <p:nvPr>
            <p:ph type="dt" sz="half" idx="10"/>
          </p:nvPr>
        </p:nvSpPr>
        <p:spPr/>
        <p:txBody>
          <a:bodyPr/>
          <a:lstStyle/>
          <a:p>
            <a:fld id="{12223A68-8CFD-B34F-B54A-7D65F5A2A097}" type="datetime1">
              <a:rPr lang="en-CA" smtClean="0"/>
              <a:t>2025-12-10</a:t>
            </a:fld>
            <a:endParaRPr lang="en-US"/>
          </a:p>
        </p:txBody>
      </p:sp>
      <p:sp>
        <p:nvSpPr>
          <p:cNvPr id="4" name="Footer Placeholder 3">
            <a:extLst>
              <a:ext uri="{FF2B5EF4-FFF2-40B4-BE49-F238E27FC236}">
                <a16:creationId xmlns:a16="http://schemas.microsoft.com/office/drawing/2014/main" id="{9C2EDC89-03C8-7A4C-AE0B-1F76A0610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C086E-0D1B-8441-876C-D4570AF6DAEA}"/>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
        <p:nvSpPr>
          <p:cNvPr id="6" name="Rectangle 5">
            <a:extLst>
              <a:ext uri="{FF2B5EF4-FFF2-40B4-BE49-F238E27FC236}">
                <a16:creationId xmlns:a16="http://schemas.microsoft.com/office/drawing/2014/main" id="{F494CD47-AB4E-8A46-84F9-8B77B960BC74}"/>
              </a:ext>
            </a:extLst>
          </p:cNvPr>
          <p:cNvSpPr/>
          <p:nvPr userDrawn="1"/>
        </p:nvSpPr>
        <p:spPr>
          <a:xfrm>
            <a:off x="-101048" y="0"/>
            <a:ext cx="123940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4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041A-58AB-3648-ADD1-E74C85A86AAE}"/>
              </a:ext>
            </a:extLst>
          </p:cNvPr>
          <p:cNvSpPr>
            <a:spLocks noGrp="1"/>
          </p:cNvSpPr>
          <p:nvPr>
            <p:ph type="title"/>
          </p:nvPr>
        </p:nvSpPr>
        <p:spPr>
          <a:xfrm>
            <a:off x="89176" y="431729"/>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6E501D-3D78-CA44-B4EA-BC5176D659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33BF-D68D-4E4E-B961-5890B1B99DF2}"/>
              </a:ext>
            </a:extLst>
          </p:cNvPr>
          <p:cNvSpPr>
            <a:spLocks noGrp="1"/>
          </p:cNvSpPr>
          <p:nvPr>
            <p:ph type="dt" sz="half" idx="10"/>
          </p:nvPr>
        </p:nvSpPr>
        <p:spPr/>
        <p:txBody>
          <a:bodyPr/>
          <a:lstStyle/>
          <a:p>
            <a:fld id="{F44F1264-DFC5-C844-A8A4-CD6CC01D6B74}" type="datetime1">
              <a:rPr lang="en-CA" smtClean="0"/>
              <a:t>2025-12-10</a:t>
            </a:fld>
            <a:endParaRPr lang="en-US"/>
          </a:p>
        </p:txBody>
      </p:sp>
      <p:sp>
        <p:nvSpPr>
          <p:cNvPr id="5" name="Footer Placeholder 4">
            <a:extLst>
              <a:ext uri="{FF2B5EF4-FFF2-40B4-BE49-F238E27FC236}">
                <a16:creationId xmlns:a16="http://schemas.microsoft.com/office/drawing/2014/main" id="{61D81728-2A43-E64E-9EB3-0550A3D98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E67C4-BCCD-3B4E-B1A6-328A085F9C44}"/>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57731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2331-BB4A-4A44-A409-5C009A75C4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C0C4FF-D6DB-3644-A847-C1E080F83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9479-CA10-7348-BFCB-CB14DA0E4347}"/>
              </a:ext>
            </a:extLst>
          </p:cNvPr>
          <p:cNvSpPr>
            <a:spLocks noGrp="1"/>
          </p:cNvSpPr>
          <p:nvPr>
            <p:ph type="dt" sz="half" idx="10"/>
          </p:nvPr>
        </p:nvSpPr>
        <p:spPr/>
        <p:txBody>
          <a:bodyPr/>
          <a:lstStyle/>
          <a:p>
            <a:fld id="{8E5B73D9-A6E7-FF4B-A84E-6B5E1DD29820}" type="datetime1">
              <a:rPr lang="en-CA" smtClean="0"/>
              <a:t>2025-12-10</a:t>
            </a:fld>
            <a:endParaRPr lang="en-US"/>
          </a:p>
        </p:txBody>
      </p:sp>
      <p:sp>
        <p:nvSpPr>
          <p:cNvPr id="5" name="Footer Placeholder 4">
            <a:extLst>
              <a:ext uri="{FF2B5EF4-FFF2-40B4-BE49-F238E27FC236}">
                <a16:creationId xmlns:a16="http://schemas.microsoft.com/office/drawing/2014/main" id="{69559E3C-9013-CA48-A76B-0961FBEEF7BA}"/>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2321653E-AA1A-3E6F-C65C-B629618BD30E}"/>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37532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547E-F5C0-AC45-A821-A240703DBDC2}"/>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ABAD47-DD52-FB4D-9C36-06951802E7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66DF5-2135-AC4A-A3FD-2B3E11D7E9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8F072-52A3-0941-A15E-82A1F98FEB0C}"/>
              </a:ext>
            </a:extLst>
          </p:cNvPr>
          <p:cNvSpPr>
            <a:spLocks noGrp="1"/>
          </p:cNvSpPr>
          <p:nvPr>
            <p:ph type="dt" sz="half" idx="10"/>
          </p:nvPr>
        </p:nvSpPr>
        <p:spPr/>
        <p:txBody>
          <a:bodyPr/>
          <a:lstStyle/>
          <a:p>
            <a:fld id="{48713F25-9163-9340-A246-BD7425BE7261}" type="datetime1">
              <a:rPr lang="en-CA" smtClean="0"/>
              <a:t>2025-12-10</a:t>
            </a:fld>
            <a:endParaRPr lang="en-US"/>
          </a:p>
        </p:txBody>
      </p:sp>
      <p:sp>
        <p:nvSpPr>
          <p:cNvPr id="6" name="Footer Placeholder 5">
            <a:extLst>
              <a:ext uri="{FF2B5EF4-FFF2-40B4-BE49-F238E27FC236}">
                <a16:creationId xmlns:a16="http://schemas.microsoft.com/office/drawing/2014/main" id="{BC696A86-4113-7142-AFDC-CB1C49ED9331}"/>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CFF1CE8F-1C7D-FB32-9CEC-6105B90EAB10}"/>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31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8BDE-54E1-9944-851C-1EAC99F5E4A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048123-469B-1540-AE2D-1511B2F7D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BE5838-FF15-0A4D-8761-EEB3CDCD5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33A9E2-3250-CC48-A191-718887A48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8D0877-8A97-D14C-9584-F81B77B6F7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75DF2-971C-D947-896B-F7267774C920}"/>
              </a:ext>
            </a:extLst>
          </p:cNvPr>
          <p:cNvSpPr>
            <a:spLocks noGrp="1"/>
          </p:cNvSpPr>
          <p:nvPr>
            <p:ph type="dt" sz="half" idx="10"/>
          </p:nvPr>
        </p:nvSpPr>
        <p:spPr/>
        <p:txBody>
          <a:bodyPr/>
          <a:lstStyle/>
          <a:p>
            <a:fld id="{46AE1DA7-850D-404C-AA28-E6902ACA5607}" type="datetime1">
              <a:rPr lang="en-CA" smtClean="0"/>
              <a:t>2025-12-10</a:t>
            </a:fld>
            <a:endParaRPr lang="en-US"/>
          </a:p>
        </p:txBody>
      </p:sp>
      <p:sp>
        <p:nvSpPr>
          <p:cNvPr id="8" name="Footer Placeholder 7">
            <a:extLst>
              <a:ext uri="{FF2B5EF4-FFF2-40B4-BE49-F238E27FC236}">
                <a16:creationId xmlns:a16="http://schemas.microsoft.com/office/drawing/2014/main" id="{0F27338E-482A-FE4D-8B78-65DB7A8E2904}"/>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2D71506E-1F9F-B759-EC9F-E73139122E16}"/>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76179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86C7-624D-5348-9995-AF9DC705B6FA}"/>
              </a:ext>
            </a:extLst>
          </p:cNvPr>
          <p:cNvSpPr>
            <a:spLocks noGrp="1"/>
          </p:cNvSpPr>
          <p:nvPr>
            <p:ph type="title"/>
          </p:nvPr>
        </p:nvSpPr>
        <p:spPr>
          <a:xfrm>
            <a:off x="82550" y="424275"/>
            <a:ext cx="12026900" cy="74481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283139C-E551-084B-A27F-1C79A3D37D5A}"/>
              </a:ext>
            </a:extLst>
          </p:cNvPr>
          <p:cNvSpPr>
            <a:spLocks noGrp="1"/>
          </p:cNvSpPr>
          <p:nvPr>
            <p:ph type="dt" sz="half" idx="10"/>
          </p:nvPr>
        </p:nvSpPr>
        <p:spPr/>
        <p:txBody>
          <a:bodyPr/>
          <a:lstStyle/>
          <a:p>
            <a:fld id="{A468C5F9-B6B5-A540-876E-FCEE96722264}" type="datetime1">
              <a:rPr lang="en-CA" smtClean="0"/>
              <a:t>2025-12-10</a:t>
            </a:fld>
            <a:endParaRPr lang="en-US"/>
          </a:p>
        </p:txBody>
      </p:sp>
      <p:sp>
        <p:nvSpPr>
          <p:cNvPr id="4" name="Footer Placeholder 3">
            <a:extLst>
              <a:ext uri="{FF2B5EF4-FFF2-40B4-BE49-F238E27FC236}">
                <a16:creationId xmlns:a16="http://schemas.microsoft.com/office/drawing/2014/main" id="{F7096AA6-60D1-4347-9D0E-4276FEAF1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88659-8FAF-61C2-0BA9-7F8B451EE4DB}"/>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99174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CDA4-5555-4A40-99F8-F327330104B5}"/>
              </a:ext>
            </a:extLst>
          </p:cNvPr>
          <p:cNvSpPr>
            <a:spLocks noGrp="1"/>
          </p:cNvSpPr>
          <p:nvPr>
            <p:ph type="dt" sz="half" idx="10"/>
          </p:nvPr>
        </p:nvSpPr>
        <p:spPr/>
        <p:txBody>
          <a:bodyPr/>
          <a:lstStyle/>
          <a:p>
            <a:fld id="{4DD564FF-A1AA-8343-981A-4609B71F2A47}" type="datetime1">
              <a:rPr lang="en-CA" smtClean="0"/>
              <a:t>2025-12-10</a:t>
            </a:fld>
            <a:endParaRPr lang="en-US"/>
          </a:p>
        </p:txBody>
      </p:sp>
      <p:sp>
        <p:nvSpPr>
          <p:cNvPr id="3" name="Footer Placeholder 2">
            <a:extLst>
              <a:ext uri="{FF2B5EF4-FFF2-40B4-BE49-F238E27FC236}">
                <a16:creationId xmlns:a16="http://schemas.microsoft.com/office/drawing/2014/main" id="{82C7B35C-2099-6B43-9F6D-B8F6794DB004}"/>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72482645-F77D-8C49-AFE7-DF1FEAE03878}"/>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1195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6176-1306-8745-B33A-014111DA1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678C28-A285-9A46-9C07-58687599CF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004C46-EC03-9D44-B531-469467CA1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A77DD-6FCE-594E-B057-1AD94C74CB17}"/>
              </a:ext>
            </a:extLst>
          </p:cNvPr>
          <p:cNvSpPr>
            <a:spLocks noGrp="1"/>
          </p:cNvSpPr>
          <p:nvPr>
            <p:ph type="dt" sz="half" idx="10"/>
          </p:nvPr>
        </p:nvSpPr>
        <p:spPr/>
        <p:txBody>
          <a:bodyPr/>
          <a:lstStyle/>
          <a:p>
            <a:fld id="{6870EEA1-8428-FB44-B813-0262D8C64DDB}" type="datetime1">
              <a:rPr lang="en-CA" smtClean="0"/>
              <a:t>2025-12-10</a:t>
            </a:fld>
            <a:endParaRPr lang="en-US"/>
          </a:p>
        </p:txBody>
      </p:sp>
      <p:sp>
        <p:nvSpPr>
          <p:cNvPr id="6" name="Footer Placeholder 5">
            <a:extLst>
              <a:ext uri="{FF2B5EF4-FFF2-40B4-BE49-F238E27FC236}">
                <a16:creationId xmlns:a16="http://schemas.microsoft.com/office/drawing/2014/main" id="{39A11901-6157-394B-AD74-152AEA644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57C9B-3C04-F347-9A44-EEF20BEB314F}"/>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98602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0CA4-8600-1448-AD8E-47FA23726B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DF1174-C25A-994A-94E7-E28348038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6ABB4F-16BB-E444-B4F0-F08CDDD0A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A64A0-D627-F741-99EC-3848399A8EB9}"/>
              </a:ext>
            </a:extLst>
          </p:cNvPr>
          <p:cNvSpPr>
            <a:spLocks noGrp="1"/>
          </p:cNvSpPr>
          <p:nvPr>
            <p:ph type="dt" sz="half" idx="10"/>
          </p:nvPr>
        </p:nvSpPr>
        <p:spPr/>
        <p:txBody>
          <a:bodyPr/>
          <a:lstStyle/>
          <a:p>
            <a:fld id="{64177366-2106-0340-9FB7-CE7F6FBD2452}" type="datetime1">
              <a:rPr lang="en-CA" smtClean="0"/>
              <a:t>2025-12-10</a:t>
            </a:fld>
            <a:endParaRPr lang="en-US"/>
          </a:p>
        </p:txBody>
      </p:sp>
      <p:sp>
        <p:nvSpPr>
          <p:cNvPr id="6" name="Footer Placeholder 5">
            <a:extLst>
              <a:ext uri="{FF2B5EF4-FFF2-40B4-BE49-F238E27FC236}">
                <a16:creationId xmlns:a16="http://schemas.microsoft.com/office/drawing/2014/main" id="{86EB9FBE-A9A5-C740-B135-98CFA640B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614A6-AE59-8D47-83C4-6E9F2402A27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222741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white face made of paper&#10;&#10;AI-generated content may be incorrect.">
            <a:extLst>
              <a:ext uri="{FF2B5EF4-FFF2-40B4-BE49-F238E27FC236}">
                <a16:creationId xmlns:a16="http://schemas.microsoft.com/office/drawing/2014/main" id="{6787E7D1-5040-9104-5438-4FF49939CF1F}"/>
              </a:ext>
            </a:extLst>
          </p:cNvPr>
          <p:cNvPicPr>
            <a:picLocks noChangeAspect="1"/>
          </p:cNvPicPr>
          <p:nvPr userDrawn="1"/>
        </p:nvPicPr>
        <p:blipFill>
          <a:blip r:embed="rId14" cstate="hqprint">
            <a:extLst>
              <a:ext uri="{28A0092B-C50C-407E-A947-70E740481C1C}">
                <a14:useLocalDpi xmlns:a14="http://schemas.microsoft.com/office/drawing/2010/main"/>
              </a:ext>
            </a:extLst>
          </a:blip>
          <a:srcRect/>
          <a:stretch>
            <a:fillRect/>
          </a:stretch>
        </p:blipFill>
        <p:spPr>
          <a:xfrm>
            <a:off x="3314" y="0"/>
            <a:ext cx="12188686" cy="6856764"/>
          </a:xfrm>
          <a:prstGeom prst="rect">
            <a:avLst/>
          </a:prstGeom>
        </p:spPr>
      </p:pic>
      <p:sp>
        <p:nvSpPr>
          <p:cNvPr id="7" name="Rectangle 6">
            <a:extLst>
              <a:ext uri="{FF2B5EF4-FFF2-40B4-BE49-F238E27FC236}">
                <a16:creationId xmlns:a16="http://schemas.microsoft.com/office/drawing/2014/main" id="{41A7D961-CE99-A94A-9D5C-C9382B67036B}"/>
              </a:ext>
            </a:extLst>
          </p:cNvPr>
          <p:cNvSpPr/>
          <p:nvPr userDrawn="1"/>
        </p:nvSpPr>
        <p:spPr>
          <a:xfrm>
            <a:off x="-6628" y="-13034"/>
            <a:ext cx="12198627" cy="6871033"/>
          </a:xfrm>
          <a:prstGeom prst="rect">
            <a:avLst/>
          </a:prstGeom>
          <a:gradFill flip="none" rotWithShape="1">
            <a:gsLst>
              <a:gs pos="0">
                <a:schemeClr val="bg1"/>
              </a:gs>
              <a:gs pos="38000">
                <a:schemeClr val="bg1">
                  <a:alpha val="90000"/>
                </a:schemeClr>
              </a:gs>
              <a:gs pos="88000">
                <a:schemeClr val="bg1">
                  <a:alpha val="47000"/>
                </a:schemeClr>
              </a:gs>
              <a:gs pos="9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543C060-4EBD-2C4B-99FF-628F5FF28BBA}"/>
              </a:ext>
            </a:extLst>
          </p:cNvPr>
          <p:cNvSpPr>
            <a:spLocks noGrp="1"/>
          </p:cNvSpPr>
          <p:nvPr>
            <p:ph type="body" idx="1"/>
          </p:nvPr>
        </p:nvSpPr>
        <p:spPr>
          <a:xfrm>
            <a:off x="82550" y="1054719"/>
            <a:ext cx="12020274" cy="5666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AD2C-40F9-E847-A4C0-3F398CEF4B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929FF-7124-E042-97BA-BAA0B08AB06A}" type="datetime1">
              <a:rPr lang="en-CA" smtClean="0"/>
              <a:t>2025-12-10</a:t>
            </a:fld>
            <a:endParaRPr lang="en-US"/>
          </a:p>
        </p:txBody>
      </p:sp>
      <p:sp>
        <p:nvSpPr>
          <p:cNvPr id="5" name="Footer Placeholder 4">
            <a:extLst>
              <a:ext uri="{FF2B5EF4-FFF2-40B4-BE49-F238E27FC236}">
                <a16:creationId xmlns:a16="http://schemas.microsoft.com/office/drawing/2014/main" id="{11110F45-EDF1-4941-A828-8D8F00527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Rectangle 9">
            <a:extLst>
              <a:ext uri="{FF2B5EF4-FFF2-40B4-BE49-F238E27FC236}">
                <a16:creationId xmlns:a16="http://schemas.microsoft.com/office/drawing/2014/main" id="{BE98C23F-4063-4C40-B276-191CBF2ADA3F}"/>
              </a:ext>
            </a:extLst>
          </p:cNvPr>
          <p:cNvSpPr/>
          <p:nvPr userDrawn="1"/>
        </p:nvSpPr>
        <p:spPr>
          <a:xfrm>
            <a:off x="0" y="538096"/>
            <a:ext cx="12191999" cy="485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1041A80-A4D9-2C4D-A08B-A8066B4CCDB5}"/>
              </a:ext>
            </a:extLst>
          </p:cNvPr>
          <p:cNvSpPr>
            <a:spLocks noGrp="1"/>
          </p:cNvSpPr>
          <p:nvPr>
            <p:ph type="title"/>
          </p:nvPr>
        </p:nvSpPr>
        <p:spPr>
          <a:xfrm>
            <a:off x="92489" y="572712"/>
            <a:ext cx="12000396" cy="469928"/>
          </a:xfrm>
          <a:prstGeom prst="rect">
            <a:avLst/>
          </a:prstGeom>
        </p:spPr>
        <p:txBody>
          <a:bodyPr vert="horz" lIns="91440" tIns="45720" rIns="91440" bIns="45720" rtlCol="0" anchor="ctr">
            <a:noAutofit/>
          </a:bodyPr>
          <a:lstStyle/>
          <a:p>
            <a:r>
              <a:rPr lang="en-US"/>
              <a:t>Click to edit Master title style</a:t>
            </a:r>
          </a:p>
        </p:txBody>
      </p:sp>
      <p:sp>
        <p:nvSpPr>
          <p:cNvPr id="11" name="TextBox 10">
            <a:extLst>
              <a:ext uri="{FF2B5EF4-FFF2-40B4-BE49-F238E27FC236}">
                <a16:creationId xmlns:a16="http://schemas.microsoft.com/office/drawing/2014/main" id="{FB2EC0E8-5BE0-D649-BED1-DB25059096F9}"/>
              </a:ext>
            </a:extLst>
          </p:cNvPr>
          <p:cNvSpPr txBox="1"/>
          <p:nvPr userDrawn="1"/>
        </p:nvSpPr>
        <p:spPr>
          <a:xfrm>
            <a:off x="-3313" y="1236"/>
            <a:ext cx="12191999" cy="477054"/>
          </a:xfrm>
          <a:prstGeom prst="rect">
            <a:avLst/>
          </a:prstGeom>
          <a:noFill/>
        </p:spPr>
        <p:txBody>
          <a:bodyPr wrap="square" rtlCol="0">
            <a:spAutoFit/>
          </a:bodyPr>
          <a:lstStyle/>
          <a:p>
            <a:pPr algn="ctr"/>
            <a:r>
              <a:rPr lang="en-US" sz="2500" baseline="0" dirty="0">
                <a:solidFill>
                  <a:schemeClr val="bg1">
                    <a:lumMod val="75000"/>
                  </a:schemeClr>
                </a:solidFill>
                <a:latin typeface="Agency FB" panose="020B0503020202020204" pitchFamily="34" charset="77"/>
              </a:rPr>
              <a:t>– Module 7 –</a:t>
            </a:r>
          </a:p>
        </p:txBody>
      </p:sp>
      <p:sp>
        <p:nvSpPr>
          <p:cNvPr id="12" name="TextBox 11">
            <a:extLst>
              <a:ext uri="{FF2B5EF4-FFF2-40B4-BE49-F238E27FC236}">
                <a16:creationId xmlns:a16="http://schemas.microsoft.com/office/drawing/2014/main" id="{09E667FF-7B95-C849-98DC-394220EC195C}"/>
              </a:ext>
            </a:extLst>
          </p:cNvPr>
          <p:cNvSpPr txBox="1"/>
          <p:nvPr userDrawn="1"/>
        </p:nvSpPr>
        <p:spPr>
          <a:xfrm>
            <a:off x="10553699" y="6501333"/>
            <a:ext cx="1638301" cy="338554"/>
          </a:xfrm>
          <a:prstGeom prst="rect">
            <a:avLst/>
          </a:prstGeom>
          <a:noFill/>
        </p:spPr>
        <p:txBody>
          <a:bodyPr wrap="square" rtlCol="0">
            <a:spAutoFit/>
          </a:bodyPr>
          <a:lstStyle/>
          <a:p>
            <a:r>
              <a:rPr lang="en-US" sz="800" baseline="0">
                <a:solidFill>
                  <a:schemeClr val="bg1">
                    <a:lumMod val="50000"/>
                  </a:schemeClr>
                </a:solidFill>
              </a:rPr>
              <a:t>© Rasmus Rosenberg Larsen (2025) Licensed under CC BY 4.0</a:t>
            </a:r>
          </a:p>
        </p:txBody>
      </p:sp>
      <p:sp>
        <p:nvSpPr>
          <p:cNvPr id="16" name="Slide Number Placeholder 5">
            <a:extLst>
              <a:ext uri="{FF2B5EF4-FFF2-40B4-BE49-F238E27FC236}">
                <a16:creationId xmlns:a16="http://schemas.microsoft.com/office/drawing/2014/main" id="{0EB69D91-C192-B44A-7930-06DC329BA1FA}"/>
              </a:ext>
            </a:extLst>
          </p:cNvPr>
          <p:cNvSpPr>
            <a:spLocks noGrp="1"/>
          </p:cNvSpPr>
          <p:nvPr>
            <p:ph type="sldNum" sz="quarter" idx="4"/>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148455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3000" b="1" i="0" kern="1200">
          <a:solidFill>
            <a:srgbClr val="61A2A7"/>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 userDrawn="1">
          <p15:clr>
            <a:srgbClr val="F26B43"/>
          </p15:clr>
        </p15:guide>
        <p15:guide id="2" pos="52" userDrawn="1">
          <p15:clr>
            <a:srgbClr val="F26B43"/>
          </p15:clr>
        </p15:guide>
        <p15:guide id="3" orient="horz" pos="4269" userDrawn="1">
          <p15:clr>
            <a:srgbClr val="F26B43"/>
          </p15:clr>
        </p15:guide>
        <p15:guide id="4" pos="76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HLxvq_M4218?si=TRIpzxXzrLzN7jKO"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en.wikipedia.org/wiki/General_relativity"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Exclusion_of_the_null_hypothesi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IAJTllCrvn0" TargetMode="External"/><Relationship Id="rId3" Type="http://schemas.openxmlformats.org/officeDocument/2006/relationships/hyperlink" Target="https://www.youtube.com/watch?v=Nh-bc4b2LDE" TargetMode="External"/><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youtube.com/watch?v=0C9UZsdJ_-k" TargetMode="External"/><Relationship Id="rId5" Type="http://schemas.openxmlformats.org/officeDocument/2006/relationships/image" Target="../media/image16.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Ted_Bund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s://en.wikipedia.org/wiki/Bernie_Madoff" TargetMode="Externa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The_Mask_of_Sanity"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hyperlink" Target="https://psycnet.apa.org/record/2006-01001-00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librarysearch.library.utoronto.ca/permalink/01UTORONTO_INST/1j4c6iu/cdi_proquest_miscellaneous_5476727" TargetMode="External"/><Relationship Id="rId7" Type="http://schemas.openxmlformats.org/officeDocument/2006/relationships/hyperlink" Target="https://psycnet.apa.org/record/2005-11002-00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routledge.com/The-Antisocial-Personalities/Lykken/p/book/9780805819748?srsltid=AfmBOoqm8i95046rpQruHmW-eDE-ZzvCUdPYfIGPUhqwe0Nt-DTpb6Z_" TargetMode="External"/><Relationship Id="rId5" Type="http://schemas.openxmlformats.org/officeDocument/2006/relationships/hyperlink" Target="https://en.wikipedia.org/wiki/Robert_D._Hare" TargetMode="External"/><Relationship Id="rId4" Type="http://schemas.openxmlformats.org/officeDocument/2006/relationships/hyperlink" Target="https://en.wikipedia.org/wiki/Hervey_M._Cleckle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hyperlink" Target="https://www.youtube.com/watch?v=RjKNbfA64EE" TargetMode="External"/><Relationship Id="rId5" Type="http://schemas.openxmlformats.org/officeDocument/2006/relationships/hyperlink" Target="https://www.youtube.com/watch?v=1UJz0O2NjOo" TargetMode="External"/><Relationship Id="rId4" Type="http://schemas.openxmlformats.org/officeDocument/2006/relationships/hyperlink" Target="https://www.youtube.com/watch?v=ZY0DG8rUnCA&amp;t=3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librarysearch.library.utoronto.ca/permalink/01UTORONTO_INST/14bjeso/alma991106462803406196"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librarysearch.library.utoronto.ca/permalink/01UTORONTO_INST/k9bh95/alma991106143102906196"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librarysearch.library.utoronto.ca/permalink/01UTORONTO_INST/14bjeso/alma991106462803406196"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pubmed.ncbi.nlm.nih.gov/7384345/"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psycnet.apa.org/record/2018-14405-004" TargetMode="External"/><Relationship Id="rId4" Type="http://schemas.openxmlformats.org/officeDocument/2006/relationships/hyperlink" Target="https://en.wikipedia.org/wiki/Response_modulation_hypothesi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psycnet.apa.org/record/2018-14405-00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IAJTllCrvn0"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pubmed.ncbi.nlm.nih.gov/26437150/" TargetMode="Externa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sciencedirect.com/science/article/pii/S0301051112000336"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pmc.ncbi.nlm.nih.gov/articles/PMC3372641/"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pubmed.ncbi.nlm.nih.gov/24664972/" TargetMode="External"/><Relationship Id="rId5" Type="http://schemas.openxmlformats.org/officeDocument/2006/relationships/hyperlink" Target="https://psycnet.apa.org/record/2013-44247-015" TargetMode="Externa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hyperlink" Target="https://pubmed.ncbi.nlm.nih.gov/8436703/"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hyperlink" Target="https://awspntest.apa.org/buy/1989-26277-001" TargetMode="External"/><Relationship Id="rId9"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sciencedirect.com/science/article/pii/S0149763422003578" TargetMode="External"/><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cambridge.org/core/journals/psychological-medicine/article/executive-functions-in-psychopathy-a-metaanalysis-of-inhibition-planning-shifting-and-working-memory-performance/3A7351EAF4656C120C26F4137D8D3EAE" TargetMode="External"/><Relationship Id="rId5" Type="http://schemas.openxmlformats.org/officeDocument/2006/relationships/image" Target="../media/image62.png"/><Relationship Id="rId4" Type="http://schemas.openxmlformats.org/officeDocument/2006/relationships/hyperlink" Target="https://scottlilienfeld.com/wp-content/uploads/2021/01/smith2015.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cambridge.org/core/journals/psychological-medicine/article/executive-functions-in-psychopathy-a-metaanalysis-of-inhibition-planning-shifting-and-working-memory-performance/3A7351EAF4656C120C26F4137D8D3EAE" TargetMode="External"/><Relationship Id="rId5" Type="http://schemas.openxmlformats.org/officeDocument/2006/relationships/image" Target="../media/image62.png"/><Relationship Id="rId4" Type="http://schemas.openxmlformats.org/officeDocument/2006/relationships/hyperlink" Target="https://scottlilienfeld.com/wp-content/uploads/2021/01/smith2015.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scottlilienfeld.com/wp-content/uploads/2021/01/smith2015.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www.psychopathyunmasked.com/" TargetMode="External"/><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1D37D-54F8-E8BC-7566-25B587887CF1}"/>
              </a:ext>
            </a:extLst>
          </p:cNvPr>
          <p:cNvSpPr/>
          <p:nvPr/>
        </p:nvSpPr>
        <p:spPr>
          <a:xfrm>
            <a:off x="-101600" y="0"/>
            <a:ext cx="8247557"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7FFB370-BC54-3D40-9398-22C4771A9261}"/>
              </a:ext>
            </a:extLst>
          </p:cNvPr>
          <p:cNvSpPr txBox="1"/>
          <p:nvPr/>
        </p:nvSpPr>
        <p:spPr>
          <a:xfrm>
            <a:off x="8509674" y="6213759"/>
            <a:ext cx="3438762" cy="461665"/>
          </a:xfrm>
          <a:prstGeom prst="rect">
            <a:avLst/>
          </a:prstGeom>
          <a:noFill/>
        </p:spPr>
        <p:txBody>
          <a:bodyPr wrap="none" rtlCol="0">
            <a:spAutoFit/>
          </a:bodyPr>
          <a:lstStyle/>
          <a:p>
            <a:pPr algn="ctr"/>
            <a:r>
              <a:rPr lang="en-US" sz="1200">
                <a:latin typeface="Courier New" panose="02070309020205020404" pitchFamily="49" charset="0"/>
                <a:cs typeface="Courier New" panose="02070309020205020404" pitchFamily="49" charset="0"/>
              </a:rPr>
              <a:t>Copyright © Rasmus Rosenberg Larsen</a:t>
            </a:r>
          </a:p>
          <a:p>
            <a:pPr algn="ctr"/>
            <a:r>
              <a:rPr lang="en-US" sz="1200">
                <a:latin typeface="Courier New" panose="02070309020205020404" pitchFamily="49" charset="0"/>
                <a:cs typeface="Courier New" panose="02070309020205020404" pitchFamily="49" charset="0"/>
              </a:rPr>
              <a:t>Licensed under CC BY 4.0.</a:t>
            </a:r>
          </a:p>
        </p:txBody>
      </p:sp>
      <p:sp>
        <p:nvSpPr>
          <p:cNvPr id="8" name="TextBox 7">
            <a:extLst>
              <a:ext uri="{FF2B5EF4-FFF2-40B4-BE49-F238E27FC236}">
                <a16:creationId xmlns:a16="http://schemas.microsoft.com/office/drawing/2014/main" id="{7826370F-0C5C-273E-CACD-279B12CA5406}"/>
              </a:ext>
            </a:extLst>
          </p:cNvPr>
          <p:cNvSpPr txBox="1"/>
          <p:nvPr/>
        </p:nvSpPr>
        <p:spPr>
          <a:xfrm>
            <a:off x="34549" y="176315"/>
            <a:ext cx="7975260" cy="3170099"/>
          </a:xfrm>
          <a:prstGeom prst="rect">
            <a:avLst/>
          </a:prstGeom>
          <a:noFill/>
        </p:spPr>
        <p:txBody>
          <a:bodyPr wrap="none" rtlCol="0">
            <a:spAutoFit/>
          </a:bodyPr>
          <a:lstStyle/>
          <a:p>
            <a:pPr algn="ctr"/>
            <a:r>
              <a:rPr lang="en-US" sz="4800" b="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Psychopathy and Crime</a:t>
            </a:r>
          </a:p>
          <a:p>
            <a:pPr algn="ctr"/>
            <a:r>
              <a:rPr lang="en-US" sz="2800" i="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The Science, Ethics, and Legal Influence of a Controversial Diagnosis </a:t>
            </a:r>
            <a:endParaRPr lang="en-US" sz="1200"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endParaRPr>
          </a:p>
          <a:p>
            <a:pPr algn="ctr"/>
            <a:endParaRPr lang="en-CA" sz="2800" dirty="0">
              <a:solidFill>
                <a:schemeClr val="bg1"/>
              </a:solidFill>
              <a:latin typeface="Agency FB" panose="020B0503020202020204" pitchFamily="34" charset="77"/>
              <a:ea typeface="Garamond" charset="0"/>
              <a:cs typeface="Garamond" charset="0"/>
            </a:endParaRPr>
          </a:p>
          <a:p>
            <a:pPr algn="ctr"/>
            <a:r>
              <a:rPr lang="en-CA" sz="2800" dirty="0">
                <a:solidFill>
                  <a:schemeClr val="bg1"/>
                </a:solidFill>
                <a:latin typeface="Agency FB" panose="020B0503020202020204" pitchFamily="34" charset="77"/>
                <a:ea typeface="Garamond" charset="0"/>
                <a:cs typeface="Garamond" charset="0"/>
              </a:rPr>
              <a:t>Module 7</a:t>
            </a:r>
          </a:p>
          <a:p>
            <a:pPr algn="ctr"/>
            <a:r>
              <a:rPr lang="en-CA" sz="4000" b="1" dirty="0">
                <a:solidFill>
                  <a:srgbClr val="61A2A7"/>
                </a:solidFill>
                <a:latin typeface="Agency FB" panose="020B0503020202020204" pitchFamily="34" charset="77"/>
                <a:ea typeface="Garamond" charset="0"/>
                <a:cs typeface="Garamond" charset="0"/>
              </a:rPr>
              <a:t>Two Theories of Psychopathy</a:t>
            </a:r>
          </a:p>
          <a:p>
            <a:pPr algn="ctr"/>
            <a:r>
              <a:rPr lang="en-CA" sz="2800" b="1" i="1" dirty="0">
                <a:solidFill>
                  <a:srgbClr val="61A2A7"/>
                </a:solidFill>
                <a:latin typeface="Agency FB" panose="020B0503020202020204" pitchFamily="34" charset="77"/>
                <a:ea typeface="Garamond" charset="0"/>
                <a:cs typeface="Garamond" charset="0"/>
              </a:rPr>
              <a:t>Has psychopathy been validated?</a:t>
            </a:r>
            <a:endParaRPr lang="en-US" dirty="0"/>
          </a:p>
        </p:txBody>
      </p:sp>
      <p:pic>
        <p:nvPicPr>
          <p:cNvPr id="17" name="Picture 16" descr="A white face with black text&#10;&#10;AI-generated content may be incorrect.">
            <a:extLst>
              <a:ext uri="{FF2B5EF4-FFF2-40B4-BE49-F238E27FC236}">
                <a16:creationId xmlns:a16="http://schemas.microsoft.com/office/drawing/2014/main" id="{8A4E2315-491B-351A-2B9B-6BB851025D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833289" y="1485476"/>
            <a:ext cx="2902074" cy="4353111"/>
          </a:xfrm>
          <a:prstGeom prst="rect">
            <a:avLst/>
          </a:prstGeom>
          <a:ln>
            <a:solidFill>
              <a:schemeClr val="tx1"/>
            </a:solidFill>
          </a:ln>
          <a:effectLst>
            <a:outerShdw blurRad="50800" dist="104313" dir="2700000" algn="tl" rotWithShape="0">
              <a:prstClr val="black">
                <a:alpha val="40000"/>
              </a:prstClr>
            </a:outerShdw>
          </a:effectLst>
        </p:spPr>
      </p:pic>
      <p:cxnSp>
        <p:nvCxnSpPr>
          <p:cNvPr id="22" name="Straight Connector 21">
            <a:extLst>
              <a:ext uri="{FF2B5EF4-FFF2-40B4-BE49-F238E27FC236}">
                <a16:creationId xmlns:a16="http://schemas.microsoft.com/office/drawing/2014/main" id="{CDC06796-999F-2A70-5EEB-5DDE8C9EA380}"/>
              </a:ext>
            </a:extLst>
          </p:cNvPr>
          <p:cNvCxnSpPr>
            <a:cxnSpLocks/>
          </p:cNvCxnSpPr>
          <p:nvPr/>
        </p:nvCxnSpPr>
        <p:spPr>
          <a:xfrm>
            <a:off x="578763" y="3662031"/>
            <a:ext cx="688682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42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9E07D-BCBD-2F46-857D-DAE59319661E}"/>
              </a:ext>
            </a:extLst>
          </p:cNvPr>
          <p:cNvSpPr>
            <a:spLocks noGrp="1"/>
          </p:cNvSpPr>
          <p:nvPr>
            <p:ph type="title"/>
          </p:nvPr>
        </p:nvSpPr>
        <p:spPr/>
        <p:txBody>
          <a:bodyPr/>
          <a:lstStyle/>
          <a:p>
            <a:r>
              <a:rPr lang="en-US" dirty="0"/>
              <a:t>What is a “Theory”?</a:t>
            </a:r>
          </a:p>
        </p:txBody>
      </p:sp>
      <p:sp>
        <p:nvSpPr>
          <p:cNvPr id="15" name="TextBox 14">
            <a:extLst>
              <a:ext uri="{FF2B5EF4-FFF2-40B4-BE49-F238E27FC236}">
                <a16:creationId xmlns:a16="http://schemas.microsoft.com/office/drawing/2014/main" id="{B1D3C507-4126-ED49-85DE-CF3BA361E818}"/>
              </a:ext>
            </a:extLst>
          </p:cNvPr>
          <p:cNvSpPr txBox="1"/>
          <p:nvPr/>
        </p:nvSpPr>
        <p:spPr>
          <a:xfrm>
            <a:off x="82550" y="1545649"/>
            <a:ext cx="12026899" cy="1015663"/>
          </a:xfrm>
          <a:prstGeom prst="rect">
            <a:avLst/>
          </a:prstGeom>
          <a:noFill/>
        </p:spPr>
        <p:txBody>
          <a:bodyPr wrap="square" rtlCol="0">
            <a:spAutoFit/>
          </a:bodyPr>
          <a:lstStyle/>
          <a:p>
            <a:pPr algn="ctr"/>
            <a:r>
              <a:rPr lang="en-US" sz="3000" dirty="0">
                <a:latin typeface="Helvetica Neue" panose="02000503000000020004" pitchFamily="2" charset="0"/>
                <a:ea typeface="Helvetica Neue" panose="02000503000000020004" pitchFamily="2" charset="0"/>
                <a:cs typeface="Helvetica Neue" panose="02000503000000020004" pitchFamily="2" charset="0"/>
              </a:rPr>
              <a:t>Watch this </a:t>
            </a:r>
            <a:r>
              <a:rPr lang="en-US" sz="30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hlinkClick r:id="rId3"/>
              </a:rPr>
              <a:t>video by Vox</a:t>
            </a:r>
            <a:r>
              <a:rPr lang="en-US" sz="30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 </a:t>
            </a:r>
            <a:r>
              <a:rPr lang="en-US" sz="3000" dirty="0">
                <a:latin typeface="Helvetica Neue" panose="02000503000000020004" pitchFamily="2" charset="0"/>
                <a:ea typeface="Helvetica Neue" panose="02000503000000020004" pitchFamily="2" charset="0"/>
                <a:cs typeface="Helvetica Neue" panose="02000503000000020004" pitchFamily="2" charset="0"/>
              </a:rPr>
              <a:t>explaining how Einstein’s </a:t>
            </a:r>
            <a:r>
              <a:rPr lang="en-US" sz="30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hlinkClick r:id="rId4"/>
              </a:rPr>
              <a:t>theory of general relativity</a:t>
            </a:r>
            <a:r>
              <a:rPr lang="en-US" sz="30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 </a:t>
            </a:r>
            <a:r>
              <a:rPr lang="en-US" sz="3000" dirty="0">
                <a:latin typeface="Helvetica Neue" panose="02000503000000020004" pitchFamily="2" charset="0"/>
                <a:ea typeface="Helvetica Neue" panose="02000503000000020004" pitchFamily="2" charset="0"/>
                <a:cs typeface="Helvetica Neue" panose="02000503000000020004" pitchFamily="2" charset="0"/>
              </a:rPr>
              <a:t>was (partially) corroborated by this photo of a solar eclipse. </a:t>
            </a:r>
          </a:p>
        </p:txBody>
      </p:sp>
      <p:pic>
        <p:nvPicPr>
          <p:cNvPr id="3" name="Picture 2">
            <a:extLst>
              <a:ext uri="{FF2B5EF4-FFF2-40B4-BE49-F238E27FC236}">
                <a16:creationId xmlns:a16="http://schemas.microsoft.com/office/drawing/2014/main" id="{3DC407CB-2F8B-8042-9103-D2AD1D8893BD}"/>
              </a:ext>
            </a:extLst>
          </p:cNvPr>
          <p:cNvPicPr>
            <a:picLocks noChangeAspect="1"/>
          </p:cNvPicPr>
          <p:nvPr/>
        </p:nvPicPr>
        <p:blipFill>
          <a:blip r:embed="rId5"/>
          <a:stretch>
            <a:fillRect/>
          </a:stretch>
        </p:blipFill>
        <p:spPr>
          <a:xfrm>
            <a:off x="2770899" y="2930419"/>
            <a:ext cx="6650202" cy="33964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2187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dirty="0"/>
              <a:t>What is a “Theory”?</a:t>
            </a:r>
          </a:p>
        </p:txBody>
      </p:sp>
      <p:sp>
        <p:nvSpPr>
          <p:cNvPr id="4" name="TextBox 3">
            <a:extLst>
              <a:ext uri="{FF2B5EF4-FFF2-40B4-BE49-F238E27FC236}">
                <a16:creationId xmlns:a16="http://schemas.microsoft.com/office/drawing/2014/main" id="{963C63F6-48A6-4E40-B08C-C5AF528D048F}"/>
              </a:ext>
            </a:extLst>
          </p:cNvPr>
          <p:cNvSpPr txBox="1"/>
          <p:nvPr/>
        </p:nvSpPr>
        <p:spPr>
          <a:xfrm>
            <a:off x="33930" y="6004723"/>
            <a:ext cx="2195261" cy="830997"/>
          </a:xfrm>
          <a:prstGeom prst="rect">
            <a:avLst/>
          </a:prstGeom>
          <a:noFill/>
        </p:spPr>
        <p:txBody>
          <a:bodyPr wrap="square" rtlCol="0">
            <a:spAutoFit/>
          </a:bodyPr>
          <a:lstStyle/>
          <a:p>
            <a:r>
              <a:rPr lang="en-US" sz="1200" dirty="0"/>
              <a:t>NB: In </a:t>
            </a:r>
            <a:r>
              <a:rPr lang="en-US" sz="1200" i="1" dirty="0">
                <a:hlinkClick r:id="rId3"/>
              </a:rPr>
              <a:t>inferential statistics</a:t>
            </a:r>
            <a:r>
              <a:rPr lang="en-US" sz="1200" i="1" dirty="0"/>
              <a:t> </a:t>
            </a:r>
            <a:r>
              <a:rPr lang="en-US" sz="1200" dirty="0"/>
              <a:t>the scientific method is adapted to the format of default/null hypothesis testing.</a:t>
            </a:r>
          </a:p>
        </p:txBody>
      </p:sp>
      <p:sp>
        <p:nvSpPr>
          <p:cNvPr id="26" name="Content Placeholder 25">
            <a:extLst>
              <a:ext uri="{FF2B5EF4-FFF2-40B4-BE49-F238E27FC236}">
                <a16:creationId xmlns:a16="http://schemas.microsoft.com/office/drawing/2014/main" id="{1E9AE10F-F704-9F4B-BA45-B834A1C16A51}"/>
              </a:ext>
            </a:extLst>
          </p:cNvPr>
          <p:cNvSpPr>
            <a:spLocks noGrp="1"/>
          </p:cNvSpPr>
          <p:nvPr>
            <p:ph idx="1"/>
          </p:nvPr>
        </p:nvSpPr>
        <p:spPr/>
        <p:txBody>
          <a:bodyPr/>
          <a:lstStyle/>
          <a:p>
            <a:r>
              <a:rPr lang="en-US" dirty="0"/>
              <a:t> </a:t>
            </a:r>
          </a:p>
        </p:txBody>
      </p:sp>
      <p:grpSp>
        <p:nvGrpSpPr>
          <p:cNvPr id="47" name="Group 46">
            <a:extLst>
              <a:ext uri="{FF2B5EF4-FFF2-40B4-BE49-F238E27FC236}">
                <a16:creationId xmlns:a16="http://schemas.microsoft.com/office/drawing/2014/main" id="{5A1FA88C-B1AF-B036-343F-BF5E2FF55AD5}"/>
              </a:ext>
            </a:extLst>
          </p:cNvPr>
          <p:cNvGrpSpPr/>
          <p:nvPr/>
        </p:nvGrpSpPr>
        <p:grpSpPr>
          <a:xfrm>
            <a:off x="2164357" y="1307542"/>
            <a:ext cx="7856660" cy="5488185"/>
            <a:chOff x="2164357" y="1307542"/>
            <a:chExt cx="7856660" cy="5488185"/>
          </a:xfrm>
        </p:grpSpPr>
        <p:grpSp>
          <p:nvGrpSpPr>
            <p:cNvPr id="28" name="Group 27">
              <a:extLst>
                <a:ext uri="{FF2B5EF4-FFF2-40B4-BE49-F238E27FC236}">
                  <a16:creationId xmlns:a16="http://schemas.microsoft.com/office/drawing/2014/main" id="{D76FDD7B-1D7B-83D0-5402-B5C3B042DEA7}"/>
                </a:ext>
              </a:extLst>
            </p:cNvPr>
            <p:cNvGrpSpPr/>
            <p:nvPr/>
          </p:nvGrpSpPr>
          <p:grpSpPr>
            <a:xfrm>
              <a:off x="2164357" y="1307542"/>
              <a:ext cx="7856660" cy="5488185"/>
              <a:chOff x="2162415" y="1311625"/>
              <a:chExt cx="7856660" cy="5488185"/>
            </a:xfrm>
          </p:grpSpPr>
          <p:grpSp>
            <p:nvGrpSpPr>
              <p:cNvPr id="5" name="Group 4">
                <a:extLst>
                  <a:ext uri="{FF2B5EF4-FFF2-40B4-BE49-F238E27FC236}">
                    <a16:creationId xmlns:a16="http://schemas.microsoft.com/office/drawing/2014/main" id="{3F3F7F21-4FAB-7945-A76C-B87570F09FD0}"/>
                  </a:ext>
                </a:extLst>
              </p:cNvPr>
              <p:cNvGrpSpPr/>
              <p:nvPr/>
            </p:nvGrpSpPr>
            <p:grpSpPr>
              <a:xfrm>
                <a:off x="2162415" y="1866779"/>
                <a:ext cx="7856660" cy="4933031"/>
                <a:chOff x="2162415" y="1688477"/>
                <a:chExt cx="7856660" cy="4933031"/>
              </a:xfrm>
            </p:grpSpPr>
            <p:grpSp>
              <p:nvGrpSpPr>
                <p:cNvPr id="6" name="Group 5">
                  <a:extLst>
                    <a:ext uri="{FF2B5EF4-FFF2-40B4-BE49-F238E27FC236}">
                      <a16:creationId xmlns:a16="http://schemas.microsoft.com/office/drawing/2014/main" id="{15A37C8E-C89C-EB4B-918F-14AF8D41418A}"/>
                    </a:ext>
                  </a:extLst>
                </p:cNvPr>
                <p:cNvGrpSpPr/>
                <p:nvPr/>
              </p:nvGrpSpPr>
              <p:grpSpPr>
                <a:xfrm>
                  <a:off x="2162415" y="1688477"/>
                  <a:ext cx="7856660" cy="4933031"/>
                  <a:chOff x="2162415" y="1688477"/>
                  <a:chExt cx="7856660" cy="4933031"/>
                </a:xfrm>
              </p:grpSpPr>
              <p:grpSp>
                <p:nvGrpSpPr>
                  <p:cNvPr id="15" name="Group 14">
                    <a:extLst>
                      <a:ext uri="{FF2B5EF4-FFF2-40B4-BE49-F238E27FC236}">
                        <a16:creationId xmlns:a16="http://schemas.microsoft.com/office/drawing/2014/main" id="{ECA7EF2C-934F-D04F-B24A-9FB4CC03A1F0}"/>
                      </a:ext>
                    </a:extLst>
                  </p:cNvPr>
                  <p:cNvGrpSpPr/>
                  <p:nvPr/>
                </p:nvGrpSpPr>
                <p:grpSpPr>
                  <a:xfrm>
                    <a:off x="3319327" y="1688477"/>
                    <a:ext cx="5553348" cy="4933031"/>
                    <a:chOff x="3319327" y="1688477"/>
                    <a:chExt cx="5553348" cy="4933031"/>
                  </a:xfrm>
                </p:grpSpPr>
                <p:sp>
                  <p:nvSpPr>
                    <p:cNvPr id="18" name="Rounded Rectangle 17">
                      <a:extLst>
                        <a:ext uri="{FF2B5EF4-FFF2-40B4-BE49-F238E27FC236}">
                          <a16:creationId xmlns:a16="http://schemas.microsoft.com/office/drawing/2014/main" id="{0617D4B6-AC9B-9A47-9F12-7B99BD301DAF}"/>
                        </a:ext>
                      </a:extLst>
                    </p:cNvPr>
                    <p:cNvSpPr/>
                    <p:nvPr/>
                  </p:nvSpPr>
                  <p:spPr>
                    <a:xfrm>
                      <a:off x="4634161" y="1688477"/>
                      <a:ext cx="2936929" cy="550189"/>
                    </a:xfrm>
                    <a:prstGeom prst="roundRect">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latin typeface="Agency FB" panose="020B0503020202020204" pitchFamily="34" charset="77"/>
                        </a:rPr>
                        <a:t>Observation &amp; Information:</a:t>
                      </a:r>
                    </a:p>
                    <a:p>
                      <a:pPr algn="ctr"/>
                      <a:r>
                        <a:rPr lang="en-US" sz="1200" dirty="0"/>
                        <a:t>(Identify gaps in “knowledge”)</a:t>
                      </a:r>
                    </a:p>
                  </p:txBody>
                </p:sp>
                <p:sp>
                  <p:nvSpPr>
                    <p:cNvPr id="19" name="Rounded Rectangle 18">
                      <a:extLst>
                        <a:ext uri="{FF2B5EF4-FFF2-40B4-BE49-F238E27FC236}">
                          <a16:creationId xmlns:a16="http://schemas.microsoft.com/office/drawing/2014/main" id="{BB8B469D-9D2A-F241-B836-A8A5EDCB94AD}"/>
                        </a:ext>
                      </a:extLst>
                    </p:cNvPr>
                    <p:cNvSpPr/>
                    <p:nvPr/>
                  </p:nvSpPr>
                  <p:spPr>
                    <a:xfrm>
                      <a:off x="4634160" y="2392681"/>
                      <a:ext cx="2936929" cy="550189"/>
                    </a:xfrm>
                    <a:prstGeom prst="roundRect">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latin typeface="Agency FB" panose="020B0503020202020204" pitchFamily="34" charset="77"/>
                        </a:rPr>
                        <a:t>Question Formulation:</a:t>
                      </a:r>
                    </a:p>
                    <a:p>
                      <a:pPr algn="ctr"/>
                      <a:r>
                        <a:rPr lang="en-US" sz="1200" dirty="0"/>
                        <a:t>(Can the “knowledge-gap” be closed?)</a:t>
                      </a:r>
                    </a:p>
                  </p:txBody>
                </p:sp>
                <p:sp>
                  <p:nvSpPr>
                    <p:cNvPr id="20" name="Rounded Rectangle 19">
                      <a:extLst>
                        <a:ext uri="{FF2B5EF4-FFF2-40B4-BE49-F238E27FC236}">
                          <a16:creationId xmlns:a16="http://schemas.microsoft.com/office/drawing/2014/main" id="{DABBB820-B97B-2B4A-BE71-51BA39174EF5}"/>
                        </a:ext>
                      </a:extLst>
                    </p:cNvPr>
                    <p:cNvSpPr/>
                    <p:nvPr/>
                  </p:nvSpPr>
                  <p:spPr>
                    <a:xfrm>
                      <a:off x="4634160" y="3096886"/>
                      <a:ext cx="2936929" cy="550189"/>
                    </a:xfrm>
                    <a:prstGeom prst="roundRect">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latin typeface="Agency FB" panose="020B0503020202020204" pitchFamily="34" charset="77"/>
                        </a:rPr>
                        <a:t>Theory:</a:t>
                      </a:r>
                    </a:p>
                    <a:p>
                      <a:pPr algn="ctr"/>
                      <a:r>
                        <a:rPr lang="en-US" sz="1200" dirty="0"/>
                        <a:t>(Formalize explanation that closes the “gap”)</a:t>
                      </a:r>
                    </a:p>
                  </p:txBody>
                </p:sp>
                <p:sp>
                  <p:nvSpPr>
                    <p:cNvPr id="21" name="Rounded Rectangle 20">
                      <a:extLst>
                        <a:ext uri="{FF2B5EF4-FFF2-40B4-BE49-F238E27FC236}">
                          <a16:creationId xmlns:a16="http://schemas.microsoft.com/office/drawing/2014/main" id="{B01010D5-A70F-204E-9D50-1572C74206F0}"/>
                        </a:ext>
                      </a:extLst>
                    </p:cNvPr>
                    <p:cNvSpPr/>
                    <p:nvPr/>
                  </p:nvSpPr>
                  <p:spPr>
                    <a:xfrm>
                      <a:off x="4634160" y="3801091"/>
                      <a:ext cx="2936929" cy="550189"/>
                    </a:xfrm>
                    <a:prstGeom prst="roundRect">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latin typeface="Agency FB" panose="020B0503020202020204" pitchFamily="34" charset="77"/>
                        </a:rPr>
                        <a:t>Hypothesis:</a:t>
                      </a:r>
                    </a:p>
                    <a:p>
                      <a:pPr algn="ctr"/>
                      <a:r>
                        <a:rPr lang="en-US" sz="1200" dirty="0"/>
                        <a:t>(Testable predictions inferred from “theory”)</a:t>
                      </a:r>
                    </a:p>
                  </p:txBody>
                </p:sp>
                <p:sp>
                  <p:nvSpPr>
                    <p:cNvPr id="22" name="Rounded Rectangle 21">
                      <a:extLst>
                        <a:ext uri="{FF2B5EF4-FFF2-40B4-BE49-F238E27FC236}">
                          <a16:creationId xmlns:a16="http://schemas.microsoft.com/office/drawing/2014/main" id="{DBAF28B4-A358-294B-BC9C-1B8A4A2B2DBB}"/>
                        </a:ext>
                      </a:extLst>
                    </p:cNvPr>
                    <p:cNvSpPr/>
                    <p:nvPr/>
                  </p:nvSpPr>
                  <p:spPr>
                    <a:xfrm>
                      <a:off x="4634159" y="5209475"/>
                      <a:ext cx="2936929" cy="550189"/>
                    </a:xfrm>
                    <a:prstGeom prst="roundRect">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latin typeface="Agency FB" panose="020B0503020202020204" pitchFamily="34" charset="77"/>
                        </a:rPr>
                        <a:t>Analysis:</a:t>
                      </a:r>
                    </a:p>
                    <a:p>
                      <a:pPr algn="ctr"/>
                      <a:r>
                        <a:rPr lang="en-US" sz="1200" dirty="0"/>
                        <a:t>(Rigorous statistical analysis of data)</a:t>
                      </a:r>
                    </a:p>
                  </p:txBody>
                </p:sp>
                <p:sp>
                  <p:nvSpPr>
                    <p:cNvPr id="23" name="Rounded Rectangle 22">
                      <a:extLst>
                        <a:ext uri="{FF2B5EF4-FFF2-40B4-BE49-F238E27FC236}">
                          <a16:creationId xmlns:a16="http://schemas.microsoft.com/office/drawing/2014/main" id="{26A63218-C1EC-A14E-B093-486F37A0052A}"/>
                        </a:ext>
                      </a:extLst>
                    </p:cNvPr>
                    <p:cNvSpPr/>
                    <p:nvPr/>
                  </p:nvSpPr>
                  <p:spPr>
                    <a:xfrm>
                      <a:off x="3319327" y="6071319"/>
                      <a:ext cx="2571813" cy="550189"/>
                    </a:xfrm>
                    <a:prstGeom prst="roundRect">
                      <a:avLst/>
                    </a:prstGeom>
                    <a:solidFill>
                      <a:srgbClr val="00B05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latin typeface="Agency FB" panose="020B0503020202020204" pitchFamily="34" charset="77"/>
                        </a:rPr>
                        <a:t>Hypothesis Support:</a:t>
                      </a:r>
                    </a:p>
                    <a:p>
                      <a:pPr algn="ctr"/>
                      <a:r>
                        <a:rPr lang="en-US" sz="1200" dirty="0"/>
                        <a:t>(Corroborate theory)</a:t>
                      </a:r>
                    </a:p>
                  </p:txBody>
                </p:sp>
                <p:sp>
                  <p:nvSpPr>
                    <p:cNvPr id="24" name="Rounded Rectangle 23">
                      <a:extLst>
                        <a:ext uri="{FF2B5EF4-FFF2-40B4-BE49-F238E27FC236}">
                          <a16:creationId xmlns:a16="http://schemas.microsoft.com/office/drawing/2014/main" id="{AAFD4FB5-4E6B-2244-91F2-EF128A4F0647}"/>
                        </a:ext>
                      </a:extLst>
                    </p:cNvPr>
                    <p:cNvSpPr/>
                    <p:nvPr/>
                  </p:nvSpPr>
                  <p:spPr>
                    <a:xfrm>
                      <a:off x="6300861" y="6071319"/>
                      <a:ext cx="2571814" cy="550189"/>
                    </a:xfrm>
                    <a:prstGeom prst="roundRect">
                      <a:avLst/>
                    </a:prstGeom>
                    <a:solidFill>
                      <a:srgbClr val="C0000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latin typeface="Agency FB" panose="020B0503020202020204" pitchFamily="34" charset="77"/>
                        </a:rPr>
                        <a:t>Hypothesis Rejection:</a:t>
                      </a:r>
                    </a:p>
                    <a:p>
                      <a:pPr algn="ctr"/>
                      <a:r>
                        <a:rPr lang="en-US" sz="1200" dirty="0"/>
                        <a:t>(Reject or revise theory)</a:t>
                      </a:r>
                    </a:p>
                  </p:txBody>
                </p:sp>
              </p:grpSp>
              <p:sp>
                <p:nvSpPr>
                  <p:cNvPr id="16" name="Rounded Rectangle 15">
                    <a:extLst>
                      <a:ext uri="{FF2B5EF4-FFF2-40B4-BE49-F238E27FC236}">
                        <a16:creationId xmlns:a16="http://schemas.microsoft.com/office/drawing/2014/main" id="{75BF3F88-5938-8A47-B2E9-082F21A51F85}"/>
                      </a:ext>
                    </a:extLst>
                  </p:cNvPr>
                  <p:cNvSpPr/>
                  <p:nvPr/>
                </p:nvSpPr>
                <p:spPr>
                  <a:xfrm>
                    <a:off x="2162415" y="2901437"/>
                    <a:ext cx="1877872" cy="941065"/>
                  </a:xfrm>
                  <a:prstGeom prst="roundRect">
                    <a:avLst/>
                  </a:prstGeom>
                  <a:solidFill>
                    <a:srgbClr val="00B05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latin typeface="Agency FB" panose="020B0503020202020204" pitchFamily="34" charset="77"/>
                      </a:rPr>
                      <a:t>Refinement:</a:t>
                    </a:r>
                  </a:p>
                  <a:p>
                    <a:pPr algn="ctr"/>
                    <a:r>
                      <a:rPr lang="en-US" sz="1200" dirty="0"/>
                      <a:t>(Develop further hypotheses, and refining the theory)</a:t>
                    </a:r>
                  </a:p>
                </p:txBody>
              </p:sp>
              <p:sp>
                <p:nvSpPr>
                  <p:cNvPr id="17" name="Rounded Rectangle 16">
                    <a:extLst>
                      <a:ext uri="{FF2B5EF4-FFF2-40B4-BE49-F238E27FC236}">
                        <a16:creationId xmlns:a16="http://schemas.microsoft.com/office/drawing/2014/main" id="{AB45A438-0434-7045-AB1D-4078B5FFB503}"/>
                      </a:ext>
                    </a:extLst>
                  </p:cNvPr>
                  <p:cNvSpPr/>
                  <p:nvPr/>
                </p:nvSpPr>
                <p:spPr>
                  <a:xfrm>
                    <a:off x="8141203" y="2901436"/>
                    <a:ext cx="1877872" cy="941065"/>
                  </a:xfrm>
                  <a:prstGeom prst="roundRect">
                    <a:avLst/>
                  </a:prstGeom>
                  <a:solidFill>
                    <a:srgbClr val="C0000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latin typeface="Agency FB" panose="020B0503020202020204" pitchFamily="34" charset="77"/>
                      </a:rPr>
                      <a:t>Revise or Reject:</a:t>
                    </a:r>
                  </a:p>
                  <a:p>
                    <a:pPr algn="ctr"/>
                    <a:r>
                      <a:rPr lang="en-US" sz="1200" dirty="0"/>
                      <a:t>(Theory is either revised or rejected)</a:t>
                    </a:r>
                  </a:p>
                </p:txBody>
              </p:sp>
            </p:grpSp>
            <p:cxnSp>
              <p:nvCxnSpPr>
                <p:cNvPr id="7" name="Elbow Connector 6">
                  <a:extLst>
                    <a:ext uri="{FF2B5EF4-FFF2-40B4-BE49-F238E27FC236}">
                      <a16:creationId xmlns:a16="http://schemas.microsoft.com/office/drawing/2014/main" id="{05DB5825-E483-B449-B7BC-E1E09EC3D670}"/>
                    </a:ext>
                  </a:extLst>
                </p:cNvPr>
                <p:cNvCxnSpPr>
                  <a:cxnSpLocks/>
                  <a:stCxn id="22" idx="2"/>
                  <a:endCxn id="23" idx="0"/>
                </p:cNvCxnSpPr>
                <p:nvPr/>
              </p:nvCxnSpPr>
              <p:spPr>
                <a:xfrm rot="5400000">
                  <a:off x="5198102" y="5166796"/>
                  <a:ext cx="311655" cy="1497390"/>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Elbow Connector 7">
                  <a:extLst>
                    <a:ext uri="{FF2B5EF4-FFF2-40B4-BE49-F238E27FC236}">
                      <a16:creationId xmlns:a16="http://schemas.microsoft.com/office/drawing/2014/main" id="{82CDA8DF-C410-ED45-92A0-BF29BF3D8B56}"/>
                    </a:ext>
                  </a:extLst>
                </p:cNvPr>
                <p:cNvCxnSpPr>
                  <a:cxnSpLocks/>
                  <a:stCxn id="22" idx="2"/>
                  <a:endCxn id="24" idx="0"/>
                </p:cNvCxnSpPr>
                <p:nvPr/>
              </p:nvCxnSpPr>
              <p:spPr>
                <a:xfrm rot="16200000" flipH="1">
                  <a:off x="6688869" y="5173419"/>
                  <a:ext cx="311655" cy="1484144"/>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82E588E-E606-9645-8265-0D7FD18E28E7}"/>
                    </a:ext>
                  </a:extLst>
                </p:cNvPr>
                <p:cNvCxnSpPr>
                  <a:cxnSpLocks/>
                  <a:stCxn id="20" idx="2"/>
                  <a:endCxn id="21" idx="0"/>
                </p:cNvCxnSpPr>
                <p:nvPr/>
              </p:nvCxnSpPr>
              <p:spPr>
                <a:xfrm>
                  <a:off x="6102625" y="3647075"/>
                  <a:ext cx="0" cy="1540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1D15EFD-5EF4-4849-BCB0-B4EDC8D1DC98}"/>
                    </a:ext>
                  </a:extLst>
                </p:cNvPr>
                <p:cNvCxnSpPr>
                  <a:cxnSpLocks/>
                  <a:stCxn id="19" idx="2"/>
                  <a:endCxn id="20" idx="0"/>
                </p:cNvCxnSpPr>
                <p:nvPr/>
              </p:nvCxnSpPr>
              <p:spPr>
                <a:xfrm>
                  <a:off x="6102625" y="2942870"/>
                  <a:ext cx="0" cy="1540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1EE0444-2312-484D-9BF2-4C7CB6DCEB4A}"/>
                    </a:ext>
                  </a:extLst>
                </p:cNvPr>
                <p:cNvCxnSpPr>
                  <a:cxnSpLocks/>
                  <a:stCxn id="18" idx="2"/>
                  <a:endCxn id="19" idx="0"/>
                </p:cNvCxnSpPr>
                <p:nvPr/>
              </p:nvCxnSpPr>
              <p:spPr>
                <a:xfrm flipH="1">
                  <a:off x="6102625" y="2238666"/>
                  <a:ext cx="1" cy="1540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254C4A7-13F9-3841-9654-120F5408E4AA}"/>
                    </a:ext>
                  </a:extLst>
                </p:cNvPr>
                <p:cNvCxnSpPr>
                  <a:cxnSpLocks/>
                  <a:stCxn id="16" idx="3"/>
                  <a:endCxn id="20" idx="1"/>
                </p:cNvCxnSpPr>
                <p:nvPr/>
              </p:nvCxnSpPr>
              <p:spPr>
                <a:xfrm>
                  <a:off x="4040287" y="3371970"/>
                  <a:ext cx="593873" cy="11"/>
                </a:xfrm>
                <a:prstGeom prst="straightConnector1">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2A019E3-29EF-114F-966A-47FBCD1AA1B9}"/>
                    </a:ext>
                  </a:extLst>
                </p:cNvPr>
                <p:cNvCxnSpPr>
                  <a:cxnSpLocks/>
                  <a:stCxn id="17" idx="1"/>
                  <a:endCxn id="20" idx="3"/>
                </p:cNvCxnSpPr>
                <p:nvPr/>
              </p:nvCxnSpPr>
              <p:spPr>
                <a:xfrm flipH="1">
                  <a:off x="7571089" y="3371969"/>
                  <a:ext cx="570114" cy="12"/>
                </a:xfrm>
                <a:prstGeom prst="straightConnector1">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23F06EB5-D8B0-A291-D971-008AC371A538}"/>
                  </a:ext>
                </a:extLst>
              </p:cNvPr>
              <p:cNvSpPr txBox="1"/>
              <p:nvPr/>
            </p:nvSpPr>
            <p:spPr>
              <a:xfrm>
                <a:off x="4129650" y="1311625"/>
                <a:ext cx="3926075" cy="523220"/>
              </a:xfrm>
              <a:prstGeom prst="rect">
                <a:avLst/>
              </a:prstGeom>
              <a:noFill/>
            </p:spPr>
            <p:txBody>
              <a:bodyPr wrap="none" rtlCol="0">
                <a:spAutoFit/>
              </a:bodyPr>
              <a:lstStyle/>
              <a:p>
                <a:pPr algn="ctr"/>
                <a:r>
                  <a:rPr lang="en-US" sz="2800" b="1" dirty="0">
                    <a:latin typeface="Helvetica Neue" panose="02000503000000020004" pitchFamily="2" charset="0"/>
                    <a:ea typeface="Helvetica Neue" panose="02000503000000020004" pitchFamily="2" charset="0"/>
                    <a:cs typeface="Helvetica Neue" panose="02000503000000020004" pitchFamily="2" charset="0"/>
                  </a:rPr>
                  <a:t>The Scientific Method</a:t>
                </a:r>
              </a:p>
            </p:txBody>
          </p:sp>
        </p:grpSp>
        <p:sp>
          <p:nvSpPr>
            <p:cNvPr id="30" name="Rounded Rectangle 29">
              <a:extLst>
                <a:ext uri="{FF2B5EF4-FFF2-40B4-BE49-F238E27FC236}">
                  <a16:creationId xmlns:a16="http://schemas.microsoft.com/office/drawing/2014/main" id="{ECBF1C2E-8754-6F01-6385-03BDE64FC22A}"/>
                </a:ext>
              </a:extLst>
            </p:cNvPr>
            <p:cNvSpPr/>
            <p:nvPr/>
          </p:nvSpPr>
          <p:spPr>
            <a:xfrm>
              <a:off x="4636101" y="4679502"/>
              <a:ext cx="2936929" cy="550189"/>
            </a:xfrm>
            <a:prstGeom prst="roundRect">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latin typeface="Agency FB" panose="020B0503020202020204" pitchFamily="34" charset="77"/>
                </a:rPr>
                <a:t>Experimentation:</a:t>
              </a:r>
            </a:p>
            <a:p>
              <a:pPr algn="ctr"/>
              <a:r>
                <a:rPr lang="en-US" sz="1200" dirty="0"/>
                <a:t>(The concrete testing of a hypothesis)</a:t>
              </a:r>
            </a:p>
          </p:txBody>
        </p:sp>
        <p:cxnSp>
          <p:nvCxnSpPr>
            <p:cNvPr id="34" name="Straight Arrow Connector 33">
              <a:extLst>
                <a:ext uri="{FF2B5EF4-FFF2-40B4-BE49-F238E27FC236}">
                  <a16:creationId xmlns:a16="http://schemas.microsoft.com/office/drawing/2014/main" id="{0ECA98CE-623B-CD31-3A75-B61657151695}"/>
                </a:ext>
              </a:extLst>
            </p:cNvPr>
            <p:cNvCxnSpPr>
              <a:cxnSpLocks/>
              <a:stCxn id="21" idx="2"/>
              <a:endCxn id="30" idx="0"/>
            </p:cNvCxnSpPr>
            <p:nvPr/>
          </p:nvCxnSpPr>
          <p:spPr>
            <a:xfrm flipH="1">
              <a:off x="6104566" y="4525499"/>
              <a:ext cx="1" cy="15400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5057777-FA6D-CB09-8F4D-0D8A596BB210}"/>
                </a:ext>
              </a:extLst>
            </p:cNvPr>
            <p:cNvCxnSpPr>
              <a:cxnSpLocks/>
              <a:stCxn id="30" idx="2"/>
              <a:endCxn id="22" idx="0"/>
            </p:cNvCxnSpPr>
            <p:nvPr/>
          </p:nvCxnSpPr>
          <p:spPr>
            <a:xfrm>
              <a:off x="6104566" y="5229691"/>
              <a:ext cx="0" cy="15400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5577363D-95C2-85AA-9C92-149DD165D216}"/>
                </a:ext>
              </a:extLst>
            </p:cNvPr>
            <p:cNvCxnSpPr>
              <a:stCxn id="23" idx="1"/>
              <a:endCxn id="16" idx="2"/>
            </p:cNvCxnSpPr>
            <p:nvPr/>
          </p:nvCxnSpPr>
          <p:spPr>
            <a:xfrm rot="10800000">
              <a:off x="3103293" y="4016721"/>
              <a:ext cx="217976" cy="2503912"/>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8D62004C-66ED-ECC5-3DE6-DA49178EC5D7}"/>
                </a:ext>
              </a:extLst>
            </p:cNvPr>
            <p:cNvCxnSpPr>
              <a:cxnSpLocks/>
              <a:stCxn id="24" idx="3"/>
              <a:endCxn id="17" idx="2"/>
            </p:cNvCxnSpPr>
            <p:nvPr/>
          </p:nvCxnSpPr>
          <p:spPr>
            <a:xfrm flipV="1">
              <a:off x="8874617" y="4016720"/>
              <a:ext cx="207464" cy="2503913"/>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3170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FD13A-EBE5-57DE-9BFF-F04DF8DB3D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BBF40-11B3-83DA-4FCA-21E22CDA2C8D}"/>
              </a:ext>
            </a:extLst>
          </p:cNvPr>
          <p:cNvSpPr>
            <a:spLocks noGrp="1"/>
          </p:cNvSpPr>
          <p:nvPr>
            <p:ph type="title"/>
          </p:nvPr>
        </p:nvSpPr>
        <p:spPr/>
        <p:txBody>
          <a:bodyPr/>
          <a:lstStyle/>
          <a:p>
            <a:r>
              <a:rPr lang="en-US" dirty="0"/>
              <a:t>What is a “Theory”?</a:t>
            </a:r>
          </a:p>
        </p:txBody>
      </p:sp>
      <p:sp>
        <p:nvSpPr>
          <p:cNvPr id="3" name="Content Placeholder 2">
            <a:extLst>
              <a:ext uri="{FF2B5EF4-FFF2-40B4-BE49-F238E27FC236}">
                <a16:creationId xmlns:a16="http://schemas.microsoft.com/office/drawing/2014/main" id="{6B2DF3AC-6CFD-54DE-70F2-713C36352CA7}"/>
              </a:ext>
            </a:extLst>
          </p:cNvPr>
          <p:cNvSpPr>
            <a:spLocks noGrp="1"/>
          </p:cNvSpPr>
          <p:nvPr>
            <p:ph idx="1"/>
          </p:nvPr>
        </p:nvSpPr>
        <p:spPr/>
        <p:txBody>
          <a:bodyPr>
            <a:normAutofit/>
          </a:bodyPr>
          <a:lstStyle/>
          <a:p>
            <a:pPr algn="ctr"/>
            <a:r>
              <a:rPr lang="en-US" sz="3200" b="1" dirty="0"/>
              <a:t>Conventional Signs of a “Good” Theory</a:t>
            </a:r>
          </a:p>
          <a:p>
            <a:pPr algn="ctr"/>
            <a:r>
              <a:rPr lang="en-US" sz="1600" b="1" i="1" dirty="0"/>
              <a:t> </a:t>
            </a:r>
            <a:endParaRPr lang="en-US" dirty="0"/>
          </a:p>
          <a:p>
            <a:endParaRPr lang="en-US" dirty="0"/>
          </a:p>
        </p:txBody>
      </p:sp>
      <p:sp>
        <p:nvSpPr>
          <p:cNvPr id="4" name="Rectangle 3">
            <a:extLst>
              <a:ext uri="{FF2B5EF4-FFF2-40B4-BE49-F238E27FC236}">
                <a16:creationId xmlns:a16="http://schemas.microsoft.com/office/drawing/2014/main" id="{9B115343-A90C-D2D0-5031-23C1B4DF274F}"/>
              </a:ext>
            </a:extLst>
          </p:cNvPr>
          <p:cNvSpPr/>
          <p:nvPr/>
        </p:nvSpPr>
        <p:spPr>
          <a:xfrm>
            <a:off x="89176" y="1613994"/>
            <a:ext cx="12026900" cy="118696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1. Falsifiability:</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 good theory must be testable and falsifiable. It should specify, </a:t>
            </a:r>
            <a:r>
              <a:rPr lang="en-US" sz="240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priori</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what type of evidence or experimental outcome would count as inconsistent with it. If no conceivable evidence can contradict a theory, it is not “scientific.”</a:t>
            </a:r>
          </a:p>
        </p:txBody>
      </p:sp>
      <p:sp>
        <p:nvSpPr>
          <p:cNvPr id="5" name="Rectangle 4">
            <a:extLst>
              <a:ext uri="{FF2B5EF4-FFF2-40B4-BE49-F238E27FC236}">
                <a16:creationId xmlns:a16="http://schemas.microsoft.com/office/drawing/2014/main" id="{B1E54748-15A9-98B7-10AA-8FEF55FA9AD3}"/>
              </a:ext>
            </a:extLst>
          </p:cNvPr>
          <p:cNvSpPr/>
          <p:nvPr/>
        </p:nvSpPr>
        <p:spPr>
          <a:xfrm>
            <a:off x="95802" y="2952432"/>
            <a:ext cx="12026900" cy="118696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2. Explanatory Scope:</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The theory must be able to account for all relevant aspects of the phenomenon under investigation. A theory that explains only some of the evidence, or ignores inconsistencies, fails to meet this criterion.</a:t>
            </a:r>
          </a:p>
        </p:txBody>
      </p:sp>
      <p:sp>
        <p:nvSpPr>
          <p:cNvPr id="6" name="Rectangle 5">
            <a:extLst>
              <a:ext uri="{FF2B5EF4-FFF2-40B4-BE49-F238E27FC236}">
                <a16:creationId xmlns:a16="http://schemas.microsoft.com/office/drawing/2014/main" id="{7871CD5B-36DE-4A40-EB2B-8CBD3F74B205}"/>
              </a:ext>
            </a:extLst>
          </p:cNvPr>
          <p:cNvSpPr/>
          <p:nvPr/>
        </p:nvSpPr>
        <p:spPr>
          <a:xfrm>
            <a:off x="89176" y="4325549"/>
            <a:ext cx="12026900" cy="118696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3. Simplicity (Parsimony):</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Among competing explanations, the simplest one that adequately accounts for the facts is preferable. A good theory is one where there is no seemingly simpler and equally explanatory alternative.</a:t>
            </a:r>
          </a:p>
        </p:txBody>
      </p:sp>
      <p:sp>
        <p:nvSpPr>
          <p:cNvPr id="7" name="Rectangle 6">
            <a:extLst>
              <a:ext uri="{FF2B5EF4-FFF2-40B4-BE49-F238E27FC236}">
                <a16:creationId xmlns:a16="http://schemas.microsoft.com/office/drawing/2014/main" id="{BE6CD428-B0D3-14A1-5681-477A9D645ECD}"/>
              </a:ext>
            </a:extLst>
          </p:cNvPr>
          <p:cNvSpPr/>
          <p:nvPr/>
        </p:nvSpPr>
        <p:spPr>
          <a:xfrm>
            <a:off x="1350334" y="5663987"/>
            <a:ext cx="10772367" cy="84313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Theory Corroboration</a:t>
            </a:r>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When a theory has “survived” and been “refined” by sustained empirical testing.</a:t>
            </a:r>
          </a:p>
        </p:txBody>
      </p:sp>
      <p:sp>
        <p:nvSpPr>
          <p:cNvPr id="8" name="Bent-Up Arrow 7">
            <a:extLst>
              <a:ext uri="{FF2B5EF4-FFF2-40B4-BE49-F238E27FC236}">
                <a16:creationId xmlns:a16="http://schemas.microsoft.com/office/drawing/2014/main" id="{CE8C60D9-8D21-AE59-3C33-1FE01998665B}"/>
              </a:ext>
            </a:extLst>
          </p:cNvPr>
          <p:cNvSpPr/>
          <p:nvPr/>
        </p:nvSpPr>
        <p:spPr>
          <a:xfrm rot="5400000">
            <a:off x="274249" y="5462938"/>
            <a:ext cx="684986" cy="1041882"/>
          </a:xfrm>
          <a:prstGeom prst="bentUpArrow">
            <a:avLst>
              <a:gd name="adj1" fmla="val 40528"/>
              <a:gd name="adj2" fmla="val 37731"/>
              <a:gd name="adj3" fmla="val 50000"/>
            </a:avLst>
          </a:prstGeom>
          <a:solidFill>
            <a:srgbClr val="61A2A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53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452A5D47-5041-C31F-9B55-0975F88EA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CEB03F-FAB8-BFCB-4B29-9ED8D1D84C67}"/>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Explaining Psychopathy</a:t>
            </a:r>
          </a:p>
        </p:txBody>
      </p:sp>
      <p:sp>
        <p:nvSpPr>
          <p:cNvPr id="7" name="Rectangle 6">
            <a:extLst>
              <a:ext uri="{FF2B5EF4-FFF2-40B4-BE49-F238E27FC236}">
                <a16:creationId xmlns:a16="http://schemas.microsoft.com/office/drawing/2014/main" id="{F4326AB2-DF41-DBEB-479F-02DEFB71DD69}"/>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C10214-774A-8E89-C55A-B6E56704D83B}"/>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863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330C2-4765-4540-626D-C04B16642C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BAF193-2719-24AF-B8F6-61B27DDEED10}"/>
              </a:ext>
            </a:extLst>
          </p:cNvPr>
          <p:cNvSpPr>
            <a:spLocks noGrp="1"/>
          </p:cNvSpPr>
          <p:nvPr>
            <p:ph type="title"/>
          </p:nvPr>
        </p:nvSpPr>
        <p:spPr/>
        <p:txBody>
          <a:bodyPr/>
          <a:lstStyle/>
          <a:p>
            <a:r>
              <a:rPr lang="en-US" dirty="0"/>
              <a:t>Explaining Psychopathy:</a:t>
            </a:r>
          </a:p>
        </p:txBody>
      </p:sp>
      <p:sp>
        <p:nvSpPr>
          <p:cNvPr id="3" name="Content Placeholder 2">
            <a:extLst>
              <a:ext uri="{FF2B5EF4-FFF2-40B4-BE49-F238E27FC236}">
                <a16:creationId xmlns:a16="http://schemas.microsoft.com/office/drawing/2014/main" id="{E14C0B7E-4CB3-78E8-6DF6-CA4C6F36ECE1}"/>
              </a:ext>
            </a:extLst>
          </p:cNvPr>
          <p:cNvSpPr>
            <a:spLocks noGrp="1"/>
          </p:cNvSpPr>
          <p:nvPr>
            <p:ph idx="1"/>
          </p:nvPr>
        </p:nvSpPr>
        <p:spPr>
          <a:xfrm>
            <a:off x="82550" y="1054719"/>
            <a:ext cx="12020274" cy="5617014"/>
          </a:xfrm>
        </p:spPr>
        <p:txBody>
          <a:bodyPr>
            <a:normAutofit/>
          </a:bodyPr>
          <a:lstStyle/>
          <a:p>
            <a:endParaRPr lang="en-US" dirty="0"/>
          </a:p>
          <a:p>
            <a:pPr algn="ctr"/>
            <a:r>
              <a:rPr lang="en-US" b="1" dirty="0"/>
              <a:t>What Exactly Are We Aiming to Explain?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9FDD3667-E04A-7559-5955-BA97BD185078}"/>
              </a:ext>
            </a:extLst>
          </p:cNvPr>
          <p:cNvSpPr/>
          <p:nvPr/>
        </p:nvSpPr>
        <p:spPr>
          <a:xfrm>
            <a:off x="89176" y="5480757"/>
            <a:ext cx="12033526" cy="945514"/>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Clinical Proto/Stereotype: </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real-life person that “fits” or represents the constellation of behavioral signs and psychological traits associated with a specific condition.</a:t>
            </a:r>
          </a:p>
        </p:txBody>
      </p:sp>
      <p:grpSp>
        <p:nvGrpSpPr>
          <p:cNvPr id="6" name="Group 5">
            <a:extLst>
              <a:ext uri="{FF2B5EF4-FFF2-40B4-BE49-F238E27FC236}">
                <a16:creationId xmlns:a16="http://schemas.microsoft.com/office/drawing/2014/main" id="{F3907F25-06D9-B58A-A3DF-D18175F5F296}"/>
              </a:ext>
            </a:extLst>
          </p:cNvPr>
          <p:cNvGrpSpPr/>
          <p:nvPr/>
        </p:nvGrpSpPr>
        <p:grpSpPr>
          <a:xfrm>
            <a:off x="1704763" y="2502379"/>
            <a:ext cx="3149840" cy="2745120"/>
            <a:chOff x="2433529" y="2254021"/>
            <a:chExt cx="3149840" cy="2745120"/>
          </a:xfrm>
        </p:grpSpPr>
        <p:sp>
          <p:nvSpPr>
            <p:cNvPr id="7" name="Rectangle 6">
              <a:extLst>
                <a:ext uri="{FF2B5EF4-FFF2-40B4-BE49-F238E27FC236}">
                  <a16:creationId xmlns:a16="http://schemas.microsoft.com/office/drawing/2014/main" id="{9033BFA0-AE13-3FED-3596-E9BF691B0EC6}"/>
                </a:ext>
              </a:extLst>
            </p:cNvPr>
            <p:cNvSpPr/>
            <p:nvPr/>
          </p:nvSpPr>
          <p:spPr>
            <a:xfrm>
              <a:off x="2433529" y="2783845"/>
              <a:ext cx="3129961" cy="221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EB92538-0A86-7307-489D-04671E7C9D36}"/>
                </a:ext>
              </a:extLst>
            </p:cNvPr>
            <p:cNvPicPr>
              <a:picLocks noChangeAspect="1"/>
            </p:cNvPicPr>
            <p:nvPr/>
          </p:nvPicPr>
          <p:blipFill rotWithShape="1">
            <a:blip r:embed="rId3">
              <a:extLst>
                <a:ext uri="{28A0092B-C50C-407E-A947-70E740481C1C}">
                  <a14:useLocalDpi xmlns:a14="http://schemas.microsoft.com/office/drawing/2010/main" val="0"/>
                </a:ext>
              </a:extLst>
            </a:blip>
            <a:srcRect t="15512" b="5676"/>
            <a:stretch/>
          </p:blipFill>
          <p:spPr>
            <a:xfrm>
              <a:off x="2544084" y="2913917"/>
              <a:ext cx="2908849" cy="1955152"/>
            </a:xfrm>
            <a:prstGeom prst="rect">
              <a:avLst/>
            </a:prstGeom>
            <a:ln>
              <a:noFill/>
            </a:ln>
          </p:spPr>
        </p:pic>
        <p:sp>
          <p:nvSpPr>
            <p:cNvPr id="9" name="TextBox 8">
              <a:extLst>
                <a:ext uri="{FF2B5EF4-FFF2-40B4-BE49-F238E27FC236}">
                  <a16:creationId xmlns:a16="http://schemas.microsoft.com/office/drawing/2014/main" id="{FE7192BB-5B5D-3333-09A5-553760813924}"/>
                </a:ext>
              </a:extLst>
            </p:cNvPr>
            <p:cNvSpPr txBox="1"/>
            <p:nvPr/>
          </p:nvSpPr>
          <p:spPr>
            <a:xfrm>
              <a:off x="2453408" y="2254021"/>
              <a:ext cx="3129961" cy="461665"/>
            </a:xfrm>
            <a:prstGeom prst="rect">
              <a:avLst/>
            </a:prstGeom>
            <a:solidFill>
              <a:schemeClr val="tx1"/>
            </a:solidFill>
          </p:spPr>
          <p:txBody>
            <a:bodyPr wrap="square" rtlCol="0">
              <a:spAutoFit/>
            </a:bodyPr>
            <a:lstStyle/>
            <a:p>
              <a:pPr algn="ctr"/>
              <a:r>
                <a:rPr lang="en-US" sz="2400" dirty="0">
                  <a:solidFill>
                    <a:schemeClr val="bg1"/>
                  </a:solidFill>
                  <a:latin typeface="Agency FB" panose="020B0503020202020204" pitchFamily="34" charset="77"/>
                </a:rPr>
                <a:t>The Patient Stereotype</a:t>
              </a:r>
            </a:p>
          </p:txBody>
        </p:sp>
      </p:grpSp>
      <p:sp>
        <p:nvSpPr>
          <p:cNvPr id="10" name="Right Arrow 9">
            <a:extLst>
              <a:ext uri="{FF2B5EF4-FFF2-40B4-BE49-F238E27FC236}">
                <a16:creationId xmlns:a16="http://schemas.microsoft.com/office/drawing/2014/main" id="{58867EDE-5435-61C2-2950-57D45DC68D78}"/>
              </a:ext>
            </a:extLst>
          </p:cNvPr>
          <p:cNvSpPr/>
          <p:nvPr/>
        </p:nvSpPr>
        <p:spPr>
          <a:xfrm>
            <a:off x="5648456" y="3677358"/>
            <a:ext cx="875211" cy="875212"/>
          </a:xfrm>
          <a:prstGeom prst="rightArrow">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A1417A-163B-732A-F1F3-996EFA8D62A3}"/>
              </a:ext>
            </a:extLst>
          </p:cNvPr>
          <p:cNvSpPr/>
          <p:nvPr/>
        </p:nvSpPr>
        <p:spPr>
          <a:xfrm>
            <a:off x="7337399" y="3030678"/>
            <a:ext cx="3129961" cy="221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567C4F1-67A1-30EF-F480-A234FC777AF6}"/>
              </a:ext>
            </a:extLst>
          </p:cNvPr>
          <p:cNvSpPr txBox="1"/>
          <p:nvPr/>
        </p:nvSpPr>
        <p:spPr>
          <a:xfrm>
            <a:off x="7337400" y="2502379"/>
            <a:ext cx="3129961" cy="461665"/>
          </a:xfrm>
          <a:prstGeom prst="rect">
            <a:avLst/>
          </a:prstGeom>
          <a:solidFill>
            <a:schemeClr val="tx1"/>
          </a:solidFill>
        </p:spPr>
        <p:txBody>
          <a:bodyPr wrap="square" rtlCol="0">
            <a:spAutoFit/>
          </a:bodyPr>
          <a:lstStyle/>
          <a:p>
            <a:pPr algn="ctr"/>
            <a:r>
              <a:rPr lang="en-US" sz="2400" dirty="0">
                <a:solidFill>
                  <a:schemeClr val="bg1"/>
                </a:solidFill>
                <a:latin typeface="Agency FB" panose="020B0503020202020204" pitchFamily="34" charset="77"/>
              </a:rPr>
              <a:t>Description</a:t>
            </a:r>
          </a:p>
        </p:txBody>
      </p:sp>
      <p:pic>
        <p:nvPicPr>
          <p:cNvPr id="14" name="Picture 13">
            <a:extLst>
              <a:ext uri="{FF2B5EF4-FFF2-40B4-BE49-F238E27FC236}">
                <a16:creationId xmlns:a16="http://schemas.microsoft.com/office/drawing/2014/main" id="{CEBB6A8E-C681-2B84-B7E8-03850CB2A17F}"/>
              </a:ext>
            </a:extLst>
          </p:cNvPr>
          <p:cNvPicPr>
            <a:picLocks noChangeAspect="1"/>
          </p:cNvPicPr>
          <p:nvPr/>
        </p:nvPicPr>
        <p:blipFill>
          <a:blip r:embed="rId4"/>
          <a:stretch>
            <a:fillRect/>
          </a:stretch>
        </p:blipFill>
        <p:spPr>
          <a:xfrm>
            <a:off x="7632380" y="2903030"/>
            <a:ext cx="2540000" cy="2540000"/>
          </a:xfrm>
          <a:prstGeom prst="rect">
            <a:avLst/>
          </a:prstGeom>
        </p:spPr>
      </p:pic>
      <p:sp>
        <p:nvSpPr>
          <p:cNvPr id="15" name="TextBox 14">
            <a:extLst>
              <a:ext uri="{FF2B5EF4-FFF2-40B4-BE49-F238E27FC236}">
                <a16:creationId xmlns:a16="http://schemas.microsoft.com/office/drawing/2014/main" id="{6DBBE474-3811-05DF-B5A2-0F3226982B5D}"/>
              </a:ext>
            </a:extLst>
          </p:cNvPr>
          <p:cNvSpPr txBox="1"/>
          <p:nvPr/>
        </p:nvSpPr>
        <p:spPr>
          <a:xfrm>
            <a:off x="5406955" y="3308026"/>
            <a:ext cx="1353256" cy="369332"/>
          </a:xfrm>
          <a:prstGeom prst="rect">
            <a:avLst/>
          </a:prstGeom>
          <a:noFill/>
        </p:spPr>
        <p:txBody>
          <a:bodyPr wrap="none" rtlCol="0">
            <a:spAutoFit/>
          </a:bodyPr>
          <a:lstStyle/>
          <a:p>
            <a:r>
              <a:rPr lang="en-US" i="1">
                <a:latin typeface="Helvetica Neue" panose="02000503000000020004" pitchFamily="2" charset="0"/>
                <a:ea typeface="Helvetica Neue" panose="02000503000000020004" pitchFamily="2" charset="0"/>
                <a:cs typeface="Helvetica Neue" panose="02000503000000020004" pitchFamily="2" charset="0"/>
              </a:rPr>
              <a:t>Instantiates</a:t>
            </a:r>
          </a:p>
        </p:txBody>
      </p:sp>
      <p:sp>
        <p:nvSpPr>
          <p:cNvPr id="4" name="TextBox 3">
            <a:extLst>
              <a:ext uri="{FF2B5EF4-FFF2-40B4-BE49-F238E27FC236}">
                <a16:creationId xmlns:a16="http://schemas.microsoft.com/office/drawing/2014/main" id="{7EC6FCCA-4042-9F6D-4CD2-BF4DD02350B8}"/>
              </a:ext>
            </a:extLst>
          </p:cNvPr>
          <p:cNvSpPr txBox="1"/>
          <p:nvPr/>
        </p:nvSpPr>
        <p:spPr>
          <a:xfrm>
            <a:off x="1392843" y="2015656"/>
            <a:ext cx="9419565" cy="369332"/>
          </a:xfrm>
          <a:prstGeom prst="rect">
            <a:avLst/>
          </a:prstGeom>
          <a:noFill/>
        </p:spPr>
        <p:txBody>
          <a:bodyPr wrap="none" rtlCol="0">
            <a:spAutoFit/>
          </a:bodyPr>
          <a:lstStyle/>
          <a:p>
            <a:pPr algn="ctr"/>
            <a:r>
              <a:rPr lang="en-US" i="1" dirty="0">
                <a:latin typeface="Helvetica Neue" panose="02000503000000020004" pitchFamily="2" charset="0"/>
                <a:ea typeface="Helvetica Neue" panose="02000503000000020004" pitchFamily="2" charset="0"/>
                <a:cs typeface="Helvetica Neue" panose="02000503000000020004" pitchFamily="2" charset="0"/>
              </a:rPr>
              <a:t>To have a theory of psychopathy is to “explain” the phenomenon described by clinicians…</a:t>
            </a:r>
          </a:p>
        </p:txBody>
      </p:sp>
    </p:spTree>
    <p:extLst>
      <p:ext uri="{BB962C8B-B14F-4D97-AF65-F5344CB8AC3E}">
        <p14:creationId xmlns:p14="http://schemas.microsoft.com/office/powerpoint/2010/main" val="1781204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4D616-C8AD-446A-AB7F-82880847B3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C56CFE-4FF1-FACA-2C59-D851C9B21FD0}"/>
              </a:ext>
            </a:extLst>
          </p:cNvPr>
          <p:cNvSpPr>
            <a:spLocks noGrp="1"/>
          </p:cNvSpPr>
          <p:nvPr>
            <p:ph type="title"/>
          </p:nvPr>
        </p:nvSpPr>
        <p:spPr/>
        <p:txBody>
          <a:bodyPr/>
          <a:lstStyle/>
          <a:p>
            <a:r>
              <a:rPr lang="en-US" dirty="0"/>
              <a:t>Explaining Psychopathy:</a:t>
            </a:r>
          </a:p>
        </p:txBody>
      </p:sp>
      <p:sp>
        <p:nvSpPr>
          <p:cNvPr id="3" name="Content Placeholder 2">
            <a:extLst>
              <a:ext uri="{FF2B5EF4-FFF2-40B4-BE49-F238E27FC236}">
                <a16:creationId xmlns:a16="http://schemas.microsoft.com/office/drawing/2014/main" id="{315C095B-9629-A26C-9D42-042F39B83FD4}"/>
              </a:ext>
            </a:extLst>
          </p:cNvPr>
          <p:cNvSpPr>
            <a:spLocks noGrp="1"/>
          </p:cNvSpPr>
          <p:nvPr>
            <p:ph idx="1"/>
          </p:nvPr>
        </p:nvSpPr>
        <p:spPr>
          <a:xfrm>
            <a:off x="82550" y="1054719"/>
            <a:ext cx="12020274" cy="5617014"/>
          </a:xfrm>
        </p:spPr>
        <p:txBody>
          <a:bodyPr>
            <a:normAutofit/>
          </a:bodyPr>
          <a:lstStyle/>
          <a:p>
            <a:endParaRPr lang="en-US" dirty="0"/>
          </a:p>
          <a:p>
            <a:pPr algn="ctr"/>
            <a:r>
              <a:rPr lang="en-US" b="1" dirty="0"/>
              <a:t>What Exactly Are We Aiming to Explain?</a:t>
            </a:r>
          </a:p>
          <a:p>
            <a:pPr algn="ctr"/>
            <a:r>
              <a:rPr lang="en-US" sz="1600" i="1" dirty="0"/>
              <a:t>The PCL psychopathic stereotype</a:t>
            </a:r>
            <a:endParaRPr lang="en-US" i="1"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13" name="TextBox 12">
            <a:extLst>
              <a:ext uri="{FF2B5EF4-FFF2-40B4-BE49-F238E27FC236}">
                <a16:creationId xmlns:a16="http://schemas.microsoft.com/office/drawing/2014/main" id="{0BB13786-6CC9-6C71-A45E-A7E2FD22BA37}"/>
              </a:ext>
            </a:extLst>
          </p:cNvPr>
          <p:cNvSpPr txBox="1"/>
          <p:nvPr/>
        </p:nvSpPr>
        <p:spPr>
          <a:xfrm>
            <a:off x="3029889" y="2487803"/>
            <a:ext cx="6319018" cy="461665"/>
          </a:xfrm>
          <a:prstGeom prst="rect">
            <a:avLst/>
          </a:prstGeom>
          <a:solidFill>
            <a:schemeClr val="tx1"/>
          </a:solidFill>
        </p:spPr>
        <p:txBody>
          <a:bodyPr wrap="square" rtlCol="0">
            <a:spAutoFit/>
          </a:bodyPr>
          <a:lstStyle/>
          <a:p>
            <a:pPr algn="ctr"/>
            <a:r>
              <a:rPr lang="en-US" sz="2400" dirty="0">
                <a:solidFill>
                  <a:schemeClr val="bg1"/>
                </a:solidFill>
                <a:latin typeface="Agency FB" panose="020B0503020202020204" pitchFamily="34" charset="77"/>
              </a:rPr>
              <a:t>Description</a:t>
            </a:r>
          </a:p>
        </p:txBody>
      </p:sp>
      <p:pic>
        <p:nvPicPr>
          <p:cNvPr id="4" name="Picture 3">
            <a:extLst>
              <a:ext uri="{FF2B5EF4-FFF2-40B4-BE49-F238E27FC236}">
                <a16:creationId xmlns:a16="http://schemas.microsoft.com/office/drawing/2014/main" id="{41809E8F-46C0-8ED6-955F-130DB712B6D1}"/>
              </a:ext>
            </a:extLst>
          </p:cNvPr>
          <p:cNvPicPr>
            <a:picLocks noChangeAspect="1"/>
          </p:cNvPicPr>
          <p:nvPr/>
        </p:nvPicPr>
        <p:blipFill>
          <a:blip r:embed="rId3"/>
          <a:stretch>
            <a:fillRect/>
          </a:stretch>
        </p:blipFill>
        <p:spPr>
          <a:xfrm>
            <a:off x="3029888" y="3036067"/>
            <a:ext cx="2795227" cy="3621090"/>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E4EA7396-3E09-077E-AD55-465F0AD2D36C}"/>
              </a:ext>
            </a:extLst>
          </p:cNvPr>
          <p:cNvPicPr>
            <a:picLocks noChangeAspect="1"/>
          </p:cNvPicPr>
          <p:nvPr/>
        </p:nvPicPr>
        <p:blipFill>
          <a:blip r:embed="rId4"/>
          <a:stretch>
            <a:fillRect/>
          </a:stretch>
        </p:blipFill>
        <p:spPr>
          <a:xfrm>
            <a:off x="6084711" y="3036067"/>
            <a:ext cx="3264195" cy="363566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13847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FA8B8-A9E3-58C5-6221-4AA1D8E0C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FBE82-6E1E-AAEF-ED08-ED06F557206E}"/>
              </a:ext>
            </a:extLst>
          </p:cNvPr>
          <p:cNvSpPr>
            <a:spLocks noGrp="1"/>
          </p:cNvSpPr>
          <p:nvPr>
            <p:ph type="title"/>
          </p:nvPr>
        </p:nvSpPr>
        <p:spPr/>
        <p:txBody>
          <a:bodyPr/>
          <a:lstStyle/>
          <a:p>
            <a:r>
              <a:rPr lang="en-US" dirty="0"/>
              <a:t>Explaining Psychopathy:</a:t>
            </a:r>
          </a:p>
        </p:txBody>
      </p:sp>
      <p:sp>
        <p:nvSpPr>
          <p:cNvPr id="3" name="Content Placeholder 2">
            <a:extLst>
              <a:ext uri="{FF2B5EF4-FFF2-40B4-BE49-F238E27FC236}">
                <a16:creationId xmlns:a16="http://schemas.microsoft.com/office/drawing/2014/main" id="{31A2379C-6B86-4673-DC72-1256F8A59F49}"/>
              </a:ext>
            </a:extLst>
          </p:cNvPr>
          <p:cNvSpPr>
            <a:spLocks noGrp="1"/>
          </p:cNvSpPr>
          <p:nvPr>
            <p:ph idx="1"/>
          </p:nvPr>
        </p:nvSpPr>
        <p:spPr/>
        <p:txBody>
          <a:bodyPr>
            <a:normAutofit/>
          </a:bodyPr>
          <a:lstStyle/>
          <a:p>
            <a:endParaRPr lang="en-US" dirty="0"/>
          </a:p>
          <a:p>
            <a:pPr algn="ctr"/>
            <a:r>
              <a:rPr lang="en-US" b="1" dirty="0"/>
              <a:t>What Exactly Are We Aiming to Explain?</a:t>
            </a:r>
          </a:p>
          <a:p>
            <a:pPr algn="ctr"/>
            <a:r>
              <a:rPr lang="en-US" sz="1800" i="1" dirty="0"/>
              <a:t>Media created </a:t>
            </a:r>
            <a:r>
              <a:rPr lang="en-US" sz="1800" i="1" dirty="0">
                <a:solidFill>
                  <a:srgbClr val="FF0000"/>
                </a:solidFill>
              </a:rPr>
              <a:t>fictional examples</a:t>
            </a:r>
            <a:r>
              <a:rPr lang="en-US" sz="1800" i="1" dirty="0"/>
              <a:t> of the PCL psychopathic prototype</a:t>
            </a:r>
          </a:p>
        </p:txBody>
      </p:sp>
      <p:grpSp>
        <p:nvGrpSpPr>
          <p:cNvPr id="8" name="Group 7">
            <a:extLst>
              <a:ext uri="{FF2B5EF4-FFF2-40B4-BE49-F238E27FC236}">
                <a16:creationId xmlns:a16="http://schemas.microsoft.com/office/drawing/2014/main" id="{81F82C72-D609-1B4B-FBB8-ACBDCFDC2042}"/>
              </a:ext>
            </a:extLst>
          </p:cNvPr>
          <p:cNvGrpSpPr/>
          <p:nvPr/>
        </p:nvGrpSpPr>
        <p:grpSpPr>
          <a:xfrm>
            <a:off x="327912" y="2707358"/>
            <a:ext cx="3420725" cy="3064550"/>
            <a:chOff x="329258" y="2948552"/>
            <a:chExt cx="3420725" cy="3064550"/>
          </a:xfrm>
        </p:grpSpPr>
        <p:sp>
          <p:nvSpPr>
            <p:cNvPr id="9" name="TextBox 8">
              <a:extLst>
                <a:ext uri="{FF2B5EF4-FFF2-40B4-BE49-F238E27FC236}">
                  <a16:creationId xmlns:a16="http://schemas.microsoft.com/office/drawing/2014/main" id="{CD448F34-A054-5477-D444-A5A7DD32C715}"/>
                </a:ext>
              </a:extLst>
            </p:cNvPr>
            <p:cNvSpPr txBox="1"/>
            <p:nvPr/>
          </p:nvSpPr>
          <p:spPr>
            <a:xfrm>
              <a:off x="956836" y="5551437"/>
              <a:ext cx="2012089" cy="461665"/>
            </a:xfrm>
            <a:prstGeom prst="rect">
              <a:avLst/>
            </a:prstGeom>
            <a:noFill/>
          </p:spPr>
          <p:txBody>
            <a:bodyPr wrap="none" rtlCol="0">
              <a:spAutoFit/>
            </a:bodyPr>
            <a:lstStyle/>
            <a:p>
              <a:pPr algn="ctr"/>
              <a:r>
                <a:rPr lang="en-US" sz="2400" dirty="0">
                  <a:latin typeface="Agency FB" panose="020B0503020202020204" pitchFamily="34" charset="77"/>
                  <a:ea typeface="Garamond" charset="0"/>
                  <a:cs typeface="Garamond" charset="0"/>
                </a:rPr>
                <a:t>“Holly” in </a:t>
              </a:r>
              <a:r>
                <a:rPr lang="en-US" sz="2400" dirty="0">
                  <a:latin typeface="Agency FB" panose="020B0503020202020204" pitchFamily="34" charset="77"/>
                  <a:ea typeface="Garamond" charset="0"/>
                  <a:cs typeface="Garamond" charset="0"/>
                  <a:hlinkClick r:id="rId3"/>
                </a:rPr>
                <a:t>Badlands</a:t>
              </a:r>
              <a:endParaRPr lang="en-US" sz="2400" dirty="0">
                <a:latin typeface="Agency FB" panose="020B0503020202020204" pitchFamily="34" charset="77"/>
                <a:ea typeface="Garamond" charset="0"/>
                <a:cs typeface="Garamond" charset="0"/>
              </a:endParaRPr>
            </a:p>
          </p:txBody>
        </p:sp>
        <p:pic>
          <p:nvPicPr>
            <p:cNvPr id="10" name="Picture 9">
              <a:extLst>
                <a:ext uri="{FF2B5EF4-FFF2-40B4-BE49-F238E27FC236}">
                  <a16:creationId xmlns:a16="http://schemas.microsoft.com/office/drawing/2014/main" id="{2D94073A-4B57-C26A-9C1E-89F9E37CA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258" y="2948552"/>
              <a:ext cx="3420725" cy="2565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1" name="Group 10">
            <a:extLst>
              <a:ext uri="{FF2B5EF4-FFF2-40B4-BE49-F238E27FC236}">
                <a16:creationId xmlns:a16="http://schemas.microsoft.com/office/drawing/2014/main" id="{FD139061-CB6C-92CF-6086-FF476A4A9D24}"/>
              </a:ext>
            </a:extLst>
          </p:cNvPr>
          <p:cNvGrpSpPr/>
          <p:nvPr/>
        </p:nvGrpSpPr>
        <p:grpSpPr>
          <a:xfrm>
            <a:off x="4374689" y="2707358"/>
            <a:ext cx="3435995" cy="3064550"/>
            <a:chOff x="3916571" y="2948552"/>
            <a:chExt cx="3435995" cy="3064550"/>
          </a:xfrm>
        </p:grpSpPr>
        <p:pic>
          <p:nvPicPr>
            <p:cNvPr id="12" name="Picture 11">
              <a:extLst>
                <a:ext uri="{FF2B5EF4-FFF2-40B4-BE49-F238E27FC236}">
                  <a16:creationId xmlns:a16="http://schemas.microsoft.com/office/drawing/2014/main" id="{C37C9ECD-9DF9-97A7-22B9-4026DE7ED8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6571" y="2948552"/>
              <a:ext cx="3435995" cy="2565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49B34E39-79DC-3D41-CB2A-A45FD2967C7F}"/>
                </a:ext>
              </a:extLst>
            </p:cNvPr>
            <p:cNvSpPr txBox="1"/>
            <p:nvPr/>
          </p:nvSpPr>
          <p:spPr>
            <a:xfrm>
              <a:off x="4297261" y="5551437"/>
              <a:ext cx="2398413" cy="461665"/>
            </a:xfrm>
            <a:prstGeom prst="rect">
              <a:avLst/>
            </a:prstGeom>
            <a:noFill/>
          </p:spPr>
          <p:txBody>
            <a:bodyPr wrap="none" rtlCol="0">
              <a:spAutoFit/>
            </a:bodyPr>
            <a:lstStyle/>
            <a:p>
              <a:pPr algn="ctr"/>
              <a:r>
                <a:rPr lang="en-US" sz="2400" dirty="0">
                  <a:latin typeface="Agency FB" panose="020B0503020202020204" pitchFamily="34" charset="77"/>
                  <a:ea typeface="Garamond" charset="0"/>
                  <a:cs typeface="Garamond" charset="0"/>
                </a:rPr>
                <a:t>“Todd” in </a:t>
              </a:r>
              <a:r>
                <a:rPr lang="en-US" sz="2400" dirty="0">
                  <a:latin typeface="Agency FB" panose="020B0503020202020204" pitchFamily="34" charset="77"/>
                  <a:ea typeface="Garamond" charset="0"/>
                  <a:cs typeface="Garamond" charset="0"/>
                  <a:hlinkClick r:id="rId6"/>
                </a:rPr>
                <a:t>Breaking Bad</a:t>
              </a:r>
              <a:endParaRPr lang="en-US" sz="2400" dirty="0">
                <a:latin typeface="Agency FB" panose="020B0503020202020204" pitchFamily="34" charset="77"/>
                <a:ea typeface="Garamond" charset="0"/>
                <a:cs typeface="Garamond" charset="0"/>
              </a:endParaRPr>
            </a:p>
          </p:txBody>
        </p:sp>
      </p:grpSp>
      <p:grpSp>
        <p:nvGrpSpPr>
          <p:cNvPr id="4" name="Group 3">
            <a:extLst>
              <a:ext uri="{FF2B5EF4-FFF2-40B4-BE49-F238E27FC236}">
                <a16:creationId xmlns:a16="http://schemas.microsoft.com/office/drawing/2014/main" id="{41248287-DA14-57C0-FFF9-76B4B0702752}"/>
              </a:ext>
            </a:extLst>
          </p:cNvPr>
          <p:cNvGrpSpPr/>
          <p:nvPr/>
        </p:nvGrpSpPr>
        <p:grpSpPr>
          <a:xfrm>
            <a:off x="8414841" y="2646391"/>
            <a:ext cx="3449247" cy="3125517"/>
            <a:chOff x="8267322" y="2379648"/>
            <a:chExt cx="3449247" cy="3125517"/>
          </a:xfrm>
        </p:grpSpPr>
        <p:pic>
          <p:nvPicPr>
            <p:cNvPr id="15" name="Picture 2" descr="Not quite made man: The sullen persistence of 'Goodfellas' 30 years later |  The Arkansas Democrat-Gazette - Arkansas' Best News Source">
              <a:extLst>
                <a:ext uri="{FF2B5EF4-FFF2-40B4-BE49-F238E27FC236}">
                  <a16:creationId xmlns:a16="http://schemas.microsoft.com/office/drawing/2014/main" id="{6A8D7907-4DC5-1C65-DC6E-42C0A25D5A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356"/>
            <a:stretch>
              <a:fillRect/>
            </a:stretch>
          </p:blipFill>
          <p:spPr bwMode="auto">
            <a:xfrm>
              <a:off x="8267322" y="2379648"/>
              <a:ext cx="3449247" cy="2633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197BAFD3-E49F-8B43-078A-12374EF286F7}"/>
                </a:ext>
              </a:extLst>
            </p:cNvPr>
            <p:cNvSpPr txBox="1"/>
            <p:nvPr/>
          </p:nvSpPr>
          <p:spPr>
            <a:xfrm>
              <a:off x="8810373" y="5043500"/>
              <a:ext cx="2363147" cy="461665"/>
            </a:xfrm>
            <a:prstGeom prst="rect">
              <a:avLst/>
            </a:prstGeom>
            <a:noFill/>
          </p:spPr>
          <p:txBody>
            <a:bodyPr wrap="none" rtlCol="0">
              <a:spAutoFit/>
            </a:bodyPr>
            <a:lstStyle/>
            <a:p>
              <a:pPr algn="ctr"/>
              <a:r>
                <a:rPr lang="en-US" sz="2400" dirty="0">
                  <a:latin typeface="Agency FB" panose="020B0503020202020204" pitchFamily="34" charset="77"/>
                  <a:ea typeface="Garamond" charset="0"/>
                  <a:cs typeface="Garamond" charset="0"/>
                </a:rPr>
                <a:t>“Tommy” in </a:t>
              </a:r>
              <a:r>
                <a:rPr lang="en-US" sz="2400" dirty="0">
                  <a:latin typeface="Agency FB" panose="020B0503020202020204" pitchFamily="34" charset="77"/>
                  <a:ea typeface="Garamond" charset="0"/>
                  <a:cs typeface="Garamond" charset="0"/>
                  <a:hlinkClick r:id="rId8"/>
                </a:rPr>
                <a:t>Goodfellas</a:t>
              </a:r>
              <a:endParaRPr lang="en-US" sz="2400" dirty="0">
                <a:latin typeface="Agency FB" panose="020B0503020202020204" pitchFamily="34" charset="77"/>
                <a:ea typeface="Garamond" charset="0"/>
                <a:cs typeface="Garamond" charset="0"/>
              </a:endParaRPr>
            </a:p>
          </p:txBody>
        </p:sp>
      </p:grpSp>
    </p:spTree>
    <p:extLst>
      <p:ext uri="{BB962C8B-B14F-4D97-AF65-F5344CB8AC3E}">
        <p14:creationId xmlns:p14="http://schemas.microsoft.com/office/powerpoint/2010/main" val="853839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FA8B8-A9E3-58C5-6221-4AA1D8E0C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FBE82-6E1E-AAEF-ED08-ED06F557206E}"/>
              </a:ext>
            </a:extLst>
          </p:cNvPr>
          <p:cNvSpPr>
            <a:spLocks noGrp="1"/>
          </p:cNvSpPr>
          <p:nvPr>
            <p:ph type="title"/>
          </p:nvPr>
        </p:nvSpPr>
        <p:spPr/>
        <p:txBody>
          <a:bodyPr/>
          <a:lstStyle/>
          <a:p>
            <a:r>
              <a:rPr lang="en-US" dirty="0"/>
              <a:t>Explaining Psychopathy:</a:t>
            </a:r>
          </a:p>
        </p:txBody>
      </p:sp>
      <p:sp>
        <p:nvSpPr>
          <p:cNvPr id="3" name="Content Placeholder 2">
            <a:extLst>
              <a:ext uri="{FF2B5EF4-FFF2-40B4-BE49-F238E27FC236}">
                <a16:creationId xmlns:a16="http://schemas.microsoft.com/office/drawing/2014/main" id="{31A2379C-6B86-4673-DC72-1256F8A59F49}"/>
              </a:ext>
            </a:extLst>
          </p:cNvPr>
          <p:cNvSpPr>
            <a:spLocks noGrp="1"/>
          </p:cNvSpPr>
          <p:nvPr>
            <p:ph idx="1"/>
          </p:nvPr>
        </p:nvSpPr>
        <p:spPr/>
        <p:txBody>
          <a:bodyPr>
            <a:normAutofit/>
          </a:bodyPr>
          <a:lstStyle/>
          <a:p>
            <a:endParaRPr lang="en-US" dirty="0"/>
          </a:p>
          <a:p>
            <a:pPr algn="ctr"/>
            <a:r>
              <a:rPr lang="en-US" b="1" dirty="0"/>
              <a:t>What Exactly Are We Aiming to Explain?</a:t>
            </a:r>
          </a:p>
          <a:p>
            <a:pPr algn="ctr"/>
            <a:r>
              <a:rPr lang="en-US" sz="1800" i="1" dirty="0"/>
              <a:t>Alleged </a:t>
            </a:r>
            <a:r>
              <a:rPr lang="en-US" sz="1800" i="1" dirty="0">
                <a:solidFill>
                  <a:srgbClr val="FF0000"/>
                </a:solidFill>
              </a:rPr>
              <a:t>real-life examples</a:t>
            </a:r>
            <a:r>
              <a:rPr lang="en-US" sz="1800" i="1" dirty="0"/>
              <a:t> of the PCL psychopathic prototype</a:t>
            </a:r>
            <a:endParaRPr lang="en-US" i="1" dirty="0"/>
          </a:p>
          <a:p>
            <a:pPr marL="457200" indent="-457200">
              <a:buFont typeface="Arial" panose="020B0604020202020204" pitchFamily="34" charset="0"/>
              <a:buChar char="•"/>
            </a:pPr>
            <a:endParaRPr lang="en-US" dirty="0"/>
          </a:p>
        </p:txBody>
      </p:sp>
      <p:grpSp>
        <p:nvGrpSpPr>
          <p:cNvPr id="4" name="Group 3">
            <a:extLst>
              <a:ext uri="{FF2B5EF4-FFF2-40B4-BE49-F238E27FC236}">
                <a16:creationId xmlns:a16="http://schemas.microsoft.com/office/drawing/2014/main" id="{F35C191B-8EF1-138B-A1CA-AFB4B6B52817}"/>
              </a:ext>
            </a:extLst>
          </p:cNvPr>
          <p:cNvGrpSpPr/>
          <p:nvPr/>
        </p:nvGrpSpPr>
        <p:grpSpPr>
          <a:xfrm>
            <a:off x="2576769" y="2869801"/>
            <a:ext cx="2982088" cy="3150564"/>
            <a:chOff x="2576769" y="2463398"/>
            <a:chExt cx="2982088" cy="3150564"/>
          </a:xfrm>
        </p:grpSpPr>
        <p:sp>
          <p:nvSpPr>
            <p:cNvPr id="9" name="TextBox 8">
              <a:extLst>
                <a:ext uri="{FF2B5EF4-FFF2-40B4-BE49-F238E27FC236}">
                  <a16:creationId xmlns:a16="http://schemas.microsoft.com/office/drawing/2014/main" id="{CD448F34-A054-5477-D444-A5A7DD32C715}"/>
                </a:ext>
              </a:extLst>
            </p:cNvPr>
            <p:cNvSpPr txBox="1"/>
            <p:nvPr/>
          </p:nvSpPr>
          <p:spPr>
            <a:xfrm>
              <a:off x="3167569" y="4782965"/>
              <a:ext cx="1800493" cy="830997"/>
            </a:xfrm>
            <a:prstGeom prst="rect">
              <a:avLst/>
            </a:prstGeom>
            <a:noFill/>
          </p:spPr>
          <p:txBody>
            <a:bodyPr wrap="none" rtlCol="0">
              <a:spAutoFit/>
            </a:bodyPr>
            <a:lstStyle/>
            <a:p>
              <a:pPr algn="ctr"/>
              <a:r>
                <a:rPr lang="en-US" sz="2400" dirty="0">
                  <a:latin typeface="Agency FB" panose="020B0503020202020204" pitchFamily="34" charset="77"/>
                  <a:ea typeface="Garamond" charset="0"/>
                  <a:cs typeface="Garamond" charset="0"/>
                </a:rPr>
                <a:t>Theodore Bundy </a:t>
              </a:r>
            </a:p>
            <a:p>
              <a:pPr algn="ctr"/>
              <a:r>
                <a:rPr lang="en-US" sz="2400" dirty="0">
                  <a:latin typeface="Agency FB" panose="020B0503020202020204" pitchFamily="34" charset="77"/>
                  <a:ea typeface="Garamond" charset="0"/>
                  <a:cs typeface="Garamond" charset="0"/>
                </a:rPr>
                <a:t>(</a:t>
              </a:r>
              <a:r>
                <a:rPr lang="en-US" sz="2400" dirty="0">
                  <a:latin typeface="Agency FB" panose="020B0503020202020204" pitchFamily="34" charset="77"/>
                  <a:ea typeface="Garamond" charset="0"/>
                  <a:cs typeface="Garamond" charset="0"/>
                  <a:hlinkClick r:id="rId3"/>
                </a:rPr>
                <a:t>serial killer</a:t>
              </a:r>
              <a:r>
                <a:rPr lang="en-US" sz="2400" dirty="0">
                  <a:latin typeface="Agency FB" panose="020B0503020202020204" pitchFamily="34" charset="77"/>
                  <a:ea typeface="Garamond" charset="0"/>
                  <a:cs typeface="Garamond" charset="0"/>
                </a:rPr>
                <a:t>)</a:t>
              </a:r>
            </a:p>
          </p:txBody>
        </p:sp>
        <p:pic>
          <p:nvPicPr>
            <p:cNvPr id="5122" name="Picture 2" descr="Ted Bundy's murderous charm still polarizes, 40 years later | The Seattle  Times">
              <a:extLst>
                <a:ext uri="{FF2B5EF4-FFF2-40B4-BE49-F238E27FC236}">
                  <a16:creationId xmlns:a16="http://schemas.microsoft.com/office/drawing/2014/main" id="{6AC21E66-5CC8-0B56-16D6-6A611637BE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7" r="13914"/>
            <a:stretch>
              <a:fillRect/>
            </a:stretch>
          </p:blipFill>
          <p:spPr bwMode="auto">
            <a:xfrm>
              <a:off x="2576769" y="2463398"/>
              <a:ext cx="2982088" cy="2319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7" name="Group 16">
            <a:extLst>
              <a:ext uri="{FF2B5EF4-FFF2-40B4-BE49-F238E27FC236}">
                <a16:creationId xmlns:a16="http://schemas.microsoft.com/office/drawing/2014/main" id="{3D74AEB8-EFC0-6AAB-8596-E6CB24399F9A}"/>
              </a:ext>
            </a:extLst>
          </p:cNvPr>
          <p:cNvGrpSpPr/>
          <p:nvPr/>
        </p:nvGrpSpPr>
        <p:grpSpPr>
          <a:xfrm>
            <a:off x="6633145" y="2787742"/>
            <a:ext cx="3062057" cy="3232623"/>
            <a:chOff x="6633145" y="2381339"/>
            <a:chExt cx="3062057" cy="3232623"/>
          </a:xfrm>
        </p:grpSpPr>
        <p:sp>
          <p:nvSpPr>
            <p:cNvPr id="13" name="TextBox 12">
              <a:extLst>
                <a:ext uri="{FF2B5EF4-FFF2-40B4-BE49-F238E27FC236}">
                  <a16:creationId xmlns:a16="http://schemas.microsoft.com/office/drawing/2014/main" id="{49B34E39-79DC-3D41-CB2A-A45FD2967C7F}"/>
                </a:ext>
              </a:extLst>
            </p:cNvPr>
            <p:cNvSpPr txBox="1"/>
            <p:nvPr/>
          </p:nvSpPr>
          <p:spPr>
            <a:xfrm>
              <a:off x="7042573" y="4782965"/>
              <a:ext cx="2186816" cy="830997"/>
            </a:xfrm>
            <a:prstGeom prst="rect">
              <a:avLst/>
            </a:prstGeom>
            <a:noFill/>
          </p:spPr>
          <p:txBody>
            <a:bodyPr wrap="none" rtlCol="0">
              <a:spAutoFit/>
            </a:bodyPr>
            <a:lstStyle/>
            <a:p>
              <a:pPr algn="ctr"/>
              <a:r>
                <a:rPr lang="en-US" sz="2400" dirty="0">
                  <a:latin typeface="Agency FB" panose="020B0503020202020204" pitchFamily="34" charset="77"/>
                  <a:ea typeface="Garamond" charset="0"/>
                  <a:cs typeface="Garamond" charset="0"/>
                </a:rPr>
                <a:t>Bernie Madoff </a:t>
              </a:r>
            </a:p>
            <a:p>
              <a:pPr algn="ctr"/>
              <a:r>
                <a:rPr lang="en-US" sz="2400" dirty="0">
                  <a:latin typeface="Agency FB" panose="020B0503020202020204" pitchFamily="34" charset="77"/>
                  <a:ea typeface="Garamond" charset="0"/>
                  <a:cs typeface="Garamond" charset="0"/>
                </a:rPr>
                <a:t>(</a:t>
              </a:r>
              <a:r>
                <a:rPr lang="en-US" sz="2400" dirty="0">
                  <a:latin typeface="Agency FB" panose="020B0503020202020204" pitchFamily="34" charset="77"/>
                  <a:ea typeface="Garamond" charset="0"/>
                  <a:cs typeface="Garamond" charset="0"/>
                  <a:hlinkClick r:id="rId5"/>
                </a:rPr>
                <a:t>Financial fraudster</a:t>
              </a:r>
              <a:r>
                <a:rPr lang="en-US" sz="2400" dirty="0">
                  <a:latin typeface="Agency FB" panose="020B0503020202020204" pitchFamily="34" charset="77"/>
                  <a:ea typeface="Garamond" charset="0"/>
                  <a:cs typeface="Garamond" charset="0"/>
                </a:rPr>
                <a:t>)</a:t>
              </a:r>
            </a:p>
          </p:txBody>
        </p:sp>
        <p:pic>
          <p:nvPicPr>
            <p:cNvPr id="5" name="Picture 4" descr="Bernie Madoff dies: Mastermind of the nation's biggest investment fraud was  82">
              <a:extLst>
                <a:ext uri="{FF2B5EF4-FFF2-40B4-BE49-F238E27FC236}">
                  <a16:creationId xmlns:a16="http://schemas.microsoft.com/office/drawing/2014/main" id="{1C90B5A6-CAD1-79CA-FBA8-B8E0A8F0A51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4688" r="10312"/>
            <a:stretch>
              <a:fillRect/>
            </a:stretch>
          </p:blipFill>
          <p:spPr bwMode="auto">
            <a:xfrm>
              <a:off x="6633145" y="2381339"/>
              <a:ext cx="3062057" cy="24016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457140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AC10B-2709-B8E7-3B4B-BCF83DF822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8704F2-883D-4F20-A476-596DA657EF88}"/>
              </a:ext>
            </a:extLst>
          </p:cNvPr>
          <p:cNvSpPr>
            <a:spLocks noGrp="1"/>
          </p:cNvSpPr>
          <p:nvPr>
            <p:ph type="title"/>
          </p:nvPr>
        </p:nvSpPr>
        <p:spPr/>
        <p:txBody>
          <a:bodyPr/>
          <a:lstStyle/>
          <a:p>
            <a:r>
              <a:rPr lang="en-US" dirty="0"/>
              <a:t>Explaining Psychopathy:</a:t>
            </a:r>
          </a:p>
        </p:txBody>
      </p:sp>
      <p:sp>
        <p:nvSpPr>
          <p:cNvPr id="3" name="Content Placeholder 2">
            <a:extLst>
              <a:ext uri="{FF2B5EF4-FFF2-40B4-BE49-F238E27FC236}">
                <a16:creationId xmlns:a16="http://schemas.microsoft.com/office/drawing/2014/main" id="{BB3E036B-DF4C-F184-2A04-1D913FA3E46B}"/>
              </a:ext>
            </a:extLst>
          </p:cNvPr>
          <p:cNvSpPr>
            <a:spLocks noGrp="1"/>
          </p:cNvSpPr>
          <p:nvPr>
            <p:ph idx="1"/>
          </p:nvPr>
        </p:nvSpPr>
        <p:spPr/>
        <p:txBody>
          <a:bodyPr>
            <a:normAutofit/>
          </a:bodyPr>
          <a:lstStyle/>
          <a:p>
            <a:endParaRPr lang="en-US" dirty="0"/>
          </a:p>
          <a:p>
            <a:pPr algn="ctr"/>
            <a:r>
              <a:rPr lang="en-US" b="1" dirty="0"/>
              <a:t>What Exactly Are We Aiming to Explain?</a:t>
            </a:r>
          </a:p>
          <a:p>
            <a:pPr algn="ctr"/>
            <a:r>
              <a:rPr lang="en-US" sz="1800" i="1" dirty="0"/>
              <a:t>To this date, </a:t>
            </a:r>
            <a:r>
              <a:rPr lang="en-US" sz="1800" i="1" dirty="0">
                <a:hlinkClick r:id="rId3"/>
              </a:rPr>
              <a:t>The Mask of Sanity</a:t>
            </a:r>
            <a:r>
              <a:rPr lang="en-US" sz="1800" i="1" dirty="0"/>
              <a:t> is the </a:t>
            </a:r>
            <a:r>
              <a:rPr lang="en-US" sz="1800" i="1" dirty="0">
                <a:solidFill>
                  <a:srgbClr val="FF0000"/>
                </a:solidFill>
              </a:rPr>
              <a:t>only comprehensive narrative description</a:t>
            </a:r>
            <a:r>
              <a:rPr lang="en-US" sz="1800" i="1" dirty="0"/>
              <a:t> of “real-life” psychopathic patients (15 patients, ~158 pages = around one third of the book)</a:t>
            </a:r>
            <a:endParaRPr lang="en-US" i="1" dirty="0"/>
          </a:p>
          <a:p>
            <a:pPr marL="457200" indent="-457200">
              <a:buFont typeface="Arial" panose="020B0604020202020204" pitchFamily="34" charset="0"/>
              <a:buChar char="•"/>
            </a:pPr>
            <a:endParaRPr lang="en-US" dirty="0"/>
          </a:p>
        </p:txBody>
      </p:sp>
      <p:pic>
        <p:nvPicPr>
          <p:cNvPr id="6" name="Picture 2" descr="The Mask of Sanity: An Attempt to Clarify Some Issues about the So-Called  Psychopathic: Cleckley, Hervey: 9781614277828: Books - Amazon.ca">
            <a:extLst>
              <a:ext uri="{FF2B5EF4-FFF2-40B4-BE49-F238E27FC236}">
                <a16:creationId xmlns:a16="http://schemas.microsoft.com/office/drawing/2014/main" id="{3DC7F17D-B480-D4EE-CBFE-4DDED58D503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34487" y="2799644"/>
            <a:ext cx="2457423" cy="3686133"/>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E108594-5F7E-A84F-0D5A-72DE6104D3A4}"/>
              </a:ext>
            </a:extLst>
          </p:cNvPr>
          <p:cNvPicPr>
            <a:picLocks noChangeAspect="1"/>
          </p:cNvPicPr>
          <p:nvPr/>
        </p:nvPicPr>
        <p:blipFill>
          <a:blip r:embed="rId5"/>
          <a:stretch>
            <a:fillRect/>
          </a:stretch>
        </p:blipFill>
        <p:spPr>
          <a:xfrm>
            <a:off x="4574074" y="2799644"/>
            <a:ext cx="3043852" cy="3686133"/>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F18308D-18D9-C613-93C4-486FD56BCB52}"/>
              </a:ext>
            </a:extLst>
          </p:cNvPr>
          <p:cNvPicPr>
            <a:picLocks noChangeAspect="1"/>
          </p:cNvPicPr>
          <p:nvPr/>
        </p:nvPicPr>
        <p:blipFill>
          <a:blip r:embed="rId6"/>
          <a:stretch>
            <a:fillRect/>
          </a:stretch>
        </p:blipFill>
        <p:spPr>
          <a:xfrm>
            <a:off x="7900090" y="2799644"/>
            <a:ext cx="3075413" cy="368613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3757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E2811-132C-BD28-213C-876B747384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980F53-0C5F-33B9-3700-4A720EFFFC75}"/>
              </a:ext>
            </a:extLst>
          </p:cNvPr>
          <p:cNvSpPr>
            <a:spLocks noGrp="1"/>
          </p:cNvSpPr>
          <p:nvPr>
            <p:ph type="title"/>
          </p:nvPr>
        </p:nvSpPr>
        <p:spPr/>
        <p:txBody>
          <a:bodyPr/>
          <a:lstStyle/>
          <a:p>
            <a:r>
              <a:rPr lang="en-US" dirty="0"/>
              <a:t>Explaining Psychopathy:</a:t>
            </a:r>
          </a:p>
        </p:txBody>
      </p:sp>
      <p:sp>
        <p:nvSpPr>
          <p:cNvPr id="3" name="Content Placeholder 2">
            <a:extLst>
              <a:ext uri="{FF2B5EF4-FFF2-40B4-BE49-F238E27FC236}">
                <a16:creationId xmlns:a16="http://schemas.microsoft.com/office/drawing/2014/main" id="{BF5D3A3D-6E66-3623-104E-6723897E910C}"/>
              </a:ext>
            </a:extLst>
          </p:cNvPr>
          <p:cNvSpPr>
            <a:spLocks noGrp="1"/>
          </p:cNvSpPr>
          <p:nvPr>
            <p:ph idx="1"/>
          </p:nvPr>
        </p:nvSpPr>
        <p:spPr>
          <a:xfrm>
            <a:off x="82550" y="1049867"/>
            <a:ext cx="12033526" cy="5808133"/>
          </a:xfrm>
        </p:spPr>
        <p:txBody>
          <a:bodyPr/>
          <a:lstStyle/>
          <a:p>
            <a:pPr marL="457200" indent="-457200">
              <a:buFont typeface="Arial" panose="020B0604020202020204" pitchFamily="34" charset="0"/>
              <a:buChar char="•"/>
            </a:pPr>
            <a:endParaRPr lang="en-US" dirty="0">
              <a:latin typeface="Garamond" charset="0"/>
              <a:ea typeface="Garamond" charset="0"/>
              <a:cs typeface="Garamond" charset="0"/>
            </a:endParaRPr>
          </a:p>
          <a:p>
            <a:pPr algn="ctr"/>
            <a:r>
              <a:rPr lang="en-US" sz="3600" b="1" dirty="0"/>
              <a:t>Theories of Psychopathy</a:t>
            </a:r>
          </a:p>
          <a:p>
            <a:pPr algn="ctr"/>
            <a:r>
              <a:rPr lang="en-US" sz="1800" i="1" dirty="0"/>
              <a:t>The aim to find a “</a:t>
            </a:r>
            <a:r>
              <a:rPr lang="en-US" sz="1800" i="1" dirty="0">
                <a:solidFill>
                  <a:srgbClr val="FF0000"/>
                </a:solidFill>
              </a:rPr>
              <a:t>why</a:t>
            </a:r>
            <a:r>
              <a:rPr lang="en-US" sz="1800" i="1" dirty="0"/>
              <a:t>” (i.e., explanation) of the “</a:t>
            </a:r>
            <a:r>
              <a:rPr lang="en-US" sz="1800" i="1" dirty="0">
                <a:solidFill>
                  <a:srgbClr val="FF0000"/>
                </a:solidFill>
              </a:rPr>
              <a:t>what</a:t>
            </a:r>
            <a:r>
              <a:rPr lang="en-US" sz="1800" i="1" dirty="0"/>
              <a:t>” (i.e., the facts).</a:t>
            </a:r>
            <a:endParaRPr lang="en-US" dirty="0">
              <a:latin typeface="Agency FB" panose="020B0503020202020204" pitchFamily="34" charset="77"/>
              <a:ea typeface="Garamond" charset="0"/>
              <a:cs typeface="Garamond" charset="0"/>
            </a:endParaRPr>
          </a:p>
          <a:p>
            <a:pPr marL="457200" indent="-457200">
              <a:buFont typeface="Arial" charset="0"/>
              <a:buChar char="•"/>
            </a:pPr>
            <a:endParaRPr lang="en-US" sz="2800" dirty="0">
              <a:latin typeface="Garamond" charset="0"/>
              <a:ea typeface="Garamond" charset="0"/>
              <a:cs typeface="Garamond" charset="0"/>
            </a:endParaRPr>
          </a:p>
        </p:txBody>
      </p:sp>
      <p:sp>
        <p:nvSpPr>
          <p:cNvPr id="16" name="Rectangle 15">
            <a:extLst>
              <a:ext uri="{FF2B5EF4-FFF2-40B4-BE49-F238E27FC236}">
                <a16:creationId xmlns:a16="http://schemas.microsoft.com/office/drawing/2014/main" id="{9C553F30-DAD8-4282-6608-3F9494C95509}"/>
              </a:ext>
            </a:extLst>
          </p:cNvPr>
          <p:cNvSpPr/>
          <p:nvPr/>
        </p:nvSpPr>
        <p:spPr>
          <a:xfrm>
            <a:off x="917439" y="4114535"/>
            <a:ext cx="3843264" cy="2031548"/>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Rectangle 14">
            <a:extLst>
              <a:ext uri="{FF2B5EF4-FFF2-40B4-BE49-F238E27FC236}">
                <a16:creationId xmlns:a16="http://schemas.microsoft.com/office/drawing/2014/main" id="{F008385F-C135-E771-F759-B70F428E2569}"/>
              </a:ext>
            </a:extLst>
          </p:cNvPr>
          <p:cNvSpPr/>
          <p:nvPr/>
        </p:nvSpPr>
        <p:spPr>
          <a:xfrm>
            <a:off x="7427384" y="4114533"/>
            <a:ext cx="3843264" cy="2031549"/>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Rectangle 18">
            <a:extLst>
              <a:ext uri="{FF2B5EF4-FFF2-40B4-BE49-F238E27FC236}">
                <a16:creationId xmlns:a16="http://schemas.microsoft.com/office/drawing/2014/main" id="{77570839-50E6-C871-995B-8F6BEE8C5479}"/>
              </a:ext>
            </a:extLst>
          </p:cNvPr>
          <p:cNvSpPr/>
          <p:nvPr/>
        </p:nvSpPr>
        <p:spPr>
          <a:xfrm>
            <a:off x="917439" y="2855627"/>
            <a:ext cx="3843264" cy="535308"/>
          </a:xfrm>
          <a:prstGeom prst="rect">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Neue" panose="02000503000000020004" pitchFamily="2" charset="0"/>
                <a:ea typeface="Helvetica Neue" panose="02000503000000020004" pitchFamily="2" charset="0"/>
                <a:cs typeface="Helvetica Neue" panose="02000503000000020004" pitchFamily="2" charset="0"/>
              </a:rPr>
              <a:t>Facts</a:t>
            </a:r>
          </a:p>
        </p:txBody>
      </p:sp>
      <p:sp>
        <p:nvSpPr>
          <p:cNvPr id="21" name="Rectangle 20">
            <a:extLst>
              <a:ext uri="{FF2B5EF4-FFF2-40B4-BE49-F238E27FC236}">
                <a16:creationId xmlns:a16="http://schemas.microsoft.com/office/drawing/2014/main" id="{615FFEE9-557F-059C-9FE5-BE3AA453FA71}"/>
              </a:ext>
            </a:extLst>
          </p:cNvPr>
          <p:cNvSpPr/>
          <p:nvPr/>
        </p:nvSpPr>
        <p:spPr>
          <a:xfrm>
            <a:off x="7410666" y="2855627"/>
            <a:ext cx="3863895" cy="535308"/>
          </a:xfrm>
          <a:prstGeom prst="rect">
            <a:avLst/>
          </a:prstGeom>
          <a:solidFill>
            <a:schemeClr val="tx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Neue" panose="02000503000000020004" pitchFamily="2" charset="0"/>
                <a:ea typeface="Helvetica Neue" panose="02000503000000020004" pitchFamily="2" charset="0"/>
                <a:cs typeface="Helvetica Neue" panose="02000503000000020004" pitchFamily="2" charset="0"/>
              </a:rPr>
              <a:t>Explanation</a:t>
            </a:r>
            <a:r>
              <a:rPr lang="en-US" sz="2000" b="1" dirty="0">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24" name="Right Arrow 23">
            <a:extLst>
              <a:ext uri="{FF2B5EF4-FFF2-40B4-BE49-F238E27FC236}">
                <a16:creationId xmlns:a16="http://schemas.microsoft.com/office/drawing/2014/main" id="{579F04B0-477D-33AE-ED11-EBE4381AEAB9}"/>
              </a:ext>
            </a:extLst>
          </p:cNvPr>
          <p:cNvSpPr/>
          <p:nvPr/>
        </p:nvSpPr>
        <p:spPr>
          <a:xfrm rot="10800000">
            <a:off x="5310296" y="4363127"/>
            <a:ext cx="1333937" cy="112429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TextBox 24">
            <a:extLst>
              <a:ext uri="{FF2B5EF4-FFF2-40B4-BE49-F238E27FC236}">
                <a16:creationId xmlns:a16="http://schemas.microsoft.com/office/drawing/2014/main" id="{773DAD7C-1238-C063-7DC4-A9F6635E3C51}"/>
              </a:ext>
            </a:extLst>
          </p:cNvPr>
          <p:cNvSpPr txBox="1"/>
          <p:nvPr/>
        </p:nvSpPr>
        <p:spPr>
          <a:xfrm>
            <a:off x="2156031" y="6146083"/>
            <a:ext cx="1366080"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The “What”</a:t>
            </a:r>
          </a:p>
        </p:txBody>
      </p:sp>
      <p:sp>
        <p:nvSpPr>
          <p:cNvPr id="26" name="TextBox 25">
            <a:extLst>
              <a:ext uri="{FF2B5EF4-FFF2-40B4-BE49-F238E27FC236}">
                <a16:creationId xmlns:a16="http://schemas.microsoft.com/office/drawing/2014/main" id="{6555EC0A-0CDE-1934-B1A1-924AD2D56A42}"/>
              </a:ext>
            </a:extLst>
          </p:cNvPr>
          <p:cNvSpPr txBox="1"/>
          <p:nvPr/>
        </p:nvSpPr>
        <p:spPr>
          <a:xfrm>
            <a:off x="8666419" y="6146083"/>
            <a:ext cx="1285929"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The “Why”</a:t>
            </a:r>
          </a:p>
        </p:txBody>
      </p:sp>
      <p:sp>
        <p:nvSpPr>
          <p:cNvPr id="4" name="Rectangle 3">
            <a:extLst>
              <a:ext uri="{FF2B5EF4-FFF2-40B4-BE49-F238E27FC236}">
                <a16:creationId xmlns:a16="http://schemas.microsoft.com/office/drawing/2014/main" id="{F51C0443-B543-2226-51DA-9156591CDC04}"/>
              </a:ext>
            </a:extLst>
          </p:cNvPr>
          <p:cNvSpPr/>
          <p:nvPr/>
        </p:nvSpPr>
        <p:spPr>
          <a:xfrm>
            <a:off x="917439" y="3469092"/>
            <a:ext cx="3843264" cy="535308"/>
          </a:xfrm>
          <a:prstGeom prst="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Neue" panose="02000503000000020004" pitchFamily="2" charset="0"/>
                <a:ea typeface="Helvetica Neue" panose="02000503000000020004" pitchFamily="2" charset="0"/>
                <a:cs typeface="Helvetica Neue" panose="02000503000000020004" pitchFamily="2" charset="0"/>
              </a:rPr>
              <a:t>“Observation”</a:t>
            </a:r>
          </a:p>
        </p:txBody>
      </p:sp>
      <p:sp>
        <p:nvSpPr>
          <p:cNvPr id="5" name="Rectangle 4">
            <a:extLst>
              <a:ext uri="{FF2B5EF4-FFF2-40B4-BE49-F238E27FC236}">
                <a16:creationId xmlns:a16="http://schemas.microsoft.com/office/drawing/2014/main" id="{36F26BC3-3C2B-6904-D1B3-BBE2AD592A2F}"/>
              </a:ext>
            </a:extLst>
          </p:cNvPr>
          <p:cNvSpPr/>
          <p:nvPr/>
        </p:nvSpPr>
        <p:spPr>
          <a:xfrm>
            <a:off x="7427383" y="3469092"/>
            <a:ext cx="3863895" cy="535308"/>
          </a:xfrm>
          <a:prstGeom prst="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Neue" panose="02000503000000020004" pitchFamily="2" charset="0"/>
                <a:ea typeface="Helvetica Neue" panose="02000503000000020004" pitchFamily="2" charset="0"/>
                <a:cs typeface="Helvetica Neue" panose="02000503000000020004" pitchFamily="2" charset="0"/>
              </a:rPr>
              <a:t>Two Main Theories</a:t>
            </a:r>
          </a:p>
        </p:txBody>
      </p:sp>
      <p:pic>
        <p:nvPicPr>
          <p:cNvPr id="6" name="Picture 5">
            <a:extLst>
              <a:ext uri="{FF2B5EF4-FFF2-40B4-BE49-F238E27FC236}">
                <a16:creationId xmlns:a16="http://schemas.microsoft.com/office/drawing/2014/main" id="{D5D7F456-4D6D-496B-DA39-1ECF8A309238}"/>
              </a:ext>
            </a:extLst>
          </p:cNvPr>
          <p:cNvPicPr>
            <a:picLocks noChangeAspect="1"/>
          </p:cNvPicPr>
          <p:nvPr/>
        </p:nvPicPr>
        <p:blipFill>
          <a:blip r:embed="rId2"/>
          <a:stretch>
            <a:fillRect/>
          </a:stretch>
        </p:blipFill>
        <p:spPr>
          <a:xfrm>
            <a:off x="2939252" y="4216361"/>
            <a:ext cx="1404593" cy="1819587"/>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2" descr="The Mask of Sanity: An Attempt to Clarify Some Issues about the So-Called  Psychopathic: Cleckley, Hervey: 9781614277828: Books - Amazon.ca">
            <a:extLst>
              <a:ext uri="{FF2B5EF4-FFF2-40B4-BE49-F238E27FC236}">
                <a16:creationId xmlns:a16="http://schemas.microsoft.com/office/drawing/2014/main" id="{F2905BCB-43D4-B741-689E-5871E1A2877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86929" y="4216361"/>
            <a:ext cx="1213058" cy="1819587"/>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96FFA2-4CA6-E037-04A0-1F7F99A4803D}"/>
              </a:ext>
            </a:extLst>
          </p:cNvPr>
          <p:cNvSpPr txBox="1"/>
          <p:nvPr/>
        </p:nvSpPr>
        <p:spPr>
          <a:xfrm>
            <a:off x="7586134" y="4363127"/>
            <a:ext cx="3499898" cy="461665"/>
          </a:xfrm>
          <a:prstGeom prst="rect">
            <a:avLst/>
          </a:prstGeom>
          <a:solidFill>
            <a:schemeClr val="bg1">
              <a:lumMod val="85000"/>
            </a:schemeClr>
          </a:solidFill>
        </p:spPr>
        <p:txBody>
          <a:bodyPr wrap="square" rtlCol="0">
            <a:spAutoFit/>
          </a:bodyPr>
          <a:lstStyle/>
          <a:p>
            <a:pPr algn="ctr"/>
            <a:r>
              <a:rPr lang="en-US" sz="2400" b="1" dirty="0">
                <a:latin typeface="Helvetica Neue" panose="02000503000000020004" pitchFamily="2" charset="0"/>
                <a:ea typeface="Helvetica Neue" panose="02000503000000020004" pitchFamily="2" charset="0"/>
                <a:cs typeface="Helvetica Neue" panose="02000503000000020004" pitchFamily="2" charset="0"/>
              </a:rPr>
              <a:t>The Emotion Theory</a:t>
            </a:r>
          </a:p>
        </p:txBody>
      </p:sp>
      <p:sp>
        <p:nvSpPr>
          <p:cNvPr id="10" name="TextBox 9">
            <a:extLst>
              <a:ext uri="{FF2B5EF4-FFF2-40B4-BE49-F238E27FC236}">
                <a16:creationId xmlns:a16="http://schemas.microsoft.com/office/drawing/2014/main" id="{BEA0A72C-5A60-3BA5-B200-9C93FFEAE044}"/>
              </a:ext>
            </a:extLst>
          </p:cNvPr>
          <p:cNvSpPr txBox="1"/>
          <p:nvPr/>
        </p:nvSpPr>
        <p:spPr>
          <a:xfrm>
            <a:off x="7586134" y="5392280"/>
            <a:ext cx="3499897" cy="461665"/>
          </a:xfrm>
          <a:prstGeom prst="rect">
            <a:avLst/>
          </a:prstGeom>
          <a:solidFill>
            <a:schemeClr val="bg1">
              <a:lumMod val="85000"/>
            </a:schemeClr>
          </a:solidFill>
        </p:spPr>
        <p:txBody>
          <a:bodyPr wrap="square" rtlCol="0">
            <a:spAutoFit/>
          </a:bodyPr>
          <a:lstStyle/>
          <a:p>
            <a:pPr algn="ctr"/>
            <a:r>
              <a:rPr lang="en-US" sz="2400" b="1" dirty="0">
                <a:latin typeface="Helvetica Neue" panose="02000503000000020004" pitchFamily="2" charset="0"/>
                <a:ea typeface="Helvetica Neue" panose="02000503000000020004" pitchFamily="2" charset="0"/>
                <a:cs typeface="Helvetica Neue" panose="02000503000000020004" pitchFamily="2" charset="0"/>
              </a:rPr>
              <a:t>The Cognitive Theory</a:t>
            </a:r>
          </a:p>
        </p:txBody>
      </p:sp>
      <p:sp>
        <p:nvSpPr>
          <p:cNvPr id="11" name="TextBox 10">
            <a:extLst>
              <a:ext uri="{FF2B5EF4-FFF2-40B4-BE49-F238E27FC236}">
                <a16:creationId xmlns:a16="http://schemas.microsoft.com/office/drawing/2014/main" id="{A08CC38C-D179-E079-F7C0-E8B0DFB27DF9}"/>
              </a:ext>
            </a:extLst>
          </p:cNvPr>
          <p:cNvSpPr txBox="1"/>
          <p:nvPr/>
        </p:nvSpPr>
        <p:spPr>
          <a:xfrm>
            <a:off x="8993685" y="4825740"/>
            <a:ext cx="731290" cy="584775"/>
          </a:xfrm>
          <a:prstGeom prst="rect">
            <a:avLst/>
          </a:prstGeom>
          <a:noFill/>
        </p:spPr>
        <p:txBody>
          <a:bodyPr wrap="none" rtlCol="0">
            <a:spAutoFit/>
          </a:bodyPr>
          <a:lstStyle/>
          <a:p>
            <a:pPr algn="ctr"/>
            <a:r>
              <a:rPr lang="en-US" sz="3200" b="1" dirty="0">
                <a:latin typeface="Helvetica Neue" panose="02000503000000020004" pitchFamily="2" charset="0"/>
                <a:ea typeface="Helvetica Neue" panose="02000503000000020004" pitchFamily="2" charset="0"/>
                <a:cs typeface="Helvetica Neue" panose="02000503000000020004" pitchFamily="2" charset="0"/>
              </a:rPr>
              <a:t>vs.</a:t>
            </a:r>
          </a:p>
        </p:txBody>
      </p:sp>
    </p:spTree>
    <p:extLst>
      <p:ext uri="{BB962C8B-B14F-4D97-AF65-F5344CB8AC3E}">
        <p14:creationId xmlns:p14="http://schemas.microsoft.com/office/powerpoint/2010/main" val="2258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9" grpId="0" animBg="1"/>
      <p:bldP spid="21" grpId="0" animBg="1"/>
      <p:bldP spid="24" grpId="0" animBg="1"/>
      <p:bldP spid="25" grpId="0"/>
      <p:bldP spid="26" grpId="0"/>
      <p:bldP spid="4" grpId="0" animBg="1"/>
      <p:bldP spid="5" grpId="0" animBg="1"/>
      <p:bldP spid="9" grpId="0" animBg="1"/>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Autofit/>
          </a:bodyPr>
          <a:lstStyle/>
          <a:p>
            <a:pPr marL="0" indent="0" algn="ctr">
              <a:buNone/>
            </a:pPr>
            <a:endParaRPr lang="en-US" b="1">
              <a:solidFill>
                <a:schemeClr val="accent1">
                  <a:lumMod val="50000"/>
                </a:schemeClr>
              </a:solidFill>
              <a:latin typeface="Garamond" panose="02020404030301010803" pitchFamily="18" charset="0"/>
            </a:endParaRPr>
          </a:p>
          <a:p>
            <a:pPr algn="ctr"/>
            <a:r>
              <a:rPr lang="en-US" sz="4600" b="1">
                <a:solidFill>
                  <a:srgbClr val="61A2A7"/>
                </a:solidFill>
              </a:rPr>
              <a:t>Any questions..?</a:t>
            </a:r>
          </a:p>
          <a:p>
            <a:pPr marL="0" indent="0" algn="ctr">
              <a:buNone/>
            </a:pPr>
            <a:endParaRPr lang="en-US">
              <a:latin typeface="Garamond" panose="02020404030301010803" pitchFamily="18" charset="0"/>
            </a:endParaRPr>
          </a:p>
        </p:txBody>
      </p:sp>
      <p:pic>
        <p:nvPicPr>
          <p:cNvPr id="6" name="Picture 5" descr="A person in a mask reading a book&#10;&#10;AI-generated content may be incorrect.">
            <a:extLst>
              <a:ext uri="{FF2B5EF4-FFF2-40B4-BE49-F238E27FC236}">
                <a16:creationId xmlns:a16="http://schemas.microsoft.com/office/drawing/2014/main" id="{DB33BC28-5B92-534F-0C89-080DD89683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Layer>
                </a14:imgProps>
              </a:ext>
            </a:extLst>
          </a:blip>
          <a:stretch>
            <a:fillRect/>
          </a:stretch>
        </p:blipFill>
        <p:spPr>
          <a:xfrm>
            <a:off x="4959625" y="2442331"/>
            <a:ext cx="2562051" cy="4038674"/>
          </a:xfrm>
          <a:prstGeom prst="rect">
            <a:avLst/>
          </a:prstGeom>
          <a:ln>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D401EFFA-395F-15B5-4259-A2F9934E65A7}"/>
              </a:ext>
            </a:extLst>
          </p:cNvPr>
          <p:cNvSpPr txBox="1"/>
          <p:nvPr/>
        </p:nvSpPr>
        <p:spPr>
          <a:xfrm>
            <a:off x="5130410" y="6594517"/>
            <a:ext cx="2220480" cy="253916"/>
          </a:xfrm>
          <a:prstGeom prst="rect">
            <a:avLst/>
          </a:prstGeom>
          <a:noFill/>
        </p:spPr>
        <p:txBody>
          <a:bodyPr wrap="none" rtlCol="0">
            <a:spAutoFit/>
          </a:bodyPr>
          <a:lstStyle/>
          <a:p>
            <a:pPr algn="ctr"/>
            <a:r>
              <a:rPr lang="en-US" sz="105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OpenAI (LLM-generated image)</a:t>
            </a:r>
          </a:p>
        </p:txBody>
      </p:sp>
    </p:spTree>
    <p:extLst>
      <p:ext uri="{BB962C8B-B14F-4D97-AF65-F5344CB8AC3E}">
        <p14:creationId xmlns:p14="http://schemas.microsoft.com/office/powerpoint/2010/main" val="1552489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C74AF-D931-3182-0B62-18CD0F66F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D6084A-77B8-B970-E6E6-4C4DDC3CC10D}"/>
              </a:ext>
            </a:extLst>
          </p:cNvPr>
          <p:cNvSpPr>
            <a:spLocks noGrp="1"/>
          </p:cNvSpPr>
          <p:nvPr>
            <p:ph type="title"/>
          </p:nvPr>
        </p:nvSpPr>
        <p:spPr/>
        <p:txBody>
          <a:bodyPr/>
          <a:lstStyle/>
          <a:p>
            <a:r>
              <a:rPr lang="en-US" dirty="0"/>
              <a:t>Explaining Psychopathy:</a:t>
            </a:r>
          </a:p>
        </p:txBody>
      </p:sp>
      <p:sp>
        <p:nvSpPr>
          <p:cNvPr id="3" name="Content Placeholder 2">
            <a:extLst>
              <a:ext uri="{FF2B5EF4-FFF2-40B4-BE49-F238E27FC236}">
                <a16:creationId xmlns:a16="http://schemas.microsoft.com/office/drawing/2014/main" id="{19D92879-1A03-122F-C1E6-AF5DF04D814A}"/>
              </a:ext>
            </a:extLst>
          </p:cNvPr>
          <p:cNvSpPr>
            <a:spLocks noGrp="1"/>
          </p:cNvSpPr>
          <p:nvPr>
            <p:ph idx="1"/>
          </p:nvPr>
        </p:nvSpPr>
        <p:spPr/>
        <p:txBody>
          <a:bodyPr>
            <a:normAutofit/>
          </a:bodyPr>
          <a:lstStyle/>
          <a:p>
            <a:endParaRPr lang="en-US" dirty="0"/>
          </a:p>
          <a:p>
            <a:pPr algn="ctr"/>
            <a:r>
              <a:rPr lang="en-US" sz="3200" b="1" dirty="0"/>
              <a:t>Two Theories of Psychopathy</a:t>
            </a:r>
          </a:p>
          <a:p>
            <a:pPr algn="ctr"/>
            <a:r>
              <a:rPr lang="en-US" sz="1600" b="1" i="1" dirty="0"/>
              <a:t>NB:</a:t>
            </a:r>
            <a:r>
              <a:rPr lang="en-US" sz="1600" i="1" dirty="0"/>
              <a:t> Some researchers endorse both theories, thus explaining psychopathy as a </a:t>
            </a:r>
            <a:r>
              <a:rPr lang="en-US" sz="1600" i="1" dirty="0">
                <a:hlinkClick r:id="rId3"/>
              </a:rPr>
              <a:t>dual-deficit</a:t>
            </a:r>
            <a:r>
              <a:rPr lang="en-US" sz="1600" i="1" dirty="0"/>
              <a:t> disorder…</a:t>
            </a:r>
          </a:p>
          <a:p>
            <a:pPr marL="342900" indent="-342900">
              <a:buFont typeface="Arial" panose="020B0604020202020204" pitchFamily="34" charset="0"/>
              <a:buChar char="•"/>
            </a:pPr>
            <a:endParaRPr lang="en-US" dirty="0"/>
          </a:p>
        </p:txBody>
      </p:sp>
      <p:grpSp>
        <p:nvGrpSpPr>
          <p:cNvPr id="4" name="Group 3">
            <a:extLst>
              <a:ext uri="{FF2B5EF4-FFF2-40B4-BE49-F238E27FC236}">
                <a16:creationId xmlns:a16="http://schemas.microsoft.com/office/drawing/2014/main" id="{3F736A92-D252-7C7D-CAA8-F99FFECE695F}"/>
              </a:ext>
            </a:extLst>
          </p:cNvPr>
          <p:cNvGrpSpPr/>
          <p:nvPr/>
        </p:nvGrpSpPr>
        <p:grpSpPr>
          <a:xfrm>
            <a:off x="95802" y="4351018"/>
            <a:ext cx="11870841" cy="1011203"/>
            <a:chOff x="161215" y="2436061"/>
            <a:chExt cx="11870841" cy="1011203"/>
          </a:xfrm>
        </p:grpSpPr>
        <p:sp>
          <p:nvSpPr>
            <p:cNvPr id="5" name="Rectangle 4">
              <a:extLst>
                <a:ext uri="{FF2B5EF4-FFF2-40B4-BE49-F238E27FC236}">
                  <a16:creationId xmlns:a16="http://schemas.microsoft.com/office/drawing/2014/main" id="{4F31C756-02B3-81FE-551E-4155F7853DFC}"/>
                </a:ext>
              </a:extLst>
            </p:cNvPr>
            <p:cNvSpPr/>
            <p:nvPr/>
          </p:nvSpPr>
          <p:spPr>
            <a:xfrm>
              <a:off x="862758" y="2436061"/>
              <a:ext cx="11169298" cy="1011203"/>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The Emotion Theory:</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This theory proposes that psychopathy stems from impairments in the biological systems responsible for generating emotions, resulting in a reduced or absent capacity to feel certain emotions. </a:t>
              </a:r>
            </a:p>
          </p:txBody>
        </p:sp>
        <p:sp>
          <p:nvSpPr>
            <p:cNvPr id="6" name="TextBox 5">
              <a:extLst>
                <a:ext uri="{FF2B5EF4-FFF2-40B4-BE49-F238E27FC236}">
                  <a16:creationId xmlns:a16="http://schemas.microsoft.com/office/drawing/2014/main" id="{CFD03D5C-4A00-06B0-C939-472AA28B4D69}"/>
                </a:ext>
              </a:extLst>
            </p:cNvPr>
            <p:cNvSpPr txBox="1"/>
            <p:nvPr/>
          </p:nvSpPr>
          <p:spPr>
            <a:xfrm>
              <a:off x="161215" y="2609492"/>
              <a:ext cx="612668" cy="707886"/>
            </a:xfrm>
            <a:prstGeom prst="rect">
              <a:avLst/>
            </a:prstGeom>
            <a:noFill/>
          </p:spPr>
          <p:txBody>
            <a:bodyPr wrap="none" rtlCol="0">
              <a:spAutoFit/>
            </a:bodyPr>
            <a:lstStyle/>
            <a:p>
              <a:pPr algn="ctr"/>
              <a:r>
                <a:rPr lang="en-US" sz="4000" b="1" dirty="0">
                  <a:latin typeface="Helvetica Neue" panose="02000503000000020004" pitchFamily="2" charset="0"/>
                  <a:ea typeface="Helvetica Neue" panose="02000503000000020004" pitchFamily="2" charset="0"/>
                  <a:cs typeface="Helvetica Neue" panose="02000503000000020004" pitchFamily="2" charset="0"/>
                </a:rPr>
                <a:t>1:</a:t>
              </a:r>
            </a:p>
          </p:txBody>
        </p:sp>
      </p:grpSp>
      <p:grpSp>
        <p:nvGrpSpPr>
          <p:cNvPr id="9" name="Group 8">
            <a:extLst>
              <a:ext uri="{FF2B5EF4-FFF2-40B4-BE49-F238E27FC236}">
                <a16:creationId xmlns:a16="http://schemas.microsoft.com/office/drawing/2014/main" id="{ECE0B239-B07E-263B-023B-4D5746DA7738}"/>
              </a:ext>
            </a:extLst>
          </p:cNvPr>
          <p:cNvGrpSpPr/>
          <p:nvPr/>
        </p:nvGrpSpPr>
        <p:grpSpPr>
          <a:xfrm>
            <a:off x="89176" y="5494108"/>
            <a:ext cx="11870841" cy="1011202"/>
            <a:chOff x="143108" y="3738257"/>
            <a:chExt cx="11870841" cy="1011202"/>
          </a:xfrm>
        </p:grpSpPr>
        <p:sp>
          <p:nvSpPr>
            <p:cNvPr id="7" name="Rectangle 6">
              <a:extLst>
                <a:ext uri="{FF2B5EF4-FFF2-40B4-BE49-F238E27FC236}">
                  <a16:creationId xmlns:a16="http://schemas.microsoft.com/office/drawing/2014/main" id="{E0383968-A9ED-91FA-4E34-0702C09B782F}"/>
                </a:ext>
              </a:extLst>
            </p:cNvPr>
            <p:cNvSpPr/>
            <p:nvPr/>
          </p:nvSpPr>
          <p:spPr>
            <a:xfrm>
              <a:off x="844651" y="3738257"/>
              <a:ext cx="11169298" cy="1011202"/>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The Cognitive Theory: </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This theory proposes that psychopathy arises from impairments in executive functions, the mental processes responsible for self-control and impulse regulation, resulting in highly impulsive and disinhibited behavior. </a:t>
              </a:r>
            </a:p>
          </p:txBody>
        </p:sp>
        <p:sp>
          <p:nvSpPr>
            <p:cNvPr id="8" name="TextBox 7">
              <a:extLst>
                <a:ext uri="{FF2B5EF4-FFF2-40B4-BE49-F238E27FC236}">
                  <a16:creationId xmlns:a16="http://schemas.microsoft.com/office/drawing/2014/main" id="{23FBFE7D-75B8-341C-FB77-FD00AECB9629}"/>
                </a:ext>
              </a:extLst>
            </p:cNvPr>
            <p:cNvSpPr txBox="1"/>
            <p:nvPr/>
          </p:nvSpPr>
          <p:spPr>
            <a:xfrm>
              <a:off x="143108" y="3867111"/>
              <a:ext cx="612668" cy="707886"/>
            </a:xfrm>
            <a:prstGeom prst="rect">
              <a:avLst/>
            </a:prstGeom>
            <a:noFill/>
          </p:spPr>
          <p:txBody>
            <a:bodyPr wrap="none" rtlCol="0">
              <a:spAutoFit/>
            </a:bodyPr>
            <a:lstStyle/>
            <a:p>
              <a:pPr algn="ctr"/>
              <a:r>
                <a:rPr lang="en-US" sz="4000" b="1" dirty="0">
                  <a:latin typeface="Helvetica Neue" panose="02000503000000020004" pitchFamily="2" charset="0"/>
                  <a:ea typeface="Helvetica Neue" panose="02000503000000020004" pitchFamily="2" charset="0"/>
                  <a:cs typeface="Helvetica Neue" panose="02000503000000020004" pitchFamily="2" charset="0"/>
                </a:rPr>
                <a:t>2:</a:t>
              </a:r>
            </a:p>
          </p:txBody>
        </p:sp>
      </p:grpSp>
      <p:sp>
        <p:nvSpPr>
          <p:cNvPr id="13" name="Rectangle 12">
            <a:extLst>
              <a:ext uri="{FF2B5EF4-FFF2-40B4-BE49-F238E27FC236}">
                <a16:creationId xmlns:a16="http://schemas.microsoft.com/office/drawing/2014/main" id="{4AB6943C-1E2C-3956-CA4F-D8466C773C22}"/>
              </a:ext>
            </a:extLst>
          </p:cNvPr>
          <p:cNvSpPr/>
          <p:nvPr/>
        </p:nvSpPr>
        <p:spPr>
          <a:xfrm>
            <a:off x="89176" y="2538866"/>
            <a:ext cx="12033526" cy="161304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Claim #5 – Psychopathy is Theoretically Corroborated:</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Researchers hold that empirical evidence supports or validates our theoretical understanding of psychopathy, and this scientific account therefore makes up a powerful explanation of psychopathic persons’ criminal and antisocial lifestyle.</a:t>
            </a:r>
          </a:p>
        </p:txBody>
      </p:sp>
    </p:spTree>
    <p:extLst>
      <p:ext uri="{BB962C8B-B14F-4D97-AF65-F5344CB8AC3E}">
        <p14:creationId xmlns:p14="http://schemas.microsoft.com/office/powerpoint/2010/main" val="31046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B9100583-53A3-50DF-4D4F-D12369DDDD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BC7EC-E21F-7A75-3FB2-5EB6BF4BC25B}"/>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The Emotion Theory </a:t>
            </a:r>
            <a:br>
              <a:rPr lang="en-US" sz="6000" dirty="0">
                <a:solidFill>
                  <a:schemeClr val="bg1"/>
                </a:solidFill>
              </a:rPr>
            </a:br>
            <a:r>
              <a:rPr lang="en-US" sz="6000" dirty="0">
                <a:solidFill>
                  <a:schemeClr val="bg1"/>
                </a:solidFill>
              </a:rPr>
              <a:t>of Psychopathy</a:t>
            </a:r>
          </a:p>
        </p:txBody>
      </p:sp>
      <p:sp>
        <p:nvSpPr>
          <p:cNvPr id="7" name="Rectangle 6">
            <a:extLst>
              <a:ext uri="{FF2B5EF4-FFF2-40B4-BE49-F238E27FC236}">
                <a16:creationId xmlns:a16="http://schemas.microsoft.com/office/drawing/2014/main" id="{21D50BCF-37EC-BAE2-05D5-F1D46735C616}"/>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B47D4B-431B-198F-7C6C-1794B7AFB12F}"/>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9133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EE005-59DB-6607-D3E8-F4EEFA2B18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620318-1C29-1911-7314-D3B3DA8FE745}"/>
              </a:ext>
            </a:extLst>
          </p:cNvPr>
          <p:cNvSpPr>
            <a:spLocks noGrp="1"/>
          </p:cNvSpPr>
          <p:nvPr>
            <p:ph type="title"/>
          </p:nvPr>
        </p:nvSpPr>
        <p:spPr/>
        <p:txBody>
          <a:bodyPr/>
          <a:lstStyle/>
          <a:p>
            <a:r>
              <a:rPr lang="en-US" dirty="0"/>
              <a:t>The Emotion Theory of Psychopathy:</a:t>
            </a:r>
          </a:p>
        </p:txBody>
      </p:sp>
      <p:sp>
        <p:nvSpPr>
          <p:cNvPr id="3" name="Content Placeholder 2">
            <a:extLst>
              <a:ext uri="{FF2B5EF4-FFF2-40B4-BE49-F238E27FC236}">
                <a16:creationId xmlns:a16="http://schemas.microsoft.com/office/drawing/2014/main" id="{E16646D2-D9A7-A889-813F-C56183FB5866}"/>
              </a:ext>
            </a:extLst>
          </p:cNvPr>
          <p:cNvSpPr>
            <a:spLocks noGrp="1"/>
          </p:cNvSpPr>
          <p:nvPr>
            <p:ph idx="1"/>
          </p:nvPr>
        </p:nvSpPr>
        <p:spPr/>
        <p:txBody>
          <a:bodyPr>
            <a:normAutofit lnSpcReduction="10000"/>
          </a:bodyPr>
          <a:lstStyle/>
          <a:p>
            <a:endParaRPr lang="en-US" dirty="0"/>
          </a:p>
          <a:p>
            <a:pPr algn="ctr"/>
            <a:r>
              <a:rPr lang="en-US" b="1" dirty="0"/>
              <a:t>Background and Key Claims</a:t>
            </a:r>
          </a:p>
          <a:p>
            <a:pPr algn="ctr"/>
            <a:r>
              <a:rPr lang="en-US" sz="1600" b="1" i="1" dirty="0"/>
              <a:t>The Basics: </a:t>
            </a:r>
            <a:r>
              <a:rPr lang="en-US" sz="1600" i="1" dirty="0"/>
              <a:t>Psychopathy explained as a complete or substantial lack of emotion…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One of the oldest and </a:t>
            </a:r>
            <a:r>
              <a:rPr lang="en-US" dirty="0">
                <a:solidFill>
                  <a:srgbClr val="FF0000"/>
                </a:solidFill>
              </a:rPr>
              <a:t>most endorsed theories</a:t>
            </a:r>
            <a:r>
              <a:rPr lang="en-US" dirty="0"/>
              <a:t>, dating back to Benjamin Rush (</a:t>
            </a:r>
            <a:r>
              <a:rPr lang="en-US" dirty="0">
                <a:hlinkClick r:id="rId3"/>
              </a:rPr>
              <a:t>1786</a:t>
            </a:r>
            <a:r>
              <a:rPr lang="en-US" dirty="0"/>
              <a:t>); popularized by </a:t>
            </a:r>
            <a:r>
              <a:rPr lang="en-US" dirty="0">
                <a:hlinkClick r:id="rId4"/>
              </a:rPr>
              <a:t>Hervey Cleckley</a:t>
            </a:r>
            <a:r>
              <a:rPr lang="en-US" dirty="0"/>
              <a:t> and </a:t>
            </a:r>
            <a:r>
              <a:rPr lang="en-US" dirty="0">
                <a:hlinkClick r:id="rId5"/>
              </a:rPr>
              <a:t>Robert Hare</a:t>
            </a:r>
            <a:r>
              <a:rPr lang="en-US" dirty="0"/>
              <a:t>. </a:t>
            </a:r>
          </a:p>
          <a:p>
            <a:pPr marL="342900" indent="-342900">
              <a:buFont typeface="Arial" panose="020B0604020202020204" pitchFamily="34" charset="0"/>
              <a:buChar char="•"/>
            </a:pPr>
            <a:r>
              <a:rPr lang="en-US" dirty="0"/>
              <a:t>Different modern sub-versions: </a:t>
            </a:r>
          </a:p>
          <a:p>
            <a:pPr marL="800100" lvl="1" indent="-342900">
              <a:buFont typeface="Wingdings" pitchFamily="2" charset="2"/>
              <a:buChar char="§"/>
            </a:pPr>
            <a:r>
              <a:rPr lang="en-US" dirty="0"/>
              <a:t>The Low-Fear Hypothesis (</a:t>
            </a:r>
            <a:r>
              <a:rPr lang="en-US" dirty="0">
                <a:hlinkClick r:id="rId6"/>
              </a:rPr>
              <a:t>Lykken, 1995</a:t>
            </a:r>
            <a:r>
              <a:rPr lang="en-US" dirty="0"/>
              <a:t>)</a:t>
            </a:r>
          </a:p>
          <a:p>
            <a:pPr marL="800100" lvl="1" indent="-342900">
              <a:buFont typeface="Wingdings" pitchFamily="2" charset="2"/>
              <a:buChar char="§"/>
            </a:pPr>
            <a:r>
              <a:rPr lang="en-US" dirty="0"/>
              <a:t>The Integrated Emotion Systems (</a:t>
            </a:r>
            <a:r>
              <a:rPr lang="en-US" dirty="0">
                <a:hlinkClick r:id="rId7"/>
              </a:rPr>
              <a:t>Blair et al., 2005</a:t>
            </a:r>
            <a:r>
              <a:rPr lang="en-US" dirty="0"/>
              <a:t>)</a:t>
            </a:r>
          </a:p>
          <a:p>
            <a:pPr marL="342900" indent="-342900">
              <a:buFont typeface="Arial" panose="020B0604020202020204" pitchFamily="34" charset="0"/>
              <a:buChar char="•"/>
            </a:pPr>
            <a:r>
              <a:rPr lang="en-US" b="1" dirty="0"/>
              <a:t>Core Premises: </a:t>
            </a:r>
            <a:r>
              <a:rPr lang="en-US" dirty="0"/>
              <a:t>Humans are inherently emotional; feelings of joy, anger, jealousy, or sadness </a:t>
            </a:r>
            <a:r>
              <a:rPr lang="en-US" dirty="0">
                <a:solidFill>
                  <a:srgbClr val="FF0000"/>
                </a:solidFill>
              </a:rPr>
              <a:t>shape how we think</a:t>
            </a:r>
            <a:r>
              <a:rPr lang="en-US" dirty="0"/>
              <a:t>, act, and relate to others.</a:t>
            </a:r>
          </a:p>
          <a:p>
            <a:pPr marL="342900" indent="-342900">
              <a:buFont typeface="Arial" panose="020B0604020202020204" pitchFamily="34" charset="0"/>
              <a:buChar char="•"/>
            </a:pPr>
            <a:r>
              <a:rPr lang="en-US" b="1" dirty="0"/>
              <a:t>Therefore, </a:t>
            </a:r>
            <a:r>
              <a:rPr lang="en-US" dirty="0"/>
              <a:t>a profound lack of emotion fundamentally transforms a person’s psychology; a mindset </a:t>
            </a:r>
            <a:r>
              <a:rPr lang="en-US" dirty="0">
                <a:solidFill>
                  <a:srgbClr val="FF0000"/>
                </a:solidFill>
              </a:rPr>
              <a:t>deprived of pro-social attitudes</a:t>
            </a:r>
            <a:r>
              <a:rPr lang="en-US" dirty="0"/>
              <a:t>.</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286421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D1DB5-5486-8F72-11A3-A5C6ABCFC3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53C393-7320-B21D-B24F-960E7C123CC7}"/>
              </a:ext>
            </a:extLst>
          </p:cNvPr>
          <p:cNvSpPr>
            <a:spLocks noGrp="1"/>
          </p:cNvSpPr>
          <p:nvPr>
            <p:ph type="title"/>
          </p:nvPr>
        </p:nvSpPr>
        <p:spPr/>
        <p:txBody>
          <a:bodyPr/>
          <a:lstStyle/>
          <a:p>
            <a:r>
              <a:rPr lang="en-US" dirty="0"/>
              <a:t>The Emotion Theory of Psychopathy:</a:t>
            </a:r>
          </a:p>
        </p:txBody>
      </p:sp>
      <p:sp>
        <p:nvSpPr>
          <p:cNvPr id="3" name="Content Placeholder 2">
            <a:extLst>
              <a:ext uri="{FF2B5EF4-FFF2-40B4-BE49-F238E27FC236}">
                <a16:creationId xmlns:a16="http://schemas.microsoft.com/office/drawing/2014/main" id="{427C9717-3472-0F12-9895-A158182BC1C6}"/>
              </a:ext>
            </a:extLst>
          </p:cNvPr>
          <p:cNvSpPr>
            <a:spLocks noGrp="1"/>
          </p:cNvSpPr>
          <p:nvPr>
            <p:ph idx="1"/>
          </p:nvPr>
        </p:nvSpPr>
        <p:spPr/>
        <p:txBody>
          <a:bodyPr>
            <a:normAutofit/>
          </a:bodyPr>
          <a:lstStyle/>
          <a:p>
            <a:endParaRPr lang="en-US" dirty="0"/>
          </a:p>
          <a:p>
            <a:pPr algn="ctr"/>
            <a:r>
              <a:rPr lang="en-US" b="1" dirty="0"/>
              <a:t> </a:t>
            </a:r>
            <a:endParaRPr lang="en-US" dirty="0"/>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6A4D4C51-14C2-95BB-EB15-9BB992796C81}"/>
              </a:ext>
            </a:extLst>
          </p:cNvPr>
          <p:cNvPicPr>
            <a:picLocks noChangeAspect="1"/>
          </p:cNvPicPr>
          <p:nvPr/>
        </p:nvPicPr>
        <p:blipFill>
          <a:blip r:embed="rId3"/>
          <a:stretch>
            <a:fillRect/>
          </a:stretch>
        </p:blipFill>
        <p:spPr>
          <a:xfrm>
            <a:off x="190070" y="1176542"/>
            <a:ext cx="5659878" cy="5475817"/>
          </a:xfrm>
          <a:prstGeom prst="rect">
            <a:avLst/>
          </a:prstGeom>
          <a:ln>
            <a:solidFill>
              <a:schemeClr val="tx1"/>
            </a:solidFill>
          </a:ln>
        </p:spPr>
      </p:pic>
      <p:sp>
        <p:nvSpPr>
          <p:cNvPr id="5" name="Oval 4">
            <a:extLst>
              <a:ext uri="{FF2B5EF4-FFF2-40B4-BE49-F238E27FC236}">
                <a16:creationId xmlns:a16="http://schemas.microsoft.com/office/drawing/2014/main" id="{18C5FA33-245B-2248-4FEB-48C0C991305E}"/>
              </a:ext>
            </a:extLst>
          </p:cNvPr>
          <p:cNvSpPr/>
          <p:nvPr/>
        </p:nvSpPr>
        <p:spPr>
          <a:xfrm>
            <a:off x="2154770" y="3099474"/>
            <a:ext cx="1750141" cy="1791929"/>
          </a:xfrm>
          <a:prstGeom prst="ellipse">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006C1B-2CE3-884E-70D7-290D298F4263}"/>
              </a:ext>
            </a:extLst>
          </p:cNvPr>
          <p:cNvSpPr/>
          <p:nvPr/>
        </p:nvSpPr>
        <p:spPr>
          <a:xfrm>
            <a:off x="6348679" y="1799532"/>
            <a:ext cx="5760771" cy="2075253"/>
          </a:xfrm>
          <a:prstGeom prst="rect">
            <a:avLst/>
          </a:prstGeom>
          <a:solidFill>
            <a:schemeClr val="bg1"/>
          </a:solidFill>
          <a:ln w="28575">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Low Arousal:</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The emotion theory of psychopathy proposes that psychopathic persons experience only </a:t>
            </a:r>
            <a:r>
              <a:rPr lang="en-CA"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mild, near-neutral emotions</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never reaching the high arousal positive/negative states shown at the outer edges of the circumplex model.</a:t>
            </a:r>
          </a:p>
        </p:txBody>
      </p:sp>
      <p:cxnSp>
        <p:nvCxnSpPr>
          <p:cNvPr id="9" name="Elbow Connector 8">
            <a:extLst>
              <a:ext uri="{FF2B5EF4-FFF2-40B4-BE49-F238E27FC236}">
                <a16:creationId xmlns:a16="http://schemas.microsoft.com/office/drawing/2014/main" id="{018193F6-632D-DE33-6B97-FBD15F651867}"/>
              </a:ext>
            </a:extLst>
          </p:cNvPr>
          <p:cNvCxnSpPr>
            <a:cxnSpLocks/>
            <a:stCxn id="5" idx="7"/>
            <a:endCxn id="7" idx="0"/>
          </p:cNvCxnSpPr>
          <p:nvPr/>
        </p:nvCxnSpPr>
        <p:spPr>
          <a:xfrm rot="5400000" flipH="1" flipV="1">
            <a:off x="5657655" y="-209514"/>
            <a:ext cx="1562364" cy="5580456"/>
          </a:xfrm>
          <a:prstGeom prst="bentConnector3">
            <a:avLst>
              <a:gd name="adj1" fmla="val 11463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A1E8985-081B-22A2-1021-B1D1C594F333}"/>
              </a:ext>
            </a:extLst>
          </p:cNvPr>
          <p:cNvSpPr/>
          <p:nvPr/>
        </p:nvSpPr>
        <p:spPr>
          <a:xfrm>
            <a:off x="6355305" y="5333322"/>
            <a:ext cx="5760771" cy="1068351"/>
          </a:xfrm>
          <a:prstGeom prst="rect">
            <a:avLst/>
          </a:prstGeom>
          <a:solidFill>
            <a:schemeClr val="bg1"/>
          </a:solidFill>
          <a:ln w="28575">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Moral Psychology:</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 lack of emotion might profoundly impact your pro-social and moral attitudes.</a:t>
            </a:r>
          </a:p>
        </p:txBody>
      </p:sp>
      <p:sp>
        <p:nvSpPr>
          <p:cNvPr id="15" name="Right Arrow 14">
            <a:extLst>
              <a:ext uri="{FF2B5EF4-FFF2-40B4-BE49-F238E27FC236}">
                <a16:creationId xmlns:a16="http://schemas.microsoft.com/office/drawing/2014/main" id="{D0ACF18C-419A-9AAC-7D01-9DF2E2297C92}"/>
              </a:ext>
            </a:extLst>
          </p:cNvPr>
          <p:cNvSpPr/>
          <p:nvPr/>
        </p:nvSpPr>
        <p:spPr>
          <a:xfrm rot="5400000">
            <a:off x="8648756" y="4119210"/>
            <a:ext cx="1160615" cy="913072"/>
          </a:xfrm>
          <a:prstGeom prst="rightArrow">
            <a:avLst/>
          </a:prstGeom>
          <a:noFill/>
          <a:ln w="38100">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Ted Bundy's murderous charm still polarizes, 40 years later | The Seattle  Times">
            <a:extLst>
              <a:ext uri="{FF2B5EF4-FFF2-40B4-BE49-F238E27FC236}">
                <a16:creationId xmlns:a16="http://schemas.microsoft.com/office/drawing/2014/main" id="{0C736A6C-9004-5F14-F9B5-2168BB01F9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7" r="13914"/>
          <a:stretch>
            <a:fillRect/>
          </a:stretch>
        </p:blipFill>
        <p:spPr bwMode="auto">
          <a:xfrm>
            <a:off x="6916140" y="4041570"/>
            <a:ext cx="1373497" cy="1068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Bernie Madoff dies: Mastermind of the nation's biggest investment fraud was  82">
            <a:extLst>
              <a:ext uri="{FF2B5EF4-FFF2-40B4-BE49-F238E27FC236}">
                <a16:creationId xmlns:a16="http://schemas.microsoft.com/office/drawing/2014/main" id="{873F59DF-A116-0C28-BC9F-F6B7E33483B7}"/>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4688" r="10312"/>
          <a:stretch>
            <a:fillRect/>
          </a:stretch>
        </p:blipFill>
        <p:spPr bwMode="auto">
          <a:xfrm>
            <a:off x="10168490" y="4041570"/>
            <a:ext cx="1420960" cy="1114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017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104ED-2CBC-6A59-F7D0-15ACEE0953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BB8A2-D477-6156-385C-D9EF4F174CAE}"/>
              </a:ext>
            </a:extLst>
          </p:cNvPr>
          <p:cNvSpPr>
            <a:spLocks noGrp="1"/>
          </p:cNvSpPr>
          <p:nvPr>
            <p:ph type="title"/>
          </p:nvPr>
        </p:nvSpPr>
        <p:spPr/>
        <p:txBody>
          <a:bodyPr/>
          <a:lstStyle/>
          <a:p>
            <a:r>
              <a:rPr lang="en-US" dirty="0"/>
              <a:t>The Emotion Theory of Psychopathy:</a:t>
            </a:r>
          </a:p>
        </p:txBody>
      </p:sp>
      <p:sp>
        <p:nvSpPr>
          <p:cNvPr id="3" name="Content Placeholder 2">
            <a:extLst>
              <a:ext uri="{FF2B5EF4-FFF2-40B4-BE49-F238E27FC236}">
                <a16:creationId xmlns:a16="http://schemas.microsoft.com/office/drawing/2014/main" id="{D501458A-F393-009E-FC6F-55D0B7E45778}"/>
              </a:ext>
            </a:extLst>
          </p:cNvPr>
          <p:cNvSpPr>
            <a:spLocks noGrp="1"/>
          </p:cNvSpPr>
          <p:nvPr>
            <p:ph idx="1"/>
          </p:nvPr>
        </p:nvSpPr>
        <p:spPr/>
        <p:txBody>
          <a:bodyPr>
            <a:normAutofit/>
          </a:bodyPr>
          <a:lstStyle/>
          <a:p>
            <a:endParaRPr lang="en-US" dirty="0"/>
          </a:p>
          <a:p>
            <a:pPr algn="ctr"/>
            <a:r>
              <a:rPr lang="en-US" b="1" dirty="0"/>
              <a:t>The Emotion Theory of Psychopathy</a:t>
            </a:r>
          </a:p>
          <a:p>
            <a:pPr algn="ctr"/>
            <a:r>
              <a:rPr lang="en-US" sz="1600" i="1" dirty="0"/>
              <a:t>Nutshell: Psychopathy explained as a complete or substantial lack of emotion…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25" name="Picture 24">
            <a:extLst>
              <a:ext uri="{FF2B5EF4-FFF2-40B4-BE49-F238E27FC236}">
                <a16:creationId xmlns:a16="http://schemas.microsoft.com/office/drawing/2014/main" id="{7F311657-7627-3999-8665-82886641A42B}"/>
              </a:ext>
            </a:extLst>
          </p:cNvPr>
          <p:cNvPicPr>
            <a:picLocks noChangeAspect="1"/>
          </p:cNvPicPr>
          <p:nvPr/>
        </p:nvPicPr>
        <p:blipFill>
          <a:blip r:embed="rId3"/>
          <a:stretch>
            <a:fillRect/>
          </a:stretch>
        </p:blipFill>
        <p:spPr>
          <a:xfrm>
            <a:off x="89175" y="3674210"/>
            <a:ext cx="3193863" cy="2043608"/>
          </a:xfrm>
          <a:prstGeom prst="rect">
            <a:avLst/>
          </a:prstGeom>
          <a:ln>
            <a:solidFill>
              <a:schemeClr val="tx1"/>
            </a:solid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89F77B06-4B3C-1016-56D5-810D9418CAF8}"/>
              </a:ext>
            </a:extLst>
          </p:cNvPr>
          <p:cNvPicPr>
            <a:picLocks noChangeAspect="1"/>
          </p:cNvPicPr>
          <p:nvPr/>
        </p:nvPicPr>
        <p:blipFill>
          <a:blip r:embed="rId4"/>
          <a:srcRect l="10200" r="9095"/>
          <a:stretch>
            <a:fillRect/>
          </a:stretch>
        </p:blipFill>
        <p:spPr>
          <a:xfrm>
            <a:off x="8382340" y="5399369"/>
            <a:ext cx="1829444" cy="1272914"/>
          </a:xfrm>
          <a:prstGeom prst="rect">
            <a:avLst/>
          </a:prstGeom>
          <a:ln>
            <a:solidFill>
              <a:schemeClr val="tx1"/>
            </a:solidFill>
          </a:ln>
          <a:effectLst>
            <a:outerShdw blurRad="50800" dist="38100" dir="2700000" algn="tl" rotWithShape="0">
              <a:prstClr val="black">
                <a:alpha val="40000"/>
              </a:prstClr>
            </a:outerShdw>
          </a:effectLst>
        </p:spPr>
      </p:pic>
      <p:grpSp>
        <p:nvGrpSpPr>
          <p:cNvPr id="4" name="Group 3">
            <a:extLst>
              <a:ext uri="{FF2B5EF4-FFF2-40B4-BE49-F238E27FC236}">
                <a16:creationId xmlns:a16="http://schemas.microsoft.com/office/drawing/2014/main" id="{8B59F8D4-2101-65D9-18D3-1993E66427DD}"/>
              </a:ext>
            </a:extLst>
          </p:cNvPr>
          <p:cNvGrpSpPr/>
          <p:nvPr/>
        </p:nvGrpSpPr>
        <p:grpSpPr>
          <a:xfrm>
            <a:off x="1980215" y="4239903"/>
            <a:ext cx="8231569" cy="972301"/>
            <a:chOff x="1431911" y="2664752"/>
            <a:chExt cx="5428834" cy="722222"/>
          </a:xfrm>
          <a:effectLst>
            <a:outerShdw blurRad="50800" dist="38100" dir="2700000" algn="tl" rotWithShape="0">
              <a:prstClr val="black">
                <a:alpha val="40000"/>
              </a:prstClr>
            </a:outerShdw>
          </a:effectLst>
        </p:grpSpPr>
        <p:grpSp>
          <p:nvGrpSpPr>
            <p:cNvPr id="5" name="Group 4">
              <a:extLst>
                <a:ext uri="{FF2B5EF4-FFF2-40B4-BE49-F238E27FC236}">
                  <a16:creationId xmlns:a16="http://schemas.microsoft.com/office/drawing/2014/main" id="{B99BE368-B9DA-DC6A-E2A4-DE5185B35567}"/>
                </a:ext>
              </a:extLst>
            </p:cNvPr>
            <p:cNvGrpSpPr/>
            <p:nvPr/>
          </p:nvGrpSpPr>
          <p:grpSpPr>
            <a:xfrm>
              <a:off x="1431911" y="2664752"/>
              <a:ext cx="1543975" cy="722222"/>
              <a:chOff x="1431911" y="2664752"/>
              <a:chExt cx="1543975" cy="722222"/>
            </a:xfrm>
          </p:grpSpPr>
          <p:sp>
            <p:nvSpPr>
              <p:cNvPr id="15" name="Chevron 14">
                <a:extLst>
                  <a:ext uri="{FF2B5EF4-FFF2-40B4-BE49-F238E27FC236}">
                    <a16:creationId xmlns:a16="http://schemas.microsoft.com/office/drawing/2014/main" id="{094A58BF-A853-A364-ABB1-3167CA440530}"/>
                  </a:ext>
                </a:extLst>
              </p:cNvPr>
              <p:cNvSpPr/>
              <p:nvPr/>
            </p:nvSpPr>
            <p:spPr>
              <a:xfrm>
                <a:off x="1431911" y="2664752"/>
                <a:ext cx="1543975" cy="722222"/>
              </a:xfrm>
              <a:prstGeom prst="chevron">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TextBox 15">
                <a:extLst>
                  <a:ext uri="{FF2B5EF4-FFF2-40B4-BE49-F238E27FC236}">
                    <a16:creationId xmlns:a16="http://schemas.microsoft.com/office/drawing/2014/main" id="{25267A71-C45F-1D7F-A149-25E78A9D554B}"/>
                  </a:ext>
                </a:extLst>
              </p:cNvPr>
              <p:cNvSpPr txBox="1"/>
              <p:nvPr/>
            </p:nvSpPr>
            <p:spPr>
              <a:xfrm>
                <a:off x="1827714" y="2846496"/>
                <a:ext cx="866751" cy="297200"/>
              </a:xfrm>
              <a:prstGeom prst="rect">
                <a:avLst/>
              </a:prstGeom>
              <a:noFill/>
            </p:spPr>
            <p:txBody>
              <a:bodyPr wrap="non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Perception</a:t>
                </a:r>
              </a:p>
            </p:txBody>
          </p:sp>
        </p:grpSp>
        <p:grpSp>
          <p:nvGrpSpPr>
            <p:cNvPr id="6" name="Group 5">
              <a:extLst>
                <a:ext uri="{FF2B5EF4-FFF2-40B4-BE49-F238E27FC236}">
                  <a16:creationId xmlns:a16="http://schemas.microsoft.com/office/drawing/2014/main" id="{994193F2-28A0-1881-AC7C-80BC2EDBD044}"/>
                </a:ext>
              </a:extLst>
            </p:cNvPr>
            <p:cNvGrpSpPr/>
            <p:nvPr/>
          </p:nvGrpSpPr>
          <p:grpSpPr>
            <a:xfrm>
              <a:off x="2726864" y="2664752"/>
              <a:ext cx="1543975" cy="722222"/>
              <a:chOff x="1431911" y="2664752"/>
              <a:chExt cx="1543975" cy="722222"/>
            </a:xfrm>
          </p:grpSpPr>
          <p:sp>
            <p:nvSpPr>
              <p:cNvPr id="13" name="Chevron 12">
                <a:extLst>
                  <a:ext uri="{FF2B5EF4-FFF2-40B4-BE49-F238E27FC236}">
                    <a16:creationId xmlns:a16="http://schemas.microsoft.com/office/drawing/2014/main" id="{D0E1F214-740C-731B-726C-3A5E016D4B87}"/>
                  </a:ext>
                </a:extLst>
              </p:cNvPr>
              <p:cNvSpPr/>
              <p:nvPr/>
            </p:nvSpPr>
            <p:spPr>
              <a:xfrm>
                <a:off x="1431911" y="2664752"/>
                <a:ext cx="1543975" cy="722222"/>
              </a:xfrm>
              <a:prstGeom prst="chevron">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xtBox 13">
                <a:extLst>
                  <a:ext uri="{FF2B5EF4-FFF2-40B4-BE49-F238E27FC236}">
                    <a16:creationId xmlns:a16="http://schemas.microsoft.com/office/drawing/2014/main" id="{CE720208-D5A9-30DB-62A4-6DB575971D6B}"/>
                  </a:ext>
                </a:extLst>
              </p:cNvPr>
              <p:cNvSpPr txBox="1"/>
              <p:nvPr/>
            </p:nvSpPr>
            <p:spPr>
              <a:xfrm>
                <a:off x="1813396" y="2740643"/>
                <a:ext cx="819852" cy="525815"/>
              </a:xfrm>
              <a:prstGeom prst="rect">
                <a:avLst/>
              </a:prstGeom>
              <a:noFill/>
            </p:spPr>
            <p:txBody>
              <a:bodyPr wrap="none" rtlCol="0">
                <a:spAutoFit/>
              </a:bodyPr>
              <a:lstStyle/>
              <a:p>
                <a:pPr algn="ctr"/>
                <a:r>
                  <a:rPr lang="en-US" sz="2000">
                    <a:latin typeface="Helvetica Neue" panose="02000503000000020004" pitchFamily="2" charset="0"/>
                    <a:ea typeface="Helvetica Neue" panose="02000503000000020004" pitchFamily="2" charset="0"/>
                    <a:cs typeface="Helvetica Neue" panose="02000503000000020004" pitchFamily="2" charset="0"/>
                  </a:rPr>
                  <a:t>Sentiment</a:t>
                </a:r>
              </a:p>
              <a:p>
                <a:pPr algn="ctr"/>
                <a:r>
                  <a:rPr lang="en-US" sz="2000">
                    <a:latin typeface="Helvetica Neue" panose="02000503000000020004" pitchFamily="2" charset="0"/>
                    <a:ea typeface="Helvetica Neue" panose="02000503000000020004" pitchFamily="2" charset="0"/>
                    <a:cs typeface="Helvetica Neue" panose="02000503000000020004" pitchFamily="2" charset="0"/>
                  </a:rPr>
                  <a:t>Trigger</a:t>
                </a:r>
              </a:p>
            </p:txBody>
          </p:sp>
        </p:grpSp>
        <p:grpSp>
          <p:nvGrpSpPr>
            <p:cNvPr id="7" name="Group 6">
              <a:extLst>
                <a:ext uri="{FF2B5EF4-FFF2-40B4-BE49-F238E27FC236}">
                  <a16:creationId xmlns:a16="http://schemas.microsoft.com/office/drawing/2014/main" id="{FEAE0E84-4FC4-862E-7FA9-7067791A2F05}"/>
                </a:ext>
              </a:extLst>
            </p:cNvPr>
            <p:cNvGrpSpPr/>
            <p:nvPr/>
          </p:nvGrpSpPr>
          <p:grpSpPr>
            <a:xfrm>
              <a:off x="4021817" y="2664752"/>
              <a:ext cx="1543975" cy="722222"/>
              <a:chOff x="1431911" y="2664752"/>
              <a:chExt cx="1543975" cy="722222"/>
            </a:xfrm>
          </p:grpSpPr>
          <p:sp>
            <p:nvSpPr>
              <p:cNvPr id="11" name="Chevron 10">
                <a:extLst>
                  <a:ext uri="{FF2B5EF4-FFF2-40B4-BE49-F238E27FC236}">
                    <a16:creationId xmlns:a16="http://schemas.microsoft.com/office/drawing/2014/main" id="{D4E361D1-269F-47E9-A897-54E398AE35A6}"/>
                  </a:ext>
                </a:extLst>
              </p:cNvPr>
              <p:cNvSpPr/>
              <p:nvPr/>
            </p:nvSpPr>
            <p:spPr>
              <a:xfrm>
                <a:off x="1431911" y="2664752"/>
                <a:ext cx="1543975" cy="722222"/>
              </a:xfrm>
              <a:prstGeom prst="chevron">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extBox 11">
                <a:extLst>
                  <a:ext uri="{FF2B5EF4-FFF2-40B4-BE49-F238E27FC236}">
                    <a16:creationId xmlns:a16="http://schemas.microsoft.com/office/drawing/2014/main" id="{553B0D93-669F-D35A-67BA-D3A386E89C3D}"/>
                  </a:ext>
                </a:extLst>
              </p:cNvPr>
              <p:cNvSpPr txBox="1"/>
              <p:nvPr/>
            </p:nvSpPr>
            <p:spPr>
              <a:xfrm>
                <a:off x="1907340" y="2740643"/>
                <a:ext cx="708745" cy="525815"/>
              </a:xfrm>
              <a:prstGeom prst="rect">
                <a:avLst/>
              </a:prstGeom>
              <a:noFill/>
            </p:spPr>
            <p:txBody>
              <a:bodyPr wrap="none" rtlCol="0">
                <a:spAutoFit/>
              </a:bodyPr>
              <a:lstStyle/>
              <a:p>
                <a:pPr algn="ctr"/>
                <a:r>
                  <a:rPr lang="en-US" sz="2000">
                    <a:latin typeface="Helvetica Neue" panose="02000503000000020004" pitchFamily="2" charset="0"/>
                    <a:ea typeface="Helvetica Neue" panose="02000503000000020004" pitchFamily="2" charset="0"/>
                    <a:cs typeface="Helvetica Neue" panose="02000503000000020004" pitchFamily="2" charset="0"/>
                  </a:rPr>
                  <a:t>Sensible</a:t>
                </a:r>
              </a:p>
              <a:p>
                <a:pPr algn="ctr"/>
                <a:r>
                  <a:rPr lang="en-US" sz="2000">
                    <a:latin typeface="Helvetica Neue" panose="02000503000000020004" pitchFamily="2" charset="0"/>
                    <a:ea typeface="Helvetica Neue" panose="02000503000000020004" pitchFamily="2" charset="0"/>
                    <a:cs typeface="Helvetica Neue" panose="02000503000000020004" pitchFamily="2" charset="0"/>
                  </a:rPr>
                  <a:t>Emotion</a:t>
                </a:r>
              </a:p>
            </p:txBody>
          </p:sp>
        </p:grpSp>
        <p:grpSp>
          <p:nvGrpSpPr>
            <p:cNvPr id="8" name="Group 7">
              <a:extLst>
                <a:ext uri="{FF2B5EF4-FFF2-40B4-BE49-F238E27FC236}">
                  <a16:creationId xmlns:a16="http://schemas.microsoft.com/office/drawing/2014/main" id="{EB5C3963-5299-77B7-DF1B-66400BC3D0DD}"/>
                </a:ext>
              </a:extLst>
            </p:cNvPr>
            <p:cNvGrpSpPr/>
            <p:nvPr/>
          </p:nvGrpSpPr>
          <p:grpSpPr>
            <a:xfrm>
              <a:off x="5316770" y="2664752"/>
              <a:ext cx="1543975" cy="722222"/>
              <a:chOff x="1431911" y="2664752"/>
              <a:chExt cx="1543975" cy="722222"/>
            </a:xfrm>
          </p:grpSpPr>
          <p:sp>
            <p:nvSpPr>
              <p:cNvPr id="9" name="Chevron 8">
                <a:extLst>
                  <a:ext uri="{FF2B5EF4-FFF2-40B4-BE49-F238E27FC236}">
                    <a16:creationId xmlns:a16="http://schemas.microsoft.com/office/drawing/2014/main" id="{C5783AD3-C085-118C-8723-4A32BBEB2492}"/>
                  </a:ext>
                </a:extLst>
              </p:cNvPr>
              <p:cNvSpPr/>
              <p:nvPr/>
            </p:nvSpPr>
            <p:spPr>
              <a:xfrm>
                <a:off x="1431911" y="2664752"/>
                <a:ext cx="1543975" cy="722222"/>
              </a:xfrm>
              <a:prstGeom prst="chevron">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CBC3DEB4-4AE8-01F3-52DF-5F4DAC1A0C0E}"/>
                  </a:ext>
                </a:extLst>
              </p:cNvPr>
              <p:cNvSpPr txBox="1"/>
              <p:nvPr/>
            </p:nvSpPr>
            <p:spPr>
              <a:xfrm>
                <a:off x="1897675" y="2755907"/>
                <a:ext cx="665862" cy="562394"/>
              </a:xfrm>
              <a:prstGeom prst="rect">
                <a:avLst/>
              </a:prstGeom>
              <a:noFill/>
            </p:spPr>
            <p:txBody>
              <a:bodyPr wrap="none" rtlCol="0">
                <a:spAutoFit/>
              </a:bodyPr>
              <a:lstStyle/>
              <a:p>
                <a:pPr algn="ctr">
                  <a:lnSpc>
                    <a:spcPct val="80000"/>
                  </a:lnSpc>
                </a:pPr>
                <a:r>
                  <a:rPr lang="en-US">
                    <a:latin typeface="Helvetica Neue" panose="02000503000000020004" pitchFamily="2" charset="0"/>
                    <a:ea typeface="Helvetica Neue" panose="02000503000000020004" pitchFamily="2" charset="0"/>
                    <a:cs typeface="Helvetica Neue" panose="02000503000000020004" pitchFamily="2" charset="0"/>
                  </a:rPr>
                  <a:t>Behavior</a:t>
                </a:r>
              </a:p>
              <a:p>
                <a:pPr algn="ctr">
                  <a:lnSpc>
                    <a:spcPct val="80000"/>
                  </a:lnSpc>
                </a:pPr>
                <a:r>
                  <a:rPr lang="en-US">
                    <a:latin typeface="Helvetica Neue" panose="02000503000000020004" pitchFamily="2" charset="0"/>
                    <a:ea typeface="Helvetica Neue" panose="02000503000000020004" pitchFamily="2" charset="0"/>
                    <a:cs typeface="Helvetica Neue" panose="02000503000000020004" pitchFamily="2" charset="0"/>
                  </a:rPr>
                  <a:t>Inducing</a:t>
                </a:r>
              </a:p>
              <a:p>
                <a:pPr algn="ctr">
                  <a:lnSpc>
                    <a:spcPct val="80000"/>
                  </a:lnSpc>
                </a:pPr>
                <a:r>
                  <a:rPr lang="en-US">
                    <a:latin typeface="Helvetica Neue" panose="02000503000000020004" pitchFamily="2" charset="0"/>
                    <a:ea typeface="Helvetica Neue" panose="02000503000000020004" pitchFamily="2" charset="0"/>
                    <a:cs typeface="Helvetica Neue" panose="02000503000000020004" pitchFamily="2" charset="0"/>
                  </a:rPr>
                  <a:t>State</a:t>
                </a:r>
              </a:p>
            </p:txBody>
          </p:sp>
        </p:grpSp>
      </p:grpSp>
      <p:pic>
        <p:nvPicPr>
          <p:cNvPr id="26" name="Picture 25">
            <a:extLst>
              <a:ext uri="{FF2B5EF4-FFF2-40B4-BE49-F238E27FC236}">
                <a16:creationId xmlns:a16="http://schemas.microsoft.com/office/drawing/2014/main" id="{3DFD0636-C00F-14AA-55A2-E754DA22D247}"/>
              </a:ext>
            </a:extLst>
          </p:cNvPr>
          <p:cNvPicPr>
            <a:picLocks noChangeAspect="1"/>
          </p:cNvPicPr>
          <p:nvPr/>
        </p:nvPicPr>
        <p:blipFill>
          <a:blip r:embed="rId5"/>
          <a:stretch>
            <a:fillRect/>
          </a:stretch>
        </p:blipFill>
        <p:spPr>
          <a:xfrm>
            <a:off x="5192732" y="5399987"/>
            <a:ext cx="1428949" cy="1272914"/>
          </a:xfrm>
          <a:prstGeom prst="rect">
            <a:avLst/>
          </a:prstGeom>
          <a:ln>
            <a:solidFill>
              <a:schemeClr val="tx1"/>
            </a:solidFill>
          </a:ln>
          <a:effectLst>
            <a:outerShdw blurRad="50800" dist="38100" dir="2700000" algn="tl" rotWithShape="0">
              <a:prstClr val="black">
                <a:alpha val="40000"/>
              </a:prstClr>
            </a:outerShdw>
          </a:effectLst>
        </p:spPr>
      </p:pic>
      <p:pic>
        <p:nvPicPr>
          <p:cNvPr id="8194" name="Picture 2" descr="Anton Chigurh GIFs | Tenor">
            <a:extLst>
              <a:ext uri="{FF2B5EF4-FFF2-40B4-BE49-F238E27FC236}">
                <a16:creationId xmlns:a16="http://schemas.microsoft.com/office/drawing/2014/main" id="{7BD23E0B-70AC-27C2-5FB8-8FB6E0042A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0412" y="2620851"/>
            <a:ext cx="1431269" cy="143126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9F269EC-56A6-2A2B-3FE1-109D5734D8F4}"/>
              </a:ext>
            </a:extLst>
          </p:cNvPr>
          <p:cNvGrpSpPr/>
          <p:nvPr/>
        </p:nvGrpSpPr>
        <p:grpSpPr>
          <a:xfrm>
            <a:off x="3643165" y="2921380"/>
            <a:ext cx="1173867" cy="913072"/>
            <a:chOff x="3643165" y="2921380"/>
            <a:chExt cx="1173867" cy="913072"/>
          </a:xfrm>
        </p:grpSpPr>
        <p:sp>
          <p:nvSpPr>
            <p:cNvPr id="17" name="Right Arrow 16">
              <a:extLst>
                <a:ext uri="{FF2B5EF4-FFF2-40B4-BE49-F238E27FC236}">
                  <a16:creationId xmlns:a16="http://schemas.microsoft.com/office/drawing/2014/main" id="{4457B110-A76E-DFED-0751-208A808EA6C6}"/>
                </a:ext>
              </a:extLst>
            </p:cNvPr>
            <p:cNvSpPr/>
            <p:nvPr/>
          </p:nvSpPr>
          <p:spPr>
            <a:xfrm>
              <a:off x="3656417" y="2921380"/>
              <a:ext cx="1160615" cy="913072"/>
            </a:xfrm>
            <a:prstGeom prst="rightArrow">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F1E84FD-05E0-02CC-FBB2-DB0FE36FC399}"/>
                </a:ext>
              </a:extLst>
            </p:cNvPr>
            <p:cNvSpPr txBox="1"/>
            <p:nvPr/>
          </p:nvSpPr>
          <p:spPr>
            <a:xfrm>
              <a:off x="3643165" y="3212092"/>
              <a:ext cx="1136850" cy="307777"/>
            </a:xfrm>
            <a:prstGeom prst="rect">
              <a:avLst/>
            </a:prstGeom>
            <a:noFill/>
          </p:spPr>
          <p:txBody>
            <a:bodyPr wrap="none" rtlCol="0">
              <a:spAutoFit/>
            </a:bodyPr>
            <a:lstStyle/>
            <a:p>
              <a:pPr algn="l"/>
              <a:r>
                <a:rPr lang="en-US" sz="1400" dirty="0">
                  <a:latin typeface="Helvetica Neue" panose="02000503000000020004" pitchFamily="2" charset="0"/>
                  <a:ea typeface="Helvetica Neue" panose="02000503000000020004" pitchFamily="2" charset="0"/>
                  <a:cs typeface="Helvetica Neue" panose="02000503000000020004" pitchFamily="2" charset="0"/>
                </a:rPr>
                <a:t>Psychopath</a:t>
              </a:r>
            </a:p>
          </p:txBody>
        </p:sp>
      </p:grpSp>
      <p:grpSp>
        <p:nvGrpSpPr>
          <p:cNvPr id="28" name="Group 27">
            <a:extLst>
              <a:ext uri="{FF2B5EF4-FFF2-40B4-BE49-F238E27FC236}">
                <a16:creationId xmlns:a16="http://schemas.microsoft.com/office/drawing/2014/main" id="{10500E6B-8F7D-1F66-015D-AA5027D0BDC9}"/>
              </a:ext>
            </a:extLst>
          </p:cNvPr>
          <p:cNvGrpSpPr/>
          <p:nvPr/>
        </p:nvGrpSpPr>
        <p:grpSpPr>
          <a:xfrm>
            <a:off x="3628277" y="5579290"/>
            <a:ext cx="1188061" cy="913072"/>
            <a:chOff x="3628277" y="5579290"/>
            <a:chExt cx="1188061" cy="913072"/>
          </a:xfrm>
        </p:grpSpPr>
        <p:sp>
          <p:nvSpPr>
            <p:cNvPr id="18" name="Right Arrow 17">
              <a:extLst>
                <a:ext uri="{FF2B5EF4-FFF2-40B4-BE49-F238E27FC236}">
                  <a16:creationId xmlns:a16="http://schemas.microsoft.com/office/drawing/2014/main" id="{B0EFB474-97CF-97C5-FDA4-B4E84CDBA659}"/>
                </a:ext>
              </a:extLst>
            </p:cNvPr>
            <p:cNvSpPr/>
            <p:nvPr/>
          </p:nvSpPr>
          <p:spPr>
            <a:xfrm>
              <a:off x="3655723" y="5579290"/>
              <a:ext cx="1160615" cy="913072"/>
            </a:xfrm>
            <a:prstGeom prst="rightArrow">
              <a:avLst/>
            </a:prstGeom>
            <a:noFill/>
            <a:ln w="38100">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7D45492-406B-4375-B934-96390E1A0DD8}"/>
                </a:ext>
              </a:extLst>
            </p:cNvPr>
            <p:cNvSpPr txBox="1"/>
            <p:nvPr/>
          </p:nvSpPr>
          <p:spPr>
            <a:xfrm>
              <a:off x="3628277" y="5744287"/>
              <a:ext cx="1136850" cy="523220"/>
            </a:xfrm>
            <a:prstGeom prst="rect">
              <a:avLst/>
            </a:prstGeom>
            <a:noFill/>
          </p:spPr>
          <p:txBody>
            <a:bodyPr wrap="none" rtlCol="0">
              <a:spAutoFit/>
            </a:bodyPr>
            <a:lstStyle/>
            <a:p>
              <a:pPr algn="ctr"/>
              <a:r>
                <a:rPr lang="en-US" sz="1400" dirty="0">
                  <a:latin typeface="Helvetica Neue" panose="02000503000000020004" pitchFamily="2" charset="0"/>
                  <a:ea typeface="Helvetica Neue" panose="02000503000000020004" pitchFamily="2" charset="0"/>
                  <a:cs typeface="Helvetica Neue" panose="02000503000000020004" pitchFamily="2" charset="0"/>
                </a:rPr>
                <a:t>Non-</a:t>
              </a:r>
            </a:p>
            <a:p>
              <a:pPr algn="ctr"/>
              <a:r>
                <a:rPr lang="en-US" sz="1400" dirty="0">
                  <a:latin typeface="Helvetica Neue" panose="02000503000000020004" pitchFamily="2" charset="0"/>
                  <a:ea typeface="Helvetica Neue" panose="02000503000000020004" pitchFamily="2" charset="0"/>
                  <a:cs typeface="Helvetica Neue" panose="02000503000000020004" pitchFamily="2" charset="0"/>
                </a:rPr>
                <a:t>Psychopath</a:t>
              </a:r>
            </a:p>
          </p:txBody>
        </p:sp>
      </p:grpSp>
      <p:grpSp>
        <p:nvGrpSpPr>
          <p:cNvPr id="30" name="Group 29">
            <a:extLst>
              <a:ext uri="{FF2B5EF4-FFF2-40B4-BE49-F238E27FC236}">
                <a16:creationId xmlns:a16="http://schemas.microsoft.com/office/drawing/2014/main" id="{B92FDA20-CC4D-E1DD-5EDE-DB954E8F1676}"/>
              </a:ext>
            </a:extLst>
          </p:cNvPr>
          <p:cNvGrpSpPr/>
          <p:nvPr/>
        </p:nvGrpSpPr>
        <p:grpSpPr>
          <a:xfrm>
            <a:off x="6925259" y="5630374"/>
            <a:ext cx="1160615" cy="913072"/>
            <a:chOff x="6925259" y="5630374"/>
            <a:chExt cx="1160615" cy="913072"/>
          </a:xfrm>
        </p:grpSpPr>
        <p:sp>
          <p:nvSpPr>
            <p:cNvPr id="20" name="Right Arrow 19">
              <a:extLst>
                <a:ext uri="{FF2B5EF4-FFF2-40B4-BE49-F238E27FC236}">
                  <a16:creationId xmlns:a16="http://schemas.microsoft.com/office/drawing/2014/main" id="{8C549F72-5B85-3C28-3D11-2CB3805EB694}"/>
                </a:ext>
              </a:extLst>
            </p:cNvPr>
            <p:cNvSpPr/>
            <p:nvPr/>
          </p:nvSpPr>
          <p:spPr>
            <a:xfrm>
              <a:off x="6925259" y="5630374"/>
              <a:ext cx="1160615" cy="913072"/>
            </a:xfrm>
            <a:prstGeom prst="rightArrow">
              <a:avLst/>
            </a:prstGeom>
            <a:noFill/>
            <a:ln w="38100">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E681709-4C47-C157-BB1C-4EA54804A323}"/>
                </a:ext>
              </a:extLst>
            </p:cNvPr>
            <p:cNvSpPr txBox="1"/>
            <p:nvPr/>
          </p:nvSpPr>
          <p:spPr>
            <a:xfrm>
              <a:off x="6925259" y="5917633"/>
              <a:ext cx="1047082" cy="338554"/>
            </a:xfrm>
            <a:prstGeom prst="rect">
              <a:avLst/>
            </a:prstGeom>
            <a:noFill/>
          </p:spPr>
          <p:txBody>
            <a:bodyPr wrap="none" rtlCol="0">
              <a:spAutoFit/>
            </a:bodyPr>
            <a:lstStyle/>
            <a:p>
              <a:pPr algn="l"/>
              <a:r>
                <a:rPr lang="en-US" sz="1600" dirty="0">
                  <a:latin typeface="Helvetica Neue" panose="02000503000000020004" pitchFamily="2" charset="0"/>
                  <a:ea typeface="Helvetica Neue" panose="02000503000000020004" pitchFamily="2" charset="0"/>
                  <a:cs typeface="Helvetica Neue" panose="02000503000000020004" pitchFamily="2" charset="0"/>
                </a:rPr>
                <a:t>Outraged</a:t>
              </a:r>
            </a:p>
          </p:txBody>
        </p:sp>
      </p:grpSp>
      <p:grpSp>
        <p:nvGrpSpPr>
          <p:cNvPr id="32" name="Group 31">
            <a:extLst>
              <a:ext uri="{FF2B5EF4-FFF2-40B4-BE49-F238E27FC236}">
                <a16:creationId xmlns:a16="http://schemas.microsoft.com/office/drawing/2014/main" id="{7C071C52-0564-CF8C-97F4-83F985DD4AE2}"/>
              </a:ext>
            </a:extLst>
          </p:cNvPr>
          <p:cNvGrpSpPr/>
          <p:nvPr/>
        </p:nvGrpSpPr>
        <p:grpSpPr>
          <a:xfrm>
            <a:off x="6925259" y="2972464"/>
            <a:ext cx="1161309" cy="913072"/>
            <a:chOff x="6925259" y="2972464"/>
            <a:chExt cx="1161309" cy="913072"/>
          </a:xfrm>
        </p:grpSpPr>
        <p:sp>
          <p:nvSpPr>
            <p:cNvPr id="19" name="Right Arrow 18">
              <a:extLst>
                <a:ext uri="{FF2B5EF4-FFF2-40B4-BE49-F238E27FC236}">
                  <a16:creationId xmlns:a16="http://schemas.microsoft.com/office/drawing/2014/main" id="{4D64762E-EDDC-4812-ABBC-10A34E1AEC72}"/>
                </a:ext>
              </a:extLst>
            </p:cNvPr>
            <p:cNvSpPr/>
            <p:nvPr/>
          </p:nvSpPr>
          <p:spPr>
            <a:xfrm>
              <a:off x="6925953" y="2972464"/>
              <a:ext cx="1160615" cy="913072"/>
            </a:xfrm>
            <a:prstGeom prst="rightArrow">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5A6228E-5711-5183-A390-6D45487F983B}"/>
                </a:ext>
              </a:extLst>
            </p:cNvPr>
            <p:cNvSpPr txBox="1"/>
            <p:nvPr/>
          </p:nvSpPr>
          <p:spPr>
            <a:xfrm>
              <a:off x="6925259" y="3259723"/>
              <a:ext cx="763351" cy="338554"/>
            </a:xfrm>
            <a:prstGeom prst="rect">
              <a:avLst/>
            </a:prstGeom>
            <a:noFill/>
          </p:spPr>
          <p:txBody>
            <a:bodyPr wrap="none" rtlCol="0">
              <a:spAutoFit/>
            </a:bodyPr>
            <a:lstStyle/>
            <a:p>
              <a:pPr algn="l"/>
              <a:r>
                <a:rPr lang="en-US" sz="1600" dirty="0">
                  <a:latin typeface="Helvetica Neue" panose="02000503000000020004" pitchFamily="2" charset="0"/>
                  <a:ea typeface="Helvetica Neue" panose="02000503000000020004" pitchFamily="2" charset="0"/>
                  <a:cs typeface="Helvetica Neue" panose="02000503000000020004" pitchFamily="2" charset="0"/>
                </a:rPr>
                <a:t>“Meh”</a:t>
              </a:r>
            </a:p>
          </p:txBody>
        </p:sp>
      </p:grpSp>
      <p:pic>
        <p:nvPicPr>
          <p:cNvPr id="29" name="Picture 28" descr="A person with his hands out&#10;&#10;AI-generated content may be incorrect.">
            <a:extLst>
              <a:ext uri="{FF2B5EF4-FFF2-40B4-BE49-F238E27FC236}">
                <a16:creationId xmlns:a16="http://schemas.microsoft.com/office/drawing/2014/main" id="{C5FEA4E0-CE8E-D6E8-61A2-AA565D6FCE15}"/>
              </a:ext>
            </a:extLst>
          </p:cNvPr>
          <p:cNvPicPr>
            <a:picLocks noChangeAspect="1"/>
          </p:cNvPicPr>
          <p:nvPr/>
        </p:nvPicPr>
        <p:blipFill>
          <a:blip r:embed="rId7"/>
          <a:srcRect b="20929"/>
          <a:stretch>
            <a:fillRect/>
          </a:stretch>
        </p:blipFill>
        <p:spPr>
          <a:xfrm>
            <a:off x="8382340" y="2612622"/>
            <a:ext cx="1810091" cy="14312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168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194"/>
                                        </p:tgtEl>
                                        <p:attrNameLst>
                                          <p:attrName>style.visibility</p:attrName>
                                        </p:attrNameLst>
                                      </p:cBhvr>
                                      <p:to>
                                        <p:strVal val="visible"/>
                                      </p:to>
                                    </p:set>
                                    <p:anim calcmode="lin" valueType="num">
                                      <p:cBhvr additive="base">
                                        <p:cTn id="37" dur="500" fill="hold"/>
                                        <p:tgtEl>
                                          <p:spTgt spid="8194"/>
                                        </p:tgtEl>
                                        <p:attrNameLst>
                                          <p:attrName>ppt_x</p:attrName>
                                        </p:attrNameLst>
                                      </p:cBhvr>
                                      <p:tavLst>
                                        <p:tav tm="0">
                                          <p:val>
                                            <p:strVal val="#ppt_x"/>
                                          </p:val>
                                        </p:tav>
                                        <p:tav tm="100000">
                                          <p:val>
                                            <p:strVal val="#ppt_x"/>
                                          </p:val>
                                        </p:tav>
                                      </p:tavLst>
                                    </p:anim>
                                    <p:anim calcmode="lin" valueType="num">
                                      <p:cBhvr additive="base">
                                        <p:cTn id="3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E1889-AEDA-63F8-0CEC-C511073BE8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31569F-CF78-B068-C1C8-A70AB20D50CF}"/>
              </a:ext>
            </a:extLst>
          </p:cNvPr>
          <p:cNvSpPr>
            <a:spLocks noGrp="1"/>
          </p:cNvSpPr>
          <p:nvPr>
            <p:ph type="title"/>
          </p:nvPr>
        </p:nvSpPr>
        <p:spPr/>
        <p:txBody>
          <a:bodyPr/>
          <a:lstStyle/>
          <a:p>
            <a:r>
              <a:rPr lang="en-US" dirty="0"/>
              <a:t>The Emotion Theory of Psychopathy:</a:t>
            </a:r>
          </a:p>
        </p:txBody>
      </p:sp>
      <p:sp>
        <p:nvSpPr>
          <p:cNvPr id="3" name="Content Placeholder 2">
            <a:extLst>
              <a:ext uri="{FF2B5EF4-FFF2-40B4-BE49-F238E27FC236}">
                <a16:creationId xmlns:a16="http://schemas.microsoft.com/office/drawing/2014/main" id="{96CBB49C-C882-D113-77D9-69B9DD2D0AA0}"/>
              </a:ext>
            </a:extLst>
          </p:cNvPr>
          <p:cNvSpPr>
            <a:spLocks noGrp="1"/>
          </p:cNvSpPr>
          <p:nvPr>
            <p:ph idx="1"/>
          </p:nvPr>
        </p:nvSpPr>
        <p:spPr/>
        <p:txBody>
          <a:bodyPr>
            <a:normAutofit/>
          </a:bodyPr>
          <a:lstStyle/>
          <a:p>
            <a:endParaRPr lang="en-US" dirty="0"/>
          </a:p>
          <a:p>
            <a:pPr algn="ctr"/>
            <a:r>
              <a:rPr lang="en-US" sz="3200" b="1" dirty="0">
                <a:solidFill>
                  <a:srgbClr val="FF0000"/>
                </a:solidFill>
              </a:rPr>
              <a:t>RECALL:</a:t>
            </a:r>
            <a:r>
              <a:rPr lang="en-US" sz="3200" b="1" dirty="0"/>
              <a:t> The Notion of “Moral Colorblindness”</a:t>
            </a:r>
          </a:p>
          <a:p>
            <a:pPr algn="ctr"/>
            <a:r>
              <a:rPr lang="en-US" sz="2000" i="1" dirty="0"/>
              <a:t>Cleckley, Hare, Blair and others argued that a </a:t>
            </a:r>
            <a:r>
              <a:rPr lang="en-US" sz="2000" i="1" dirty="0">
                <a:solidFill>
                  <a:srgbClr val="FF0000"/>
                </a:solidFill>
              </a:rPr>
              <a:t>lack of emotion leads to a lack of “moral values”</a:t>
            </a:r>
          </a:p>
          <a:p>
            <a:pPr algn="ctr"/>
            <a:r>
              <a:rPr lang="en-US" sz="2000" i="1" dirty="0"/>
              <a:t>…and popular culture has been fascinated by this idea for decades…</a:t>
            </a:r>
          </a:p>
          <a:p>
            <a:pPr marL="457200" indent="-457200">
              <a:buFont typeface="Arial" panose="020B0604020202020204" pitchFamily="34" charset="0"/>
              <a:buChar char="•"/>
            </a:pPr>
            <a:endParaRPr lang="en-US" dirty="0"/>
          </a:p>
        </p:txBody>
      </p:sp>
      <p:pic>
        <p:nvPicPr>
          <p:cNvPr id="4" name="Picture 4" descr="Dexter: Season 2 | Rotten Tomatoes">
            <a:extLst>
              <a:ext uri="{FF2B5EF4-FFF2-40B4-BE49-F238E27FC236}">
                <a16:creationId xmlns:a16="http://schemas.microsoft.com/office/drawing/2014/main" id="{A2F433A9-5290-05B1-C054-55C8DAFF25A1}"/>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a:fillRect/>
          </a:stretch>
        </p:blipFill>
        <p:spPr bwMode="auto">
          <a:xfrm>
            <a:off x="4453278" y="3291840"/>
            <a:ext cx="3298696" cy="247402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8" descr="8 Little Known Tics In Christian Bale's Performance That Made American  Psycho's Patrick Bateman Epic – Page 6">
            <a:extLst>
              <a:ext uri="{FF2B5EF4-FFF2-40B4-BE49-F238E27FC236}">
                <a16:creationId xmlns:a16="http://schemas.microsoft.com/office/drawing/2014/main" id="{10CF83C3-9EE0-8D8C-3778-23EA5563B23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8421774" y="3291840"/>
            <a:ext cx="3298696" cy="247402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3488A2-FBB9-5416-A4A2-7D353416E989}"/>
              </a:ext>
            </a:extLst>
          </p:cNvPr>
          <p:cNvSpPr txBox="1"/>
          <p:nvPr/>
        </p:nvSpPr>
        <p:spPr>
          <a:xfrm>
            <a:off x="484782" y="5839111"/>
            <a:ext cx="3298696" cy="646331"/>
          </a:xfrm>
          <a:prstGeom prst="rect">
            <a:avLst/>
          </a:prstGeom>
          <a:noFill/>
        </p:spPr>
        <p:txBody>
          <a:bodyPr wrap="squar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Anton Chigurh </a:t>
            </a:r>
          </a:p>
          <a:p>
            <a:pPr algn="ctr"/>
            <a:r>
              <a:rPr lang="en-US" i="1">
                <a:latin typeface="Helvetica Neue" panose="02000503000000020004" pitchFamily="2" charset="0"/>
                <a:ea typeface="Helvetica Neue" panose="02000503000000020004" pitchFamily="2" charset="0"/>
                <a:cs typeface="Helvetica Neue" panose="02000503000000020004" pitchFamily="2" charset="0"/>
                <a:hlinkClick r:id="rId4"/>
              </a:rPr>
              <a:t>No Country for Old Men</a:t>
            </a:r>
            <a:endParaRPr lang="en-US" i="1">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C4E8613E-5A8C-262A-AE98-75C1CC78EAA0}"/>
              </a:ext>
            </a:extLst>
          </p:cNvPr>
          <p:cNvSpPr txBox="1"/>
          <p:nvPr/>
        </p:nvSpPr>
        <p:spPr>
          <a:xfrm>
            <a:off x="4443339" y="5839110"/>
            <a:ext cx="3298696" cy="646331"/>
          </a:xfrm>
          <a:prstGeom prst="rect">
            <a:avLst/>
          </a:prstGeom>
          <a:noFill/>
        </p:spPr>
        <p:txBody>
          <a:bodyPr wrap="squar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Dexter Morgan</a:t>
            </a:r>
          </a:p>
          <a:p>
            <a:pPr algn="ctr"/>
            <a:r>
              <a:rPr lang="en-US" i="1">
                <a:latin typeface="Helvetica Neue" panose="02000503000000020004" pitchFamily="2" charset="0"/>
                <a:ea typeface="Helvetica Neue" panose="02000503000000020004" pitchFamily="2" charset="0"/>
                <a:cs typeface="Helvetica Neue" panose="02000503000000020004" pitchFamily="2" charset="0"/>
                <a:hlinkClick r:id="rId5"/>
              </a:rPr>
              <a:t>Dexter</a:t>
            </a:r>
            <a:endParaRPr lang="en-US" i="1">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E28717E4-E53C-7F26-12BA-534D7891CEC5}"/>
              </a:ext>
            </a:extLst>
          </p:cNvPr>
          <p:cNvSpPr txBox="1"/>
          <p:nvPr/>
        </p:nvSpPr>
        <p:spPr>
          <a:xfrm>
            <a:off x="8401896" y="5839109"/>
            <a:ext cx="3298696" cy="646331"/>
          </a:xfrm>
          <a:prstGeom prst="rect">
            <a:avLst/>
          </a:prstGeom>
          <a:noFill/>
        </p:spPr>
        <p:txBody>
          <a:bodyPr wrap="squar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Patrick Bateman</a:t>
            </a:r>
          </a:p>
          <a:p>
            <a:pPr algn="ctr"/>
            <a:r>
              <a:rPr lang="en-US" i="1">
                <a:latin typeface="Helvetica Neue" panose="02000503000000020004" pitchFamily="2" charset="0"/>
                <a:ea typeface="Helvetica Neue" panose="02000503000000020004" pitchFamily="2" charset="0"/>
                <a:cs typeface="Helvetica Neue" panose="02000503000000020004" pitchFamily="2" charset="0"/>
                <a:hlinkClick r:id="rId6"/>
              </a:rPr>
              <a:t>American Psycho</a:t>
            </a:r>
            <a:endParaRPr lang="en-US" i="1">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10" descr="Anton Chigurh | Creating Cinema's Most Uncanny Villain. | by Directors  Spotlight | Medium">
            <a:extLst>
              <a:ext uri="{FF2B5EF4-FFF2-40B4-BE49-F238E27FC236}">
                <a16:creationId xmlns:a16="http://schemas.microsoft.com/office/drawing/2014/main" id="{375BA6B6-3E06-8B38-38E3-F7EAAEE7338B}"/>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a:fillRect/>
          </a:stretch>
        </p:blipFill>
        <p:spPr bwMode="auto">
          <a:xfrm>
            <a:off x="461592" y="3266145"/>
            <a:ext cx="3308635" cy="248147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896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17B3A-C3C0-0F16-D20C-67C8A7A77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ED59F-FFC6-4B3F-C90C-48C158055F36}"/>
              </a:ext>
            </a:extLst>
          </p:cNvPr>
          <p:cNvSpPr>
            <a:spLocks noGrp="1"/>
          </p:cNvSpPr>
          <p:nvPr>
            <p:ph type="title"/>
          </p:nvPr>
        </p:nvSpPr>
        <p:spPr/>
        <p:txBody>
          <a:bodyPr/>
          <a:lstStyle/>
          <a:p>
            <a:r>
              <a:rPr lang="en-US" dirty="0"/>
              <a:t>The Emotion Theory of Psychopathy:</a:t>
            </a:r>
          </a:p>
        </p:txBody>
      </p:sp>
      <p:sp>
        <p:nvSpPr>
          <p:cNvPr id="3" name="Content Placeholder 2">
            <a:extLst>
              <a:ext uri="{FF2B5EF4-FFF2-40B4-BE49-F238E27FC236}">
                <a16:creationId xmlns:a16="http://schemas.microsoft.com/office/drawing/2014/main" id="{10397897-4D0E-0496-0492-A9FA265C7AE8}"/>
              </a:ext>
            </a:extLst>
          </p:cNvPr>
          <p:cNvSpPr>
            <a:spLocks noGrp="1"/>
          </p:cNvSpPr>
          <p:nvPr>
            <p:ph idx="1"/>
          </p:nvPr>
        </p:nvSpPr>
        <p:spPr/>
        <p:txBody>
          <a:bodyPr/>
          <a:lstStyle/>
          <a:p>
            <a:endParaRPr lang="en-US" dirty="0"/>
          </a:p>
          <a:p>
            <a:pPr algn="ctr"/>
            <a:r>
              <a:rPr lang="en-US" sz="3200" b="1" dirty="0"/>
              <a:t> </a:t>
            </a:r>
          </a:p>
        </p:txBody>
      </p:sp>
      <p:sp>
        <p:nvSpPr>
          <p:cNvPr id="4" name="Slide Number Placeholder 3">
            <a:extLst>
              <a:ext uri="{FF2B5EF4-FFF2-40B4-BE49-F238E27FC236}">
                <a16:creationId xmlns:a16="http://schemas.microsoft.com/office/drawing/2014/main" id="{CC3EF2D2-D3B5-9F06-37A5-150465C552C3}"/>
              </a:ext>
            </a:extLst>
          </p:cNvPr>
          <p:cNvSpPr>
            <a:spLocks noGrp="1"/>
          </p:cNvSpPr>
          <p:nvPr>
            <p:ph type="sldNum" sz="quarter" idx="12"/>
          </p:nvPr>
        </p:nvSpPr>
        <p:spPr/>
        <p:txBody>
          <a:bodyPr/>
          <a:lstStyle/>
          <a:p>
            <a:r>
              <a:rPr lang="en-US"/>
              <a:t>Slide </a:t>
            </a:r>
            <a:fld id="{52DCE995-9B62-2245-A673-5C0F37C2ABD9}" type="slidenum">
              <a:rPr lang="en-US" smtClean="0"/>
              <a:pPr/>
              <a:t>26</a:t>
            </a:fld>
            <a:endParaRPr lang="en-US"/>
          </a:p>
        </p:txBody>
      </p:sp>
      <p:pic>
        <p:nvPicPr>
          <p:cNvPr id="12" name="Picture 11">
            <a:extLst>
              <a:ext uri="{FF2B5EF4-FFF2-40B4-BE49-F238E27FC236}">
                <a16:creationId xmlns:a16="http://schemas.microsoft.com/office/drawing/2014/main" id="{EAB6EB41-73D5-0017-C254-974600FD908D}"/>
              </a:ext>
            </a:extLst>
          </p:cNvPr>
          <p:cNvPicPr>
            <a:picLocks noChangeAspect="1"/>
          </p:cNvPicPr>
          <p:nvPr/>
        </p:nvPicPr>
        <p:blipFill>
          <a:blip r:embed="rId2"/>
          <a:stretch>
            <a:fillRect/>
          </a:stretch>
        </p:blipFill>
        <p:spPr>
          <a:xfrm>
            <a:off x="559691" y="1243145"/>
            <a:ext cx="3267242" cy="5059688"/>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8EB94560-027E-0323-FB02-32FC84BA245C}"/>
              </a:ext>
            </a:extLst>
          </p:cNvPr>
          <p:cNvSpPr txBox="1"/>
          <p:nvPr/>
        </p:nvSpPr>
        <p:spPr>
          <a:xfrm>
            <a:off x="4437190" y="1243145"/>
            <a:ext cx="6648893" cy="5078313"/>
          </a:xfrm>
          <a:prstGeom prst="rect">
            <a:avLst/>
          </a:prstGeom>
          <a:noFill/>
          <a:ln>
            <a:solidFill>
              <a:schemeClr val="tx1"/>
            </a:solidFill>
          </a:ln>
        </p:spPr>
        <p:txBody>
          <a:bodyPr wrap="square" rtlCol="0">
            <a:spAutoFit/>
          </a:bodyPr>
          <a:lstStyle/>
          <a:p>
            <a:pPr algn="ctr"/>
            <a:endParaRPr lang="en-US" sz="2400" dirty="0">
              <a:latin typeface="Helvetica" pitchFamily="2" charset="0"/>
              <a:ea typeface="Garamond" charset="0"/>
              <a:cs typeface="Garamond" charset="0"/>
            </a:endParaRPr>
          </a:p>
          <a:p>
            <a:pPr algn="ctr"/>
            <a:r>
              <a:rPr lang="en-US" sz="2800" dirty="0">
                <a:latin typeface="Helvetica" pitchFamily="2" charset="0"/>
                <a:ea typeface="Garamond" charset="0"/>
                <a:cs typeface="Garamond" charset="0"/>
              </a:rPr>
              <a:t>“Psychopaths seem to suffer a kind of </a:t>
            </a:r>
            <a:r>
              <a:rPr lang="en-US" sz="2800" dirty="0">
                <a:solidFill>
                  <a:srgbClr val="FF0000"/>
                </a:solidFill>
                <a:latin typeface="Helvetica" pitchFamily="2" charset="0"/>
                <a:ea typeface="Garamond" charset="0"/>
                <a:cs typeface="Garamond" charset="0"/>
              </a:rPr>
              <a:t>emotional poverty</a:t>
            </a:r>
            <a:r>
              <a:rPr lang="en-US" sz="2800" dirty="0">
                <a:latin typeface="Helvetica" pitchFamily="2" charset="0"/>
                <a:ea typeface="Garamond" charset="0"/>
                <a:cs typeface="Garamond" charset="0"/>
              </a:rPr>
              <a:t> that limits the range and depth of their feelings. While at times they appear cold and unemotional, they are prone to dramatic, shallow, and short-lived displays of feeling. Careful observers are left with the impression that they are </a:t>
            </a:r>
            <a:r>
              <a:rPr lang="en-US" sz="2800" dirty="0">
                <a:solidFill>
                  <a:srgbClr val="FF0000"/>
                </a:solidFill>
                <a:latin typeface="Helvetica" pitchFamily="2" charset="0"/>
                <a:ea typeface="Garamond" charset="0"/>
                <a:cs typeface="Garamond" charset="0"/>
              </a:rPr>
              <a:t>play-acting and that little is going on below the surface</a:t>
            </a:r>
            <a:r>
              <a:rPr lang="en-US" sz="2800" dirty="0">
                <a:latin typeface="Helvetica" pitchFamily="2" charset="0"/>
                <a:ea typeface="Garamond" charset="0"/>
                <a:cs typeface="Garamond" charset="0"/>
              </a:rPr>
              <a:t>.” </a:t>
            </a:r>
          </a:p>
          <a:p>
            <a:pPr algn="ctr"/>
            <a:endParaRPr lang="en-US" sz="2800" dirty="0">
              <a:latin typeface="Helvetica" pitchFamily="2" charset="0"/>
              <a:ea typeface="Garamond" charset="0"/>
              <a:cs typeface="Garamond" charset="0"/>
            </a:endParaRPr>
          </a:p>
          <a:p>
            <a:pPr algn="ctr"/>
            <a:r>
              <a:rPr lang="en-US" sz="2000" dirty="0">
                <a:latin typeface="Helvetica" pitchFamily="2" charset="0"/>
                <a:ea typeface="Garamond" charset="0"/>
                <a:cs typeface="Garamond" charset="0"/>
                <a:hlinkClick r:id="rId3"/>
              </a:rPr>
              <a:t>Quote from </a:t>
            </a:r>
            <a:r>
              <a:rPr lang="en-US" sz="2000" i="1" dirty="0">
                <a:latin typeface="Helvetica" pitchFamily="2" charset="0"/>
                <a:ea typeface="Garamond" charset="0"/>
                <a:cs typeface="Garamond" charset="0"/>
                <a:hlinkClick r:id="rId3"/>
              </a:rPr>
              <a:t>Without Conscience </a:t>
            </a:r>
            <a:r>
              <a:rPr lang="en-US" sz="2000" dirty="0">
                <a:latin typeface="Helvetica" pitchFamily="2" charset="0"/>
                <a:ea typeface="Garamond" charset="0"/>
                <a:cs typeface="Garamond" charset="0"/>
                <a:hlinkClick r:id="rId3"/>
              </a:rPr>
              <a:t>(1993, 52)</a:t>
            </a:r>
            <a:endParaRPr lang="en-US" sz="2000" dirty="0">
              <a:latin typeface="Helvetica" pitchFamily="2" charset="0"/>
              <a:ea typeface="Garamond" charset="0"/>
              <a:cs typeface="Garamond" charset="0"/>
            </a:endParaRPr>
          </a:p>
        </p:txBody>
      </p:sp>
    </p:spTree>
    <p:extLst>
      <p:ext uri="{BB962C8B-B14F-4D97-AF65-F5344CB8AC3E}">
        <p14:creationId xmlns:p14="http://schemas.microsoft.com/office/powerpoint/2010/main" val="2666644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67E0C-E170-C540-C526-62726853A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88892-45EA-F9F1-4759-2E03579313CD}"/>
              </a:ext>
            </a:extLst>
          </p:cNvPr>
          <p:cNvSpPr>
            <a:spLocks noGrp="1"/>
          </p:cNvSpPr>
          <p:nvPr>
            <p:ph type="title"/>
          </p:nvPr>
        </p:nvSpPr>
        <p:spPr/>
        <p:txBody>
          <a:bodyPr/>
          <a:lstStyle/>
          <a:p>
            <a:r>
              <a:rPr lang="en-US" dirty="0"/>
              <a:t>The Emotion Theory of Psychopathy:</a:t>
            </a:r>
          </a:p>
        </p:txBody>
      </p:sp>
      <p:sp>
        <p:nvSpPr>
          <p:cNvPr id="3" name="Content Placeholder 2">
            <a:extLst>
              <a:ext uri="{FF2B5EF4-FFF2-40B4-BE49-F238E27FC236}">
                <a16:creationId xmlns:a16="http://schemas.microsoft.com/office/drawing/2014/main" id="{051E32A9-0812-CC79-60F4-5E4353C8374F}"/>
              </a:ext>
            </a:extLst>
          </p:cNvPr>
          <p:cNvSpPr>
            <a:spLocks noGrp="1"/>
          </p:cNvSpPr>
          <p:nvPr>
            <p:ph idx="1"/>
          </p:nvPr>
        </p:nvSpPr>
        <p:spPr>
          <a:xfrm>
            <a:off x="95802" y="1054719"/>
            <a:ext cx="12020274" cy="5666756"/>
          </a:xfrm>
        </p:spPr>
        <p:txBody>
          <a:bodyPr/>
          <a:lstStyle/>
          <a:p>
            <a:endParaRPr lang="en-US"/>
          </a:p>
          <a:p>
            <a:pPr algn="ctr"/>
            <a:r>
              <a:rPr lang="en-US" sz="3200" b="1"/>
              <a:t> </a:t>
            </a:r>
          </a:p>
        </p:txBody>
      </p:sp>
      <p:sp>
        <p:nvSpPr>
          <p:cNvPr id="4" name="Slide Number Placeholder 3">
            <a:extLst>
              <a:ext uri="{FF2B5EF4-FFF2-40B4-BE49-F238E27FC236}">
                <a16:creationId xmlns:a16="http://schemas.microsoft.com/office/drawing/2014/main" id="{3EC8E3B0-1922-32AB-9218-DCBB58C33428}"/>
              </a:ext>
            </a:extLst>
          </p:cNvPr>
          <p:cNvSpPr>
            <a:spLocks noGrp="1"/>
          </p:cNvSpPr>
          <p:nvPr>
            <p:ph type="sldNum" sz="quarter" idx="12"/>
          </p:nvPr>
        </p:nvSpPr>
        <p:spPr/>
        <p:txBody>
          <a:bodyPr/>
          <a:lstStyle/>
          <a:p>
            <a:r>
              <a:rPr lang="en-US"/>
              <a:t>Slide </a:t>
            </a:r>
            <a:fld id="{52DCE995-9B62-2245-A673-5C0F37C2ABD9}" type="slidenum">
              <a:rPr lang="en-US" smtClean="0"/>
              <a:pPr/>
              <a:t>27</a:t>
            </a:fld>
            <a:endParaRPr lang="en-US"/>
          </a:p>
        </p:txBody>
      </p:sp>
      <p:sp>
        <p:nvSpPr>
          <p:cNvPr id="8" name="TextBox 7">
            <a:extLst>
              <a:ext uri="{FF2B5EF4-FFF2-40B4-BE49-F238E27FC236}">
                <a16:creationId xmlns:a16="http://schemas.microsoft.com/office/drawing/2014/main" id="{32C3214D-C99A-013A-6FE0-6E2ED7EC58E9}"/>
              </a:ext>
            </a:extLst>
          </p:cNvPr>
          <p:cNvSpPr txBox="1"/>
          <p:nvPr/>
        </p:nvSpPr>
        <p:spPr>
          <a:xfrm>
            <a:off x="1208568" y="1425884"/>
            <a:ext cx="6648893" cy="4924425"/>
          </a:xfrm>
          <a:prstGeom prst="rect">
            <a:avLst/>
          </a:prstGeom>
          <a:noFill/>
          <a:ln>
            <a:solidFill>
              <a:schemeClr val="tx1"/>
            </a:solidFill>
          </a:ln>
        </p:spPr>
        <p:txBody>
          <a:bodyPr wrap="square" rtlCol="0">
            <a:spAutoFit/>
          </a:bodyPr>
          <a:lstStyle/>
          <a:p>
            <a:pPr algn="ctr"/>
            <a:endParaRPr lang="en-US" sz="2800" dirty="0">
              <a:latin typeface="Helvetica" pitchFamily="2" charset="0"/>
              <a:ea typeface="Garamond" charset="0"/>
              <a:cs typeface="Garamond" charset="0"/>
            </a:endParaRPr>
          </a:p>
          <a:p>
            <a:pPr algn="ctr"/>
            <a:r>
              <a:rPr lang="en-US" sz="2400" dirty="0">
                <a:latin typeface="Helvetica" pitchFamily="2" charset="0"/>
                <a:ea typeface="Garamond" charset="0"/>
                <a:cs typeface="Garamond" charset="0"/>
              </a:rPr>
              <a:t>“Without suffering or enjoying in significant degree the integrated emotional consequences of experience, </a:t>
            </a:r>
            <a:r>
              <a:rPr lang="en-US" sz="2400" dirty="0">
                <a:solidFill>
                  <a:srgbClr val="FF0000"/>
                </a:solidFill>
                <a:latin typeface="Helvetica" pitchFamily="2" charset="0"/>
                <a:ea typeface="Garamond" charset="0"/>
                <a:cs typeface="Garamond" charset="0"/>
              </a:rPr>
              <a:t>the psychopath will not learn from it to modify and direct his activities</a:t>
            </a:r>
            <a:r>
              <a:rPr lang="en-US" sz="2400" dirty="0">
                <a:latin typeface="Helvetica" pitchFamily="2" charset="0"/>
                <a:ea typeface="Garamond" charset="0"/>
                <a:cs typeface="Garamond" charset="0"/>
              </a:rPr>
              <a:t> as other men whom we call sane modify and direct theirs. […] It is entirely impossible for him to see another person from the aspect of major affective experience, </a:t>
            </a:r>
            <a:r>
              <a:rPr lang="en-US" sz="2400" dirty="0">
                <a:solidFill>
                  <a:srgbClr val="FF0000"/>
                </a:solidFill>
                <a:latin typeface="Helvetica" pitchFamily="2" charset="0"/>
                <a:ea typeface="Garamond" charset="0"/>
                <a:cs typeface="Garamond" charset="0"/>
              </a:rPr>
              <a:t>since he is blind to this order of things or blind in this mode of awareness</a:t>
            </a:r>
            <a:r>
              <a:rPr lang="en-US" sz="2400" dirty="0">
                <a:latin typeface="Helvetica" pitchFamily="2" charset="0"/>
                <a:ea typeface="Garamond" charset="0"/>
                <a:cs typeface="Garamond" charset="0"/>
              </a:rPr>
              <a:t>.” </a:t>
            </a:r>
          </a:p>
          <a:p>
            <a:pPr algn="ctr"/>
            <a:endParaRPr lang="en-US" sz="2800" dirty="0">
              <a:latin typeface="Helvetica" pitchFamily="2" charset="0"/>
              <a:ea typeface="Garamond" charset="0"/>
              <a:cs typeface="Garamond" charset="0"/>
            </a:endParaRPr>
          </a:p>
          <a:p>
            <a:pPr algn="ctr"/>
            <a:r>
              <a:rPr lang="en-US" dirty="0">
                <a:latin typeface="Helvetica" pitchFamily="2" charset="0"/>
                <a:ea typeface="Garamond" charset="0"/>
                <a:cs typeface="Garamond" charset="0"/>
              </a:rPr>
              <a:t>Cleckley (1988), </a:t>
            </a:r>
            <a:r>
              <a:rPr lang="en-US" i="1" dirty="0">
                <a:latin typeface="Helvetica" pitchFamily="2" charset="0"/>
                <a:ea typeface="Garamond" charset="0"/>
                <a:cs typeface="Garamond" charset="0"/>
                <a:hlinkClick r:id="rId2"/>
              </a:rPr>
              <a:t>The Mask of Sanity</a:t>
            </a:r>
            <a:r>
              <a:rPr lang="en-US" i="1" dirty="0">
                <a:latin typeface="Helvetica" pitchFamily="2" charset="0"/>
                <a:ea typeface="Garamond" charset="0"/>
                <a:cs typeface="Garamond" charset="0"/>
              </a:rPr>
              <a:t> </a:t>
            </a:r>
            <a:r>
              <a:rPr lang="en-US" dirty="0">
                <a:latin typeface="Helvetica" pitchFamily="2" charset="0"/>
                <a:ea typeface="Garamond" charset="0"/>
                <a:cs typeface="Garamond" charset="0"/>
              </a:rPr>
              <a:t>(p. 373)</a:t>
            </a:r>
          </a:p>
        </p:txBody>
      </p:sp>
      <p:pic>
        <p:nvPicPr>
          <p:cNvPr id="5" name="Picture 2" descr="The Mask of Sanity: An Attempt to Clarify Some Issues about the So-Called  Psychopathic: Cleckley, Hervey: 9781614277828: Books - Amazon.ca">
            <a:extLst>
              <a:ext uri="{FF2B5EF4-FFF2-40B4-BE49-F238E27FC236}">
                <a16:creationId xmlns:a16="http://schemas.microsoft.com/office/drawing/2014/main" id="{9253BA98-C0F8-1E66-D03F-41C3ABDD520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19599" y="1391930"/>
            <a:ext cx="3305587" cy="4958379"/>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6E17C9-D772-CBCD-9BCB-7B4DF81B2678}"/>
              </a:ext>
            </a:extLst>
          </p:cNvPr>
          <p:cNvSpPr txBox="1"/>
          <p:nvPr/>
        </p:nvSpPr>
        <p:spPr>
          <a:xfrm>
            <a:off x="-923453" y="470780"/>
            <a:ext cx="184731" cy="400110"/>
          </a:xfrm>
          <a:prstGeom prst="rect">
            <a:avLst/>
          </a:prstGeom>
          <a:noFill/>
        </p:spPr>
        <p:txBody>
          <a:bodyPr wrap="none" rtlCol="0">
            <a:spAutoFit/>
          </a:bodyPr>
          <a:lstStyle/>
          <a:p>
            <a:pPr algn="l"/>
            <a:endParaRPr lang="en-US" sz="200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12968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17B3A-C3C0-0F16-D20C-67C8A7A77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ED59F-FFC6-4B3F-C90C-48C158055F36}"/>
              </a:ext>
            </a:extLst>
          </p:cNvPr>
          <p:cNvSpPr>
            <a:spLocks noGrp="1"/>
          </p:cNvSpPr>
          <p:nvPr>
            <p:ph type="title"/>
          </p:nvPr>
        </p:nvSpPr>
        <p:spPr/>
        <p:txBody>
          <a:bodyPr/>
          <a:lstStyle/>
          <a:p>
            <a:r>
              <a:rPr lang="en-US" dirty="0"/>
              <a:t>The Emotion Theory of Psychopathy:</a:t>
            </a:r>
          </a:p>
        </p:txBody>
      </p:sp>
      <p:sp>
        <p:nvSpPr>
          <p:cNvPr id="3" name="Content Placeholder 2">
            <a:extLst>
              <a:ext uri="{FF2B5EF4-FFF2-40B4-BE49-F238E27FC236}">
                <a16:creationId xmlns:a16="http://schemas.microsoft.com/office/drawing/2014/main" id="{10397897-4D0E-0496-0492-A9FA265C7AE8}"/>
              </a:ext>
            </a:extLst>
          </p:cNvPr>
          <p:cNvSpPr>
            <a:spLocks noGrp="1"/>
          </p:cNvSpPr>
          <p:nvPr>
            <p:ph idx="1"/>
          </p:nvPr>
        </p:nvSpPr>
        <p:spPr/>
        <p:txBody>
          <a:bodyPr/>
          <a:lstStyle/>
          <a:p>
            <a:endParaRPr lang="en-US"/>
          </a:p>
          <a:p>
            <a:pPr algn="ctr"/>
            <a:r>
              <a:rPr lang="en-US" sz="3200" b="1"/>
              <a:t> </a:t>
            </a:r>
          </a:p>
        </p:txBody>
      </p:sp>
      <p:sp>
        <p:nvSpPr>
          <p:cNvPr id="4" name="Slide Number Placeholder 3">
            <a:extLst>
              <a:ext uri="{FF2B5EF4-FFF2-40B4-BE49-F238E27FC236}">
                <a16:creationId xmlns:a16="http://schemas.microsoft.com/office/drawing/2014/main" id="{CC3EF2D2-D3B5-9F06-37A5-150465C552C3}"/>
              </a:ext>
            </a:extLst>
          </p:cNvPr>
          <p:cNvSpPr>
            <a:spLocks noGrp="1"/>
          </p:cNvSpPr>
          <p:nvPr>
            <p:ph type="sldNum" sz="quarter" idx="12"/>
          </p:nvPr>
        </p:nvSpPr>
        <p:spPr/>
        <p:txBody>
          <a:bodyPr/>
          <a:lstStyle/>
          <a:p>
            <a:r>
              <a:rPr lang="en-US"/>
              <a:t>Slide </a:t>
            </a:r>
            <a:fld id="{52DCE995-9B62-2245-A673-5C0F37C2ABD9}" type="slidenum">
              <a:rPr lang="en-US" smtClean="0"/>
              <a:pPr/>
              <a:t>28</a:t>
            </a:fld>
            <a:endParaRPr lang="en-US"/>
          </a:p>
        </p:txBody>
      </p:sp>
      <p:sp>
        <p:nvSpPr>
          <p:cNvPr id="8" name="TextBox 7">
            <a:extLst>
              <a:ext uri="{FF2B5EF4-FFF2-40B4-BE49-F238E27FC236}">
                <a16:creationId xmlns:a16="http://schemas.microsoft.com/office/drawing/2014/main" id="{FF742B60-C07E-E9C8-48D0-D7EAB5B7CFB4}"/>
              </a:ext>
            </a:extLst>
          </p:cNvPr>
          <p:cNvSpPr txBox="1"/>
          <p:nvPr/>
        </p:nvSpPr>
        <p:spPr>
          <a:xfrm>
            <a:off x="1208568" y="1410495"/>
            <a:ext cx="6648893" cy="4955203"/>
          </a:xfrm>
          <a:prstGeom prst="rect">
            <a:avLst/>
          </a:prstGeom>
          <a:noFill/>
          <a:ln>
            <a:solidFill>
              <a:schemeClr val="tx1"/>
            </a:solidFill>
          </a:ln>
        </p:spPr>
        <p:txBody>
          <a:bodyPr wrap="square" rtlCol="0">
            <a:spAutoFit/>
          </a:bodyPr>
          <a:lstStyle/>
          <a:p>
            <a:pPr algn="ctr"/>
            <a:endParaRPr lang="en-US" sz="1600">
              <a:latin typeface="Helvetica" pitchFamily="2" charset="0"/>
              <a:ea typeface="Garamond" charset="0"/>
              <a:cs typeface="Garamond" charset="0"/>
            </a:endParaRPr>
          </a:p>
          <a:p>
            <a:pPr algn="ctr"/>
            <a:r>
              <a:rPr lang="en-US">
                <a:latin typeface="Helvetica" pitchFamily="2" charset="0"/>
                <a:ea typeface="Garamond" charset="0"/>
                <a:cs typeface="Garamond" charset="0"/>
              </a:rPr>
              <a:t>“A simple analogy here will help. </a:t>
            </a:r>
            <a:r>
              <a:rPr lang="en-US">
                <a:solidFill>
                  <a:srgbClr val="FF0000"/>
                </a:solidFill>
                <a:latin typeface="Helvetica" pitchFamily="2" charset="0"/>
                <a:ea typeface="Garamond" charset="0"/>
                <a:cs typeface="Garamond" charset="0"/>
              </a:rPr>
              <a:t>The psychopath is like a color-blind person who sees the world in shades of gray but who has learned how to function in a colored world</a:t>
            </a:r>
            <a:r>
              <a:rPr lang="en-US">
                <a:latin typeface="Helvetica" pitchFamily="2" charset="0"/>
                <a:ea typeface="Garamond" charset="0"/>
                <a:cs typeface="Garamond" charset="0"/>
              </a:rPr>
              <a:t>. He has learned that the light signal for "stop" is at the top of the traffic signal . When the color-blind person tells you he stopped at the red light, he really means he stopped at the top light. He has difficulty in discussing the color of things but may have learned all sorts of ways to compensate for this problem, and in some cases even those who know him well may not know that he cannot see colors. </a:t>
            </a:r>
            <a:r>
              <a:rPr lang="en-US">
                <a:solidFill>
                  <a:srgbClr val="FF0000"/>
                </a:solidFill>
                <a:latin typeface="Helvetica" pitchFamily="2" charset="0"/>
                <a:ea typeface="Garamond" charset="0"/>
                <a:cs typeface="Garamond" charset="0"/>
              </a:rPr>
              <a:t>Like the color-blind person, the psychopath lacks an important element of experience-in this case, emotional experience</a:t>
            </a:r>
            <a:r>
              <a:rPr lang="en-US">
                <a:latin typeface="Helvetica" pitchFamily="2" charset="0"/>
                <a:ea typeface="Garamond" charset="0"/>
                <a:cs typeface="Garamond" charset="0"/>
              </a:rPr>
              <a:t> but may have learned the words that others use to describe or mimic experiences that he cannot really understand.” </a:t>
            </a:r>
          </a:p>
          <a:p>
            <a:pPr algn="ctr"/>
            <a:endParaRPr lang="en-US" sz="2800">
              <a:latin typeface="Helvetica" pitchFamily="2" charset="0"/>
              <a:ea typeface="Garamond" charset="0"/>
              <a:cs typeface="Garamond" charset="0"/>
            </a:endParaRPr>
          </a:p>
          <a:p>
            <a:pPr algn="ctr"/>
            <a:r>
              <a:rPr lang="en-US" sz="2000">
                <a:latin typeface="Helvetica" pitchFamily="2" charset="0"/>
                <a:ea typeface="Garamond" charset="0"/>
                <a:cs typeface="Garamond" charset="0"/>
                <a:hlinkClick r:id="rId2"/>
              </a:rPr>
              <a:t>Quote from </a:t>
            </a:r>
            <a:r>
              <a:rPr lang="en-US" sz="2000" i="1">
                <a:latin typeface="Helvetica" pitchFamily="2" charset="0"/>
                <a:ea typeface="Garamond" charset="0"/>
                <a:cs typeface="Garamond" charset="0"/>
                <a:hlinkClick r:id="rId2"/>
              </a:rPr>
              <a:t>Without Conscience </a:t>
            </a:r>
            <a:r>
              <a:rPr lang="en-US" sz="2000">
                <a:latin typeface="Helvetica" pitchFamily="2" charset="0"/>
                <a:ea typeface="Garamond" charset="0"/>
                <a:cs typeface="Garamond" charset="0"/>
                <a:hlinkClick r:id="rId2"/>
              </a:rPr>
              <a:t>(1993)</a:t>
            </a:r>
            <a:endParaRPr lang="en-US" sz="2000">
              <a:latin typeface="Helvetica" pitchFamily="2" charset="0"/>
              <a:ea typeface="Garamond" charset="0"/>
              <a:cs typeface="Garamond" charset="0"/>
            </a:endParaRPr>
          </a:p>
        </p:txBody>
      </p:sp>
      <p:pic>
        <p:nvPicPr>
          <p:cNvPr id="12" name="Picture 11">
            <a:extLst>
              <a:ext uri="{FF2B5EF4-FFF2-40B4-BE49-F238E27FC236}">
                <a16:creationId xmlns:a16="http://schemas.microsoft.com/office/drawing/2014/main" id="{EAB6EB41-73D5-0017-C254-974600FD908D}"/>
              </a:ext>
            </a:extLst>
          </p:cNvPr>
          <p:cNvPicPr>
            <a:picLocks noChangeAspect="1"/>
          </p:cNvPicPr>
          <p:nvPr/>
        </p:nvPicPr>
        <p:blipFill>
          <a:blip r:embed="rId3"/>
          <a:stretch>
            <a:fillRect/>
          </a:stretch>
        </p:blipFill>
        <p:spPr>
          <a:xfrm>
            <a:off x="7954392" y="1410495"/>
            <a:ext cx="3199773" cy="495520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6180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F857618F-DD7E-1AF3-085B-69C4126FB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2FAD95-0674-1A18-C40E-8970E1CE25AB}"/>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The Cognitive Theory </a:t>
            </a:r>
            <a:br>
              <a:rPr lang="en-US" sz="6000" dirty="0">
                <a:solidFill>
                  <a:schemeClr val="bg1"/>
                </a:solidFill>
              </a:rPr>
            </a:br>
            <a:r>
              <a:rPr lang="en-US" sz="6000" dirty="0">
                <a:solidFill>
                  <a:schemeClr val="bg1"/>
                </a:solidFill>
              </a:rPr>
              <a:t>of Psychopathy</a:t>
            </a:r>
          </a:p>
        </p:txBody>
      </p:sp>
      <p:sp>
        <p:nvSpPr>
          <p:cNvPr id="7" name="Rectangle 6">
            <a:extLst>
              <a:ext uri="{FF2B5EF4-FFF2-40B4-BE49-F238E27FC236}">
                <a16:creationId xmlns:a16="http://schemas.microsoft.com/office/drawing/2014/main" id="{4BA53E93-8D81-26A6-6633-BCB74C2AF894}"/>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DEFCCE-2B81-BB2A-D017-986453FCC34F}"/>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94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3B5EE-8F3A-8C46-88C8-D917B2FBC243}"/>
              </a:ext>
            </a:extLst>
          </p:cNvPr>
          <p:cNvSpPr txBox="1"/>
          <p:nvPr/>
        </p:nvSpPr>
        <p:spPr>
          <a:xfrm>
            <a:off x="3082499" y="162830"/>
            <a:ext cx="6013185" cy="1323439"/>
          </a:xfrm>
          <a:prstGeom prst="rect">
            <a:avLst/>
          </a:prstGeom>
          <a:noFill/>
        </p:spPr>
        <p:txBody>
          <a:bodyPr wrap="none" rtlCol="0">
            <a:spAutoFit/>
          </a:bodyPr>
          <a:lstStyle/>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Psychopathy and Crime</a:t>
            </a:r>
          </a:p>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FSC350</a:t>
            </a:r>
          </a:p>
        </p:txBody>
      </p:sp>
      <p:sp>
        <p:nvSpPr>
          <p:cNvPr id="3" name="TextBox 2">
            <a:extLst>
              <a:ext uri="{FF2B5EF4-FFF2-40B4-BE49-F238E27FC236}">
                <a16:creationId xmlns:a16="http://schemas.microsoft.com/office/drawing/2014/main" id="{BB390E52-1102-1C40-A747-3ADEE12989B1}"/>
              </a:ext>
            </a:extLst>
          </p:cNvPr>
          <p:cNvSpPr txBox="1"/>
          <p:nvPr/>
        </p:nvSpPr>
        <p:spPr>
          <a:xfrm>
            <a:off x="7231834" y="201432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8</a:t>
            </a:r>
          </a:p>
          <a:p>
            <a:pPr algn="ctr"/>
            <a:r>
              <a:rPr lang="en-US" sz="2200" b="1">
                <a:latin typeface="Agency FB" panose="020B0503020202020204" pitchFamily="34" charset="77"/>
              </a:rPr>
              <a:t>Psychopathy and Scientific Spin</a:t>
            </a:r>
          </a:p>
        </p:txBody>
      </p:sp>
      <p:sp>
        <p:nvSpPr>
          <p:cNvPr id="4" name="TextBox 3">
            <a:extLst>
              <a:ext uri="{FF2B5EF4-FFF2-40B4-BE49-F238E27FC236}">
                <a16:creationId xmlns:a16="http://schemas.microsoft.com/office/drawing/2014/main" id="{0C920893-4190-E64C-83B6-25C37A4BB03D}"/>
              </a:ext>
            </a:extLst>
          </p:cNvPr>
          <p:cNvSpPr txBox="1"/>
          <p:nvPr/>
        </p:nvSpPr>
        <p:spPr>
          <a:xfrm>
            <a:off x="293863" y="5687714"/>
            <a:ext cx="4652212" cy="769441"/>
          </a:xfrm>
          <a:prstGeom prst="rect">
            <a:avLst/>
          </a:prstGeom>
          <a:noFill/>
          <a:ln>
            <a:solidFill>
              <a:schemeClr val="tx2"/>
            </a:solidFill>
          </a:ln>
        </p:spPr>
        <p:txBody>
          <a:bodyPr wrap="square" rtlCol="0">
            <a:spAutoFit/>
          </a:bodyPr>
          <a:lstStyle/>
          <a:p>
            <a:pPr algn="ctr"/>
            <a:r>
              <a:rPr lang="en-US" sz="2200" dirty="0">
                <a:latin typeface="Agency FB" panose="020B0503020202020204" pitchFamily="34" charset="77"/>
              </a:rPr>
              <a:t>Module 6</a:t>
            </a:r>
          </a:p>
          <a:p>
            <a:pPr algn="ctr"/>
            <a:r>
              <a:rPr lang="en-US" sz="2200" b="1" dirty="0">
                <a:latin typeface="Agency FB" panose="020B0503020202020204" pitchFamily="34" charset="77"/>
              </a:rPr>
              <a:t>The Neuroscience of Psychopathy</a:t>
            </a:r>
          </a:p>
        </p:txBody>
      </p:sp>
      <p:sp>
        <p:nvSpPr>
          <p:cNvPr id="5" name="TextBox 4">
            <a:extLst>
              <a:ext uri="{FF2B5EF4-FFF2-40B4-BE49-F238E27FC236}">
                <a16:creationId xmlns:a16="http://schemas.microsoft.com/office/drawing/2014/main" id="{3B5B2899-66DB-2F44-AC08-76407EBE6F1E}"/>
              </a:ext>
            </a:extLst>
          </p:cNvPr>
          <p:cNvSpPr txBox="1"/>
          <p:nvPr/>
        </p:nvSpPr>
        <p:spPr>
          <a:xfrm>
            <a:off x="7227379" y="1102077"/>
            <a:ext cx="4652212" cy="769441"/>
          </a:xfrm>
          <a:prstGeom prst="rect">
            <a:avLst/>
          </a:prstGeom>
          <a:solidFill>
            <a:srgbClr val="61A2A7"/>
          </a:solidFill>
          <a:ln>
            <a:solidFill>
              <a:schemeClr val="tx2"/>
            </a:solidFill>
          </a:ln>
        </p:spPr>
        <p:txBody>
          <a:bodyPr wrap="square" rtlCol="0">
            <a:spAutoFit/>
          </a:bodyPr>
          <a:lstStyle/>
          <a:p>
            <a:pPr algn="ctr"/>
            <a:r>
              <a:rPr lang="en-US" sz="2200" dirty="0">
                <a:latin typeface="Agency FB" panose="020B0503020202020204" pitchFamily="34" charset="77"/>
              </a:rPr>
              <a:t>Module 7</a:t>
            </a:r>
          </a:p>
          <a:p>
            <a:pPr algn="ctr"/>
            <a:r>
              <a:rPr lang="en-US" sz="2200" b="1" dirty="0">
                <a:latin typeface="Agency FB" panose="020B0503020202020204" pitchFamily="34" charset="77"/>
              </a:rPr>
              <a:t>Two Theories of Psychopathy</a:t>
            </a:r>
          </a:p>
        </p:txBody>
      </p:sp>
      <p:sp>
        <p:nvSpPr>
          <p:cNvPr id="7" name="TextBox 6">
            <a:extLst>
              <a:ext uri="{FF2B5EF4-FFF2-40B4-BE49-F238E27FC236}">
                <a16:creationId xmlns:a16="http://schemas.microsoft.com/office/drawing/2014/main" id="{2B3EDC33-8DA4-674F-9F21-7A1BC53173BA}"/>
              </a:ext>
            </a:extLst>
          </p:cNvPr>
          <p:cNvSpPr txBox="1"/>
          <p:nvPr/>
        </p:nvSpPr>
        <p:spPr>
          <a:xfrm>
            <a:off x="7232091" y="292388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9</a:t>
            </a:r>
          </a:p>
          <a:p>
            <a:pPr algn="ctr"/>
            <a:r>
              <a:rPr lang="en-US" sz="2200" b="1">
                <a:latin typeface="Agency FB" panose="020B0503020202020204" pitchFamily="34" charset="77"/>
              </a:rPr>
              <a:t>Psychopathy and Ethics</a:t>
            </a:r>
          </a:p>
        </p:txBody>
      </p:sp>
      <p:sp>
        <p:nvSpPr>
          <p:cNvPr id="8" name="TextBox 7">
            <a:extLst>
              <a:ext uri="{FF2B5EF4-FFF2-40B4-BE49-F238E27FC236}">
                <a16:creationId xmlns:a16="http://schemas.microsoft.com/office/drawing/2014/main" id="{D9F4C883-49E6-F84E-8491-EFA80CA3E91D}"/>
              </a:ext>
            </a:extLst>
          </p:cNvPr>
          <p:cNvSpPr txBox="1"/>
          <p:nvPr/>
        </p:nvSpPr>
        <p:spPr>
          <a:xfrm>
            <a:off x="293868" y="1102077"/>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1</a:t>
            </a:r>
          </a:p>
          <a:p>
            <a:pPr algn="ctr"/>
            <a:r>
              <a:rPr lang="en-US" sz="2200" b="1">
                <a:latin typeface="Agency FB" panose="020B0503020202020204" pitchFamily="34" charset="77"/>
              </a:rPr>
              <a:t>Introduction – What is Psychopathy?</a:t>
            </a:r>
            <a:endParaRPr lang="en-US" sz="2200" i="1">
              <a:latin typeface="Agency FB" panose="020B0503020202020204" pitchFamily="34" charset="77"/>
            </a:endParaRPr>
          </a:p>
        </p:txBody>
      </p:sp>
      <p:sp>
        <p:nvSpPr>
          <p:cNvPr id="9" name="TextBox 8">
            <a:extLst>
              <a:ext uri="{FF2B5EF4-FFF2-40B4-BE49-F238E27FC236}">
                <a16:creationId xmlns:a16="http://schemas.microsoft.com/office/drawing/2014/main" id="{759C2D31-13EC-504A-9B24-EB0FE6EF1825}"/>
              </a:ext>
            </a:extLst>
          </p:cNvPr>
          <p:cNvSpPr txBox="1"/>
          <p:nvPr/>
        </p:nvSpPr>
        <p:spPr>
          <a:xfrm>
            <a:off x="293862" y="4769872"/>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5</a:t>
            </a:r>
          </a:p>
          <a:p>
            <a:pPr algn="ctr"/>
            <a:r>
              <a:rPr lang="en-US" sz="2200" b="1">
                <a:latin typeface="Agency FB" panose="020B0503020202020204" pitchFamily="34" charset="77"/>
              </a:rPr>
              <a:t>Psychopathy and Moral Psychology</a:t>
            </a:r>
          </a:p>
        </p:txBody>
      </p:sp>
      <p:sp>
        <p:nvSpPr>
          <p:cNvPr id="10" name="TextBox 9">
            <a:extLst>
              <a:ext uri="{FF2B5EF4-FFF2-40B4-BE49-F238E27FC236}">
                <a16:creationId xmlns:a16="http://schemas.microsoft.com/office/drawing/2014/main" id="{1CB0D1BC-26CD-E94C-9250-2317DC33AF5D}"/>
              </a:ext>
            </a:extLst>
          </p:cNvPr>
          <p:cNvSpPr txBox="1"/>
          <p:nvPr/>
        </p:nvSpPr>
        <p:spPr>
          <a:xfrm>
            <a:off x="293866" y="292717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3</a:t>
            </a:r>
          </a:p>
          <a:p>
            <a:pPr algn="ctr"/>
            <a:r>
              <a:rPr lang="en-US" sz="2200" b="1">
                <a:latin typeface="Agency FB" panose="020B0503020202020204" pitchFamily="34" charset="77"/>
              </a:rPr>
              <a:t>Psychopathy and Forensic Risk</a:t>
            </a:r>
          </a:p>
        </p:txBody>
      </p:sp>
      <p:sp>
        <p:nvSpPr>
          <p:cNvPr id="11" name="TextBox 10">
            <a:extLst>
              <a:ext uri="{FF2B5EF4-FFF2-40B4-BE49-F238E27FC236}">
                <a16:creationId xmlns:a16="http://schemas.microsoft.com/office/drawing/2014/main" id="{E8C9DE2B-9E12-E345-B74D-4AAB86D288EC}"/>
              </a:ext>
            </a:extLst>
          </p:cNvPr>
          <p:cNvSpPr txBox="1"/>
          <p:nvPr/>
        </p:nvSpPr>
        <p:spPr>
          <a:xfrm>
            <a:off x="293863" y="3852030"/>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4</a:t>
            </a:r>
          </a:p>
          <a:p>
            <a:pPr algn="ctr"/>
            <a:r>
              <a:rPr lang="en-US" sz="2200" b="1">
                <a:latin typeface="Agency FB" panose="020B0503020202020204" pitchFamily="34" charset="77"/>
              </a:rPr>
              <a:t>Psychopathy and Treatment</a:t>
            </a:r>
          </a:p>
        </p:txBody>
      </p:sp>
      <p:sp>
        <p:nvSpPr>
          <p:cNvPr id="12" name="TextBox 11">
            <a:extLst>
              <a:ext uri="{FF2B5EF4-FFF2-40B4-BE49-F238E27FC236}">
                <a16:creationId xmlns:a16="http://schemas.microsoft.com/office/drawing/2014/main" id="{1632E077-CB1A-754E-921A-F1DB6C598B66}"/>
              </a:ext>
            </a:extLst>
          </p:cNvPr>
          <p:cNvSpPr txBox="1"/>
          <p:nvPr/>
        </p:nvSpPr>
        <p:spPr>
          <a:xfrm>
            <a:off x="293867" y="2014625"/>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2</a:t>
            </a:r>
          </a:p>
          <a:p>
            <a:pPr algn="ctr"/>
            <a:r>
              <a:rPr lang="en-US" sz="2200" b="1">
                <a:latin typeface="Agency FB" panose="020B0503020202020204" pitchFamily="34" charset="77"/>
              </a:rPr>
              <a:t>The Problem of Psychopathy</a:t>
            </a:r>
          </a:p>
        </p:txBody>
      </p:sp>
      <p:sp>
        <p:nvSpPr>
          <p:cNvPr id="14" name="Notched Right Arrow 13">
            <a:extLst>
              <a:ext uri="{FF2B5EF4-FFF2-40B4-BE49-F238E27FC236}">
                <a16:creationId xmlns:a16="http://schemas.microsoft.com/office/drawing/2014/main" id="{E3D0CE1C-E904-6842-96CD-DE110046B5BB}"/>
              </a:ext>
            </a:extLst>
          </p:cNvPr>
          <p:cNvSpPr/>
          <p:nvPr/>
        </p:nvSpPr>
        <p:spPr>
          <a:xfrm rot="5400000">
            <a:off x="4391799" y="3370583"/>
            <a:ext cx="3394573" cy="1217046"/>
          </a:xfrm>
          <a:prstGeom prst="notchedRightArrow">
            <a:avLst/>
          </a:prstGeom>
          <a:solidFill>
            <a:srgbClr val="61A2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77"/>
            </a:endParaRPr>
          </a:p>
        </p:txBody>
      </p:sp>
      <p:sp>
        <p:nvSpPr>
          <p:cNvPr id="16" name="TextBox 15">
            <a:extLst>
              <a:ext uri="{FF2B5EF4-FFF2-40B4-BE49-F238E27FC236}">
                <a16:creationId xmlns:a16="http://schemas.microsoft.com/office/drawing/2014/main" id="{52D69630-A2F3-A1A4-4D6F-5C63898CEBD2}"/>
              </a:ext>
            </a:extLst>
          </p:cNvPr>
          <p:cNvSpPr txBox="1"/>
          <p:nvPr/>
        </p:nvSpPr>
        <p:spPr>
          <a:xfrm>
            <a:off x="7227379" y="383343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10</a:t>
            </a:r>
          </a:p>
          <a:p>
            <a:pPr algn="ctr"/>
            <a:r>
              <a:rPr lang="en-US" sz="2200" b="1">
                <a:latin typeface="Agency FB" panose="020B0503020202020204" pitchFamily="34" charset="77"/>
              </a:rPr>
              <a:t>Explaining a Lack of Evidence (Part I)</a:t>
            </a:r>
            <a:endParaRPr lang="en-US" sz="2200" i="1">
              <a:latin typeface="Agency FB" panose="020B0503020202020204" pitchFamily="34" charset="77"/>
            </a:endParaRPr>
          </a:p>
        </p:txBody>
      </p:sp>
      <p:sp>
        <p:nvSpPr>
          <p:cNvPr id="17" name="TextBox 16">
            <a:extLst>
              <a:ext uri="{FF2B5EF4-FFF2-40B4-BE49-F238E27FC236}">
                <a16:creationId xmlns:a16="http://schemas.microsoft.com/office/drawing/2014/main" id="{CD99D0BB-0C4F-CF87-6C12-65F82F984A6F}"/>
              </a:ext>
            </a:extLst>
          </p:cNvPr>
          <p:cNvSpPr txBox="1"/>
          <p:nvPr/>
        </p:nvSpPr>
        <p:spPr>
          <a:xfrm>
            <a:off x="7227378" y="474299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11</a:t>
            </a:r>
          </a:p>
          <a:p>
            <a:pPr algn="ctr"/>
            <a:r>
              <a:rPr lang="en-US" sz="2200" b="1">
                <a:latin typeface="Agency FB" panose="020B0503020202020204" pitchFamily="34" charset="77"/>
              </a:rPr>
              <a:t>Explaining a Lack of Evidence (Part 2)</a:t>
            </a:r>
            <a:endParaRPr lang="en-US" sz="2200" i="1">
              <a:latin typeface="Agency FB" panose="020B0503020202020204" pitchFamily="34" charset="77"/>
            </a:endParaRPr>
          </a:p>
        </p:txBody>
      </p:sp>
      <p:sp>
        <p:nvSpPr>
          <p:cNvPr id="18" name="TextBox 17">
            <a:extLst>
              <a:ext uri="{FF2B5EF4-FFF2-40B4-BE49-F238E27FC236}">
                <a16:creationId xmlns:a16="http://schemas.microsoft.com/office/drawing/2014/main" id="{AD238C9D-026B-CE9A-FD49-2753637952EC}"/>
              </a:ext>
            </a:extLst>
          </p:cNvPr>
          <p:cNvSpPr txBox="1"/>
          <p:nvPr/>
        </p:nvSpPr>
        <p:spPr>
          <a:xfrm>
            <a:off x="7227377" y="5687714"/>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12</a:t>
            </a:r>
          </a:p>
          <a:p>
            <a:pPr algn="ctr"/>
            <a:r>
              <a:rPr lang="en-US" sz="2200" b="1">
                <a:latin typeface="Agency FB" panose="020B0503020202020204" pitchFamily="34" charset="77"/>
              </a:rPr>
              <a:t>The Future of Psychopathy Research</a:t>
            </a:r>
            <a:endParaRPr lang="en-US" sz="2200" i="1">
              <a:latin typeface="Agency FB" panose="020B0503020202020204" pitchFamily="34" charset="77"/>
            </a:endParaRPr>
          </a:p>
        </p:txBody>
      </p:sp>
    </p:spTree>
    <p:extLst>
      <p:ext uri="{BB962C8B-B14F-4D97-AF65-F5344CB8AC3E}">
        <p14:creationId xmlns:p14="http://schemas.microsoft.com/office/powerpoint/2010/main" val="2164556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FB11E-9589-BC78-198F-382F9A3B67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B81625-E37A-67FF-98AE-DD2436605E79}"/>
              </a:ext>
            </a:extLst>
          </p:cNvPr>
          <p:cNvSpPr>
            <a:spLocks noGrp="1"/>
          </p:cNvSpPr>
          <p:nvPr>
            <p:ph type="title"/>
          </p:nvPr>
        </p:nvSpPr>
        <p:spPr/>
        <p:txBody>
          <a:bodyPr/>
          <a:lstStyle/>
          <a:p>
            <a:r>
              <a:rPr lang="en-US" dirty="0"/>
              <a:t>The Cognitive Theory of Psychopathy:</a:t>
            </a:r>
          </a:p>
        </p:txBody>
      </p:sp>
      <p:sp>
        <p:nvSpPr>
          <p:cNvPr id="3" name="Content Placeholder 2">
            <a:extLst>
              <a:ext uri="{FF2B5EF4-FFF2-40B4-BE49-F238E27FC236}">
                <a16:creationId xmlns:a16="http://schemas.microsoft.com/office/drawing/2014/main" id="{0EAFF95C-BFC4-587D-3799-FEFCD9FB8308}"/>
              </a:ext>
            </a:extLst>
          </p:cNvPr>
          <p:cNvSpPr>
            <a:spLocks noGrp="1"/>
          </p:cNvSpPr>
          <p:nvPr>
            <p:ph idx="1"/>
          </p:nvPr>
        </p:nvSpPr>
        <p:spPr>
          <a:xfrm>
            <a:off x="82550" y="1054718"/>
            <a:ext cx="12020274" cy="5803281"/>
          </a:xfrm>
        </p:spPr>
        <p:txBody>
          <a:bodyPr>
            <a:normAutofit fontScale="92500"/>
          </a:bodyPr>
          <a:lstStyle/>
          <a:p>
            <a:endParaRPr lang="en-US" dirty="0"/>
          </a:p>
          <a:p>
            <a:pPr algn="ctr"/>
            <a:r>
              <a:rPr lang="en-US" sz="3300" b="1" dirty="0"/>
              <a:t>Background and Key Claims</a:t>
            </a:r>
          </a:p>
          <a:p>
            <a:pPr algn="ctr"/>
            <a:r>
              <a:rPr lang="en-US" sz="1900" i="1" dirty="0"/>
              <a:t>Psychopathy explained as an impairment of executive functions such as impulse control…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Proposed by Gorenstein &amp; Newman (</a:t>
            </a:r>
            <a:r>
              <a:rPr lang="en-US" dirty="0">
                <a:hlinkClick r:id="rId3"/>
              </a:rPr>
              <a:t>1980</a:t>
            </a:r>
            <a:r>
              <a:rPr lang="en-US" dirty="0"/>
              <a:t>); later re-named as the </a:t>
            </a:r>
            <a:r>
              <a:rPr lang="en-US" i="1" dirty="0">
                <a:hlinkClick r:id="rId4"/>
              </a:rPr>
              <a:t>Response Modulation Hypothesis</a:t>
            </a:r>
            <a:r>
              <a:rPr lang="en-US" dirty="0"/>
              <a:t> (</a:t>
            </a:r>
            <a:r>
              <a:rPr lang="en-US" dirty="0">
                <a:hlinkClick r:id="rId5"/>
              </a:rPr>
              <a:t>Hamilton et al., 2018</a:t>
            </a:r>
            <a:r>
              <a:rPr lang="en-US" dirty="0"/>
              <a:t>).</a:t>
            </a:r>
          </a:p>
          <a:p>
            <a:pPr marL="342900" indent="-342900">
              <a:buFont typeface="Arial" panose="020B0604020202020204" pitchFamily="34" charset="0"/>
              <a:buChar char="•"/>
            </a:pPr>
            <a:r>
              <a:rPr lang="en-US" dirty="0"/>
              <a:t>Gained prominence in the 1990s as an </a:t>
            </a:r>
            <a:r>
              <a:rPr lang="en-US" dirty="0">
                <a:solidFill>
                  <a:srgbClr val="FF0000"/>
                </a:solidFill>
              </a:rPr>
              <a:t>alternative</a:t>
            </a:r>
            <a:r>
              <a:rPr lang="en-US" dirty="0"/>
              <a:t> to the emotion theory.</a:t>
            </a:r>
          </a:p>
          <a:p>
            <a:pPr marL="342900" indent="-342900">
              <a:buFont typeface="Arial" panose="020B0604020202020204" pitchFamily="34" charset="0"/>
              <a:buChar char="•"/>
            </a:pPr>
            <a:r>
              <a:rPr lang="en-US" dirty="0"/>
              <a:t>The theory emerged after studies showed psychopathic individuals display normal emotional reactions, </a:t>
            </a:r>
            <a:r>
              <a:rPr lang="en-US" dirty="0">
                <a:solidFill>
                  <a:srgbClr val="FF0000"/>
                </a:solidFill>
              </a:rPr>
              <a:t>inconsistent with the emotion theory</a:t>
            </a:r>
            <a:r>
              <a:rPr lang="en-US" dirty="0"/>
              <a:t>.</a:t>
            </a:r>
          </a:p>
          <a:p>
            <a:pPr marL="342900" indent="-342900">
              <a:buFont typeface="Arial" panose="020B0604020202020204" pitchFamily="34" charset="0"/>
              <a:buChar char="•"/>
            </a:pPr>
            <a:r>
              <a:rPr lang="en-US" dirty="0"/>
              <a:t>The cognitive theory explains psychopathy in terms of cognitive dysfunction.</a:t>
            </a:r>
          </a:p>
          <a:p>
            <a:pPr marL="342900" indent="-342900">
              <a:buFont typeface="Arial" panose="020B0604020202020204" pitchFamily="34" charset="0"/>
              <a:buChar char="•"/>
            </a:pPr>
            <a:r>
              <a:rPr lang="en-US" b="1" dirty="0"/>
              <a:t>Core Idea: </a:t>
            </a:r>
            <a:r>
              <a:rPr lang="en-US" dirty="0"/>
              <a:t>Psychopathy is a </a:t>
            </a:r>
            <a:r>
              <a:rPr lang="en-US" dirty="0">
                <a:solidFill>
                  <a:srgbClr val="FF0000"/>
                </a:solidFill>
              </a:rPr>
              <a:t>deficit in attention</a:t>
            </a:r>
            <a:r>
              <a:rPr lang="en-US" dirty="0"/>
              <a:t> and information processing, leading to poor impulse control and difficulty modulating behavior.</a:t>
            </a:r>
          </a:p>
        </p:txBody>
      </p:sp>
    </p:spTree>
    <p:extLst>
      <p:ext uri="{BB962C8B-B14F-4D97-AF65-F5344CB8AC3E}">
        <p14:creationId xmlns:p14="http://schemas.microsoft.com/office/powerpoint/2010/main" val="2554512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97AB6-4C4F-89B0-04C6-8310B56C11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39F90E-7AE7-4A2B-212F-A7050358F964}"/>
              </a:ext>
            </a:extLst>
          </p:cNvPr>
          <p:cNvSpPr>
            <a:spLocks noGrp="1"/>
          </p:cNvSpPr>
          <p:nvPr>
            <p:ph type="title"/>
          </p:nvPr>
        </p:nvSpPr>
        <p:spPr/>
        <p:txBody>
          <a:bodyPr/>
          <a:lstStyle/>
          <a:p>
            <a:r>
              <a:rPr lang="en-US" dirty="0"/>
              <a:t>The Cognitive Theory of Psychopathy:</a:t>
            </a:r>
          </a:p>
        </p:txBody>
      </p:sp>
      <p:sp>
        <p:nvSpPr>
          <p:cNvPr id="3" name="Content Placeholder 2">
            <a:extLst>
              <a:ext uri="{FF2B5EF4-FFF2-40B4-BE49-F238E27FC236}">
                <a16:creationId xmlns:a16="http://schemas.microsoft.com/office/drawing/2014/main" id="{E025C2BA-A99A-D69E-CC4D-CDD6C1017CBB}"/>
              </a:ext>
            </a:extLst>
          </p:cNvPr>
          <p:cNvSpPr>
            <a:spLocks noGrp="1"/>
          </p:cNvSpPr>
          <p:nvPr>
            <p:ph idx="1"/>
          </p:nvPr>
        </p:nvSpPr>
        <p:spPr>
          <a:xfrm>
            <a:off x="82550" y="1054718"/>
            <a:ext cx="12020274" cy="5803281"/>
          </a:xfrm>
        </p:spPr>
        <p:txBody>
          <a:bodyPr>
            <a:normAutofit/>
          </a:bodyPr>
          <a:lstStyle/>
          <a:p>
            <a:endParaRPr lang="en-US" dirty="0"/>
          </a:p>
          <a:p>
            <a:pPr algn="ctr"/>
            <a:r>
              <a:rPr lang="en-US" sz="3300" b="1" dirty="0"/>
              <a:t>Getting Specific About the Details</a:t>
            </a:r>
          </a:p>
          <a:p>
            <a:pPr algn="ctr"/>
            <a:r>
              <a:rPr lang="en-US" sz="1800" i="1" dirty="0"/>
              <a:t>Not a lack of emotion; but instead, a </a:t>
            </a:r>
            <a:r>
              <a:rPr lang="en-US" sz="1800" i="1" dirty="0">
                <a:solidFill>
                  <a:srgbClr val="FF0000"/>
                </a:solidFill>
              </a:rPr>
              <a:t>response modulation deficit </a:t>
            </a:r>
            <a:r>
              <a:rPr lang="en-US" sz="1800" i="1" dirty="0"/>
              <a:t>= causing </a:t>
            </a:r>
            <a:r>
              <a:rPr lang="en-US" sz="1800" i="1" dirty="0">
                <a:solidFill>
                  <a:srgbClr val="FF0000"/>
                </a:solidFill>
              </a:rPr>
              <a:t>high impulsivity and disinhibition</a:t>
            </a:r>
            <a:endParaRPr lang="en-US" dirty="0"/>
          </a:p>
          <a:p>
            <a:endParaRPr lang="en-US" dirty="0"/>
          </a:p>
          <a:p>
            <a:pPr marL="342900" indent="-342900">
              <a:buFont typeface="Arial" panose="020B0604020202020204" pitchFamily="34" charset="0"/>
              <a:buChar char="•"/>
            </a:pPr>
            <a:r>
              <a:rPr lang="en-US" b="1" dirty="0"/>
              <a:t>Attention deficit: </a:t>
            </a:r>
            <a:r>
              <a:rPr lang="en-US" dirty="0"/>
              <a:t>Defective ability to handle different types of co-occurring information streams (during perception stages).</a:t>
            </a:r>
          </a:p>
          <a:p>
            <a:pPr marL="342900" indent="-342900">
              <a:buFont typeface="Arial" panose="020B0604020202020204" pitchFamily="34" charset="0"/>
              <a:buChar char="•"/>
            </a:pPr>
            <a:r>
              <a:rPr lang="en-US" b="1" dirty="0"/>
              <a:t>Faulty Response Modulation? </a:t>
            </a:r>
          </a:p>
          <a:p>
            <a:pPr marL="800100" lvl="1" indent="-342900">
              <a:buFont typeface="Arial" panose="020B0604020202020204" pitchFamily="34" charset="0"/>
              <a:buChar char="•"/>
            </a:pPr>
            <a:r>
              <a:rPr lang="en-US" dirty="0"/>
              <a:t>When humans initiate a goal-directed action, they are normally receptive to new information/cues in order to </a:t>
            </a:r>
            <a:r>
              <a:rPr lang="en-US" dirty="0">
                <a:solidFill>
                  <a:srgbClr val="FF0000"/>
                </a:solidFill>
              </a:rPr>
              <a:t>modulate behavior</a:t>
            </a:r>
            <a:r>
              <a:rPr lang="en-US" dirty="0"/>
              <a:t>.</a:t>
            </a:r>
          </a:p>
          <a:p>
            <a:pPr marL="800100" lvl="1" indent="-342900">
              <a:buFont typeface="Arial" panose="020B0604020202020204" pitchFamily="34" charset="0"/>
              <a:buChar char="•"/>
            </a:pPr>
            <a:r>
              <a:rPr lang="en-US" dirty="0"/>
              <a:t>Threat cues competes for primary attention to change behavior. </a:t>
            </a:r>
          </a:p>
          <a:p>
            <a:pPr marL="800100" lvl="1" indent="-342900">
              <a:buFont typeface="Arial" panose="020B0604020202020204" pitchFamily="34" charset="0"/>
              <a:buChar char="•"/>
            </a:pPr>
            <a:r>
              <a:rPr lang="en-US" dirty="0"/>
              <a:t>Psychopathy is thus theorized as an inability to properly perceive threat cues; deficient processing of information outside attention span.</a:t>
            </a:r>
          </a:p>
        </p:txBody>
      </p:sp>
    </p:spTree>
    <p:extLst>
      <p:ext uri="{BB962C8B-B14F-4D97-AF65-F5344CB8AC3E}">
        <p14:creationId xmlns:p14="http://schemas.microsoft.com/office/powerpoint/2010/main" val="2564408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5F066-929B-026B-B1B5-6AF31B1FB6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0ADB59-2983-4FF3-30E2-559DCD4CCFE2}"/>
              </a:ext>
            </a:extLst>
          </p:cNvPr>
          <p:cNvSpPr>
            <a:spLocks noGrp="1"/>
          </p:cNvSpPr>
          <p:nvPr>
            <p:ph type="title"/>
          </p:nvPr>
        </p:nvSpPr>
        <p:spPr/>
        <p:txBody>
          <a:bodyPr/>
          <a:lstStyle/>
          <a:p>
            <a:r>
              <a:rPr lang="en-US" dirty="0"/>
              <a:t>The Cognitive Theory of Psychopathy:</a:t>
            </a:r>
          </a:p>
        </p:txBody>
      </p:sp>
      <p:sp>
        <p:nvSpPr>
          <p:cNvPr id="3" name="Content Placeholder 2">
            <a:extLst>
              <a:ext uri="{FF2B5EF4-FFF2-40B4-BE49-F238E27FC236}">
                <a16:creationId xmlns:a16="http://schemas.microsoft.com/office/drawing/2014/main" id="{A6306484-D063-3320-AB47-377EC06584F9}"/>
              </a:ext>
            </a:extLst>
          </p:cNvPr>
          <p:cNvSpPr>
            <a:spLocks noGrp="1"/>
          </p:cNvSpPr>
          <p:nvPr>
            <p:ph idx="1"/>
          </p:nvPr>
        </p:nvSpPr>
        <p:spPr>
          <a:xfrm>
            <a:off x="82550" y="1054718"/>
            <a:ext cx="12020274" cy="5803281"/>
          </a:xfrm>
        </p:spPr>
        <p:txBody>
          <a:bodyPr>
            <a:normAutofit/>
          </a:bodyPr>
          <a:lstStyle/>
          <a:p>
            <a:endParaRPr lang="en-US" dirty="0"/>
          </a:p>
          <a:p>
            <a:pPr algn="ctr"/>
            <a:r>
              <a:rPr lang="en-US" sz="3300" b="1" dirty="0"/>
              <a:t>Trivial Example of Response Modulation</a:t>
            </a:r>
          </a:p>
          <a:p>
            <a:pPr algn="ctr"/>
            <a:r>
              <a:rPr lang="en-US" sz="1800" i="1" dirty="0"/>
              <a:t>Psychopathy is understood as an “</a:t>
            </a:r>
            <a:r>
              <a:rPr lang="en-US" sz="1800" i="1" dirty="0">
                <a:solidFill>
                  <a:srgbClr val="FF0000"/>
                </a:solidFill>
              </a:rPr>
              <a:t>information bottleneck</a:t>
            </a:r>
            <a:r>
              <a:rPr lang="en-US" sz="1800" i="1" dirty="0"/>
              <a:t>” that produces </a:t>
            </a:r>
            <a:r>
              <a:rPr lang="en-US" sz="1800" i="1" dirty="0">
                <a:solidFill>
                  <a:srgbClr val="FF0000"/>
                </a:solidFill>
              </a:rPr>
              <a:t>attention deficits</a:t>
            </a:r>
            <a:r>
              <a:rPr lang="en-US" sz="1800" i="1" dirty="0"/>
              <a:t>, resulting in incomplete or </a:t>
            </a:r>
            <a:r>
              <a:rPr lang="en-US" sz="1800" i="1" dirty="0">
                <a:solidFill>
                  <a:srgbClr val="FF0000"/>
                </a:solidFill>
              </a:rPr>
              <a:t>distorted processing of threat cues </a:t>
            </a:r>
            <a:r>
              <a:rPr lang="en-US" sz="1800" i="1" dirty="0"/>
              <a:t>and, consequently, </a:t>
            </a:r>
            <a:r>
              <a:rPr lang="en-US" sz="1800" i="1" dirty="0">
                <a:solidFill>
                  <a:srgbClr val="FF0000"/>
                </a:solidFill>
              </a:rPr>
              <a:t>impaired response modulation </a:t>
            </a:r>
            <a:r>
              <a:rPr lang="en-US" sz="1800" i="1" dirty="0"/>
              <a:t>(see </a:t>
            </a:r>
            <a:r>
              <a:rPr lang="en-US" sz="1800" i="1" dirty="0">
                <a:hlinkClick r:id="rId3"/>
              </a:rPr>
              <a:t>Hamilton et al., 2018</a:t>
            </a:r>
            <a:r>
              <a:rPr lang="en-US" sz="1800" i="1" dirty="0"/>
              <a:t>)</a:t>
            </a:r>
          </a:p>
          <a:p>
            <a:endParaRPr lang="en-US" dirty="0"/>
          </a:p>
        </p:txBody>
      </p:sp>
      <p:pic>
        <p:nvPicPr>
          <p:cNvPr id="4" name="Picture 3">
            <a:extLst>
              <a:ext uri="{FF2B5EF4-FFF2-40B4-BE49-F238E27FC236}">
                <a16:creationId xmlns:a16="http://schemas.microsoft.com/office/drawing/2014/main" id="{E556522D-6EB9-7A2A-B7DF-76E2BA346E27}"/>
              </a:ext>
            </a:extLst>
          </p:cNvPr>
          <p:cNvPicPr>
            <a:picLocks noChangeAspect="1"/>
          </p:cNvPicPr>
          <p:nvPr/>
        </p:nvPicPr>
        <p:blipFill>
          <a:blip r:embed="rId4">
            <a:extLst>
              <a:ext uri="{28A0092B-C50C-407E-A947-70E740481C1C}">
                <a14:useLocalDpi xmlns:a14="http://schemas.microsoft.com/office/drawing/2010/main" val="0"/>
              </a:ext>
            </a:extLst>
          </a:blip>
          <a:srcRect l="11774" t="4575" r="16671" b="3635"/>
          <a:stretch>
            <a:fillRect/>
          </a:stretch>
        </p:blipFill>
        <p:spPr>
          <a:xfrm>
            <a:off x="82903" y="2796113"/>
            <a:ext cx="3888362" cy="3747121"/>
          </a:xfrm>
          <a:prstGeom prst="rect">
            <a:avLst/>
          </a:prstGeom>
          <a:ln>
            <a:solidFill>
              <a:schemeClr val="tx1"/>
            </a:solidFill>
          </a:ln>
        </p:spPr>
      </p:pic>
      <p:sp>
        <p:nvSpPr>
          <p:cNvPr id="5" name="TextBox 4">
            <a:extLst>
              <a:ext uri="{FF2B5EF4-FFF2-40B4-BE49-F238E27FC236}">
                <a16:creationId xmlns:a16="http://schemas.microsoft.com/office/drawing/2014/main" id="{42A9353E-84B7-2FD6-9F35-D8B97DE358DF}"/>
              </a:ext>
            </a:extLst>
          </p:cNvPr>
          <p:cNvSpPr txBox="1"/>
          <p:nvPr/>
        </p:nvSpPr>
        <p:spPr>
          <a:xfrm>
            <a:off x="4217880" y="3373135"/>
            <a:ext cx="7878671" cy="3170099"/>
          </a:xfrm>
          <a:prstGeom prst="rect">
            <a:avLst/>
          </a:prstGeom>
          <a:solidFill>
            <a:schemeClr val="bg1"/>
          </a:solidFill>
          <a:ln>
            <a:solidFill>
              <a:schemeClr val="tx1"/>
            </a:solidFill>
          </a:ln>
        </p:spPr>
        <p:txBody>
          <a:bodyPr wrap="square" rtlCol="0">
            <a:spAutoFit/>
          </a:bodyPr>
          <a:lstStyle/>
          <a:p>
            <a:pPr marL="457200" indent="-457200">
              <a:buFont typeface="+mj-lt"/>
              <a:buAutoNum type="arabicPeriod"/>
            </a:pPr>
            <a:endParaRPr lang="en-US" sz="2500" i="1"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mj-lt"/>
              <a:buAutoNum type="arabicPeriod"/>
            </a:pPr>
            <a:r>
              <a:rPr lang="en-US" sz="2500" b="1" i="1" dirty="0">
                <a:latin typeface="Helvetica Neue" panose="02000503000000020004" pitchFamily="2" charset="0"/>
                <a:ea typeface="Helvetica Neue" panose="02000503000000020004" pitchFamily="2" charset="0"/>
                <a:cs typeface="Helvetica Neue" panose="02000503000000020004" pitchFamily="2" charset="0"/>
              </a:rPr>
              <a:t>Dominant Response Set</a:t>
            </a:r>
            <a:r>
              <a:rPr lang="en-US" sz="2500" b="1" dirty="0">
                <a:latin typeface="Helvetica Neue" panose="02000503000000020004" pitchFamily="2" charset="0"/>
                <a:ea typeface="Helvetica Neue" panose="02000503000000020004" pitchFamily="2" charset="0"/>
                <a:cs typeface="Helvetica Neue" panose="02000503000000020004" pitchFamily="2" charset="0"/>
              </a:rPr>
              <a:t>: “</a:t>
            </a:r>
            <a:r>
              <a:rPr lang="en-US" sz="2500" dirty="0">
                <a:latin typeface="Helvetica Neue" panose="02000503000000020004" pitchFamily="2" charset="0"/>
                <a:ea typeface="Helvetica Neue" panose="02000503000000020004" pitchFamily="2" charset="0"/>
                <a:cs typeface="Helvetica Neue" panose="02000503000000020004" pitchFamily="2" charset="0"/>
              </a:rPr>
              <a:t>I want to drink this delicious cup of chocolate…”</a:t>
            </a:r>
          </a:p>
          <a:p>
            <a:pPr marL="457200" indent="-457200">
              <a:buFont typeface="+mj-lt"/>
              <a:buAutoNum type="arabicPeriod"/>
            </a:pPr>
            <a:r>
              <a:rPr lang="en-US" sz="2500" b="1" i="1" dirty="0">
                <a:latin typeface="Helvetica Neue" panose="02000503000000020004" pitchFamily="2" charset="0"/>
                <a:ea typeface="Helvetica Neue" panose="02000503000000020004" pitchFamily="2" charset="0"/>
                <a:cs typeface="Helvetica Neue" panose="02000503000000020004" pitchFamily="2" charset="0"/>
              </a:rPr>
              <a:t>New Information</a:t>
            </a:r>
            <a:r>
              <a:rPr lang="en-US" sz="2500" dirty="0">
                <a:latin typeface="Helvetica Neue" panose="02000503000000020004" pitchFamily="2" charset="0"/>
                <a:ea typeface="Helvetica Neue" panose="02000503000000020004" pitchFamily="2" charset="0"/>
                <a:cs typeface="Helvetica Neue" panose="02000503000000020004" pitchFamily="2" charset="0"/>
              </a:rPr>
              <a:t>: “But it’s burning hot</a:t>
            </a:r>
            <a:r>
              <a:rPr lang="mr-IN" sz="2500" dirty="0">
                <a:latin typeface="Helvetica Neue" panose="02000503000000020004" pitchFamily="2" charset="0"/>
                <a:ea typeface="Helvetica Neue" panose="02000503000000020004" pitchFamily="2" charset="0"/>
                <a:cs typeface="Garamond" charset="0"/>
              </a:rPr>
              <a:t>…</a:t>
            </a:r>
            <a:r>
              <a:rPr lang="en-CA" sz="2500" dirty="0">
                <a:latin typeface="Helvetica Neue" panose="02000503000000020004" pitchFamily="2" charset="0"/>
                <a:ea typeface="Helvetica Neue" panose="02000503000000020004" pitchFamily="2" charset="0"/>
                <a:cs typeface="Garamond" charset="0"/>
              </a:rPr>
              <a:t>!”</a:t>
            </a:r>
            <a:endParaRPr lang="en-US" sz="2500"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mj-lt"/>
              <a:buAutoNum type="arabicPeriod"/>
            </a:pPr>
            <a:r>
              <a:rPr lang="en-US" sz="2500" b="1" i="1" dirty="0">
                <a:latin typeface="Helvetica Neue" panose="02000503000000020004" pitchFamily="2" charset="0"/>
                <a:ea typeface="Helvetica Neue" panose="02000503000000020004" pitchFamily="2" charset="0"/>
                <a:cs typeface="Helvetica Neue" panose="02000503000000020004" pitchFamily="2" charset="0"/>
              </a:rPr>
              <a:t>Response Modulation</a:t>
            </a:r>
            <a:r>
              <a:rPr lang="en-US" sz="2500" dirty="0">
                <a:latin typeface="Helvetica Neue" panose="02000503000000020004" pitchFamily="2" charset="0"/>
                <a:ea typeface="Helvetica Neue" panose="02000503000000020004" pitchFamily="2" charset="0"/>
                <a:cs typeface="Helvetica Neue" panose="02000503000000020004" pitchFamily="2" charset="0"/>
              </a:rPr>
              <a:t>: Because of this new information, the person now regulates their dominant response set; for example, wait for the beverage to cool down before drinking.</a:t>
            </a:r>
          </a:p>
        </p:txBody>
      </p:sp>
      <p:sp>
        <p:nvSpPr>
          <p:cNvPr id="6" name="TextBox 5">
            <a:extLst>
              <a:ext uri="{FF2B5EF4-FFF2-40B4-BE49-F238E27FC236}">
                <a16:creationId xmlns:a16="http://schemas.microsoft.com/office/drawing/2014/main" id="{96A57BB8-9617-A6CA-FE04-378C960F645D}"/>
              </a:ext>
            </a:extLst>
          </p:cNvPr>
          <p:cNvSpPr txBox="1"/>
          <p:nvPr/>
        </p:nvSpPr>
        <p:spPr>
          <a:xfrm>
            <a:off x="4217880" y="2796113"/>
            <a:ext cx="7878671" cy="523220"/>
          </a:xfrm>
          <a:prstGeom prst="rect">
            <a:avLst/>
          </a:prstGeom>
          <a:solidFill>
            <a:schemeClr val="bg1"/>
          </a:solidFill>
          <a:ln>
            <a:solidFill>
              <a:schemeClr val="tx1"/>
            </a:solidFill>
          </a:ln>
        </p:spPr>
        <p:txBody>
          <a:bodyPr wrap="square" rtlCol="0">
            <a:spAutoFit/>
          </a:bodyPr>
          <a:lstStyle/>
          <a:p>
            <a:pPr algn="ctr"/>
            <a:r>
              <a:rPr lang="en-US" sz="2800" b="1" dirty="0">
                <a:latin typeface="Helvetica Neue" panose="02000503000000020004" pitchFamily="2" charset="0"/>
                <a:ea typeface="Helvetica Neue" panose="02000503000000020004" pitchFamily="2" charset="0"/>
                <a:cs typeface="Helvetica Neue" panose="02000503000000020004" pitchFamily="2" charset="0"/>
              </a:rPr>
              <a:t>Response Modulated Behavior</a:t>
            </a:r>
          </a:p>
        </p:txBody>
      </p:sp>
    </p:spTree>
    <p:extLst>
      <p:ext uri="{BB962C8B-B14F-4D97-AF65-F5344CB8AC3E}">
        <p14:creationId xmlns:p14="http://schemas.microsoft.com/office/powerpoint/2010/main" val="2187947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8E3C8-E217-A516-EC64-0E5F02C584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24C72A-CB4D-18A6-3532-D72316F10C78}"/>
              </a:ext>
            </a:extLst>
          </p:cNvPr>
          <p:cNvSpPr>
            <a:spLocks noGrp="1"/>
          </p:cNvSpPr>
          <p:nvPr>
            <p:ph type="title"/>
          </p:nvPr>
        </p:nvSpPr>
        <p:spPr/>
        <p:txBody>
          <a:bodyPr/>
          <a:lstStyle/>
          <a:p>
            <a:r>
              <a:rPr lang="en-US" dirty="0"/>
              <a:t>The Cognitive Theory of Psychopathy:</a:t>
            </a:r>
          </a:p>
        </p:txBody>
      </p:sp>
      <p:sp>
        <p:nvSpPr>
          <p:cNvPr id="3" name="Content Placeholder 2">
            <a:extLst>
              <a:ext uri="{FF2B5EF4-FFF2-40B4-BE49-F238E27FC236}">
                <a16:creationId xmlns:a16="http://schemas.microsoft.com/office/drawing/2014/main" id="{A1A3CBFC-CB19-8F39-EF87-4E17B484B70F}"/>
              </a:ext>
            </a:extLst>
          </p:cNvPr>
          <p:cNvSpPr>
            <a:spLocks noGrp="1"/>
          </p:cNvSpPr>
          <p:nvPr>
            <p:ph idx="1"/>
          </p:nvPr>
        </p:nvSpPr>
        <p:spPr/>
        <p:txBody>
          <a:bodyPr>
            <a:normAutofit/>
          </a:bodyPr>
          <a:lstStyle/>
          <a:p>
            <a:endParaRPr lang="en-US" dirty="0"/>
          </a:p>
          <a:p>
            <a:pPr algn="ctr"/>
            <a:r>
              <a:rPr lang="en-US" sz="3200" b="1" dirty="0"/>
              <a:t>Psychopathy as an Attention Disorder</a:t>
            </a:r>
          </a:p>
          <a:p>
            <a:pPr algn="ctr"/>
            <a:r>
              <a:rPr lang="en-US" sz="1800" i="1" dirty="0"/>
              <a:t>Not a lack of emotion; but instead, a </a:t>
            </a:r>
            <a:r>
              <a:rPr lang="en-US" sz="1800" i="1" dirty="0">
                <a:solidFill>
                  <a:srgbClr val="FF0000"/>
                </a:solidFill>
              </a:rPr>
              <a:t>response modulation deficit </a:t>
            </a:r>
            <a:r>
              <a:rPr lang="en-US" sz="1800" i="1" dirty="0"/>
              <a:t>= causing </a:t>
            </a:r>
            <a:r>
              <a:rPr lang="en-US" sz="1800" i="1" dirty="0">
                <a:solidFill>
                  <a:srgbClr val="FF0000"/>
                </a:solidFill>
              </a:rPr>
              <a:t>high impulsivity and disinhibition</a:t>
            </a:r>
            <a:endParaRPr lang="en-US" sz="2000" dirty="0"/>
          </a:p>
        </p:txBody>
      </p:sp>
      <p:grpSp>
        <p:nvGrpSpPr>
          <p:cNvPr id="13" name="Group 12">
            <a:extLst>
              <a:ext uri="{FF2B5EF4-FFF2-40B4-BE49-F238E27FC236}">
                <a16:creationId xmlns:a16="http://schemas.microsoft.com/office/drawing/2014/main" id="{0F974B9D-A8CF-649A-7BBF-21B73AD139A1}"/>
              </a:ext>
            </a:extLst>
          </p:cNvPr>
          <p:cNvGrpSpPr/>
          <p:nvPr/>
        </p:nvGrpSpPr>
        <p:grpSpPr>
          <a:xfrm>
            <a:off x="8337132" y="2780522"/>
            <a:ext cx="3449247" cy="3125517"/>
            <a:chOff x="8267322" y="2379648"/>
            <a:chExt cx="3449247" cy="3125517"/>
          </a:xfrm>
        </p:grpSpPr>
        <p:pic>
          <p:nvPicPr>
            <p:cNvPr id="14" name="Picture 2" descr="Not quite made man: The sullen persistence of 'Goodfellas' 30 years later |  The Arkansas Democrat-Gazette - Arkansas' Best News Source">
              <a:extLst>
                <a:ext uri="{FF2B5EF4-FFF2-40B4-BE49-F238E27FC236}">
                  <a16:creationId xmlns:a16="http://schemas.microsoft.com/office/drawing/2014/main" id="{568178A5-506E-D84B-1AC5-76868F16B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56"/>
            <a:stretch>
              <a:fillRect/>
            </a:stretch>
          </p:blipFill>
          <p:spPr bwMode="auto">
            <a:xfrm>
              <a:off x="8267322" y="2379648"/>
              <a:ext cx="3449247" cy="2633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6DC88218-07C5-5A7F-1142-A99E200C2B32}"/>
                </a:ext>
              </a:extLst>
            </p:cNvPr>
            <p:cNvSpPr txBox="1"/>
            <p:nvPr/>
          </p:nvSpPr>
          <p:spPr>
            <a:xfrm>
              <a:off x="8322515" y="5043500"/>
              <a:ext cx="3338864" cy="461665"/>
            </a:xfrm>
            <a:prstGeom prst="rect">
              <a:avLst/>
            </a:prstGeom>
            <a:noFill/>
          </p:spPr>
          <p:txBody>
            <a:bodyPr wrap="none" rtlCol="0">
              <a:spAutoFit/>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“Tommy” in </a:t>
              </a:r>
              <a:r>
                <a:rPr lang="en-US" sz="2400" dirty="0">
                  <a:latin typeface="Helvetica Neue" panose="02000503000000020004" pitchFamily="2" charset="0"/>
                  <a:ea typeface="Helvetica Neue" panose="02000503000000020004" pitchFamily="2" charset="0"/>
                  <a:cs typeface="Helvetica Neue" panose="02000503000000020004" pitchFamily="2" charset="0"/>
                  <a:hlinkClick r:id="rId3"/>
                </a:rPr>
                <a:t>Goodfellas</a:t>
              </a: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8" name="TextBox 17">
            <a:extLst>
              <a:ext uri="{FF2B5EF4-FFF2-40B4-BE49-F238E27FC236}">
                <a16:creationId xmlns:a16="http://schemas.microsoft.com/office/drawing/2014/main" id="{7409FF5C-7B64-BECF-84E1-8F7897DE3E32}"/>
              </a:ext>
            </a:extLst>
          </p:cNvPr>
          <p:cNvSpPr txBox="1"/>
          <p:nvPr/>
        </p:nvSpPr>
        <p:spPr>
          <a:xfrm>
            <a:off x="433572" y="5543700"/>
            <a:ext cx="4366370" cy="1015663"/>
          </a:xfrm>
          <a:prstGeom prst="rect">
            <a:avLst/>
          </a:prstGeom>
          <a:noFill/>
        </p:spPr>
        <p:txBody>
          <a:bodyPr wrap="square" rtlCol="0">
            <a:spAutoFit/>
          </a:bodyP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The stereotype is that of a “disinhibited” or “impulsive” person </a:t>
            </a:r>
            <a:r>
              <a:rPr lang="en-US" sz="2000"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elbowing their way through life</a:t>
            </a:r>
            <a:r>
              <a:rPr lang="mr-IN" sz="2000" dirty="0">
                <a:latin typeface="Helvetica Neue" panose="02000503000000020004" pitchFamily="2" charset="0"/>
                <a:ea typeface="Helvetica Neue" panose="02000503000000020004" pitchFamily="2" charset="0"/>
                <a:cs typeface="Garamond" charset="0"/>
              </a:rPr>
              <a:t>…</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26" name="Picture 2" descr="How to Reduce Impulsivity in Adults &amp; Children - Homeopathic Medication for  Impulsive Behavior | Brillia">
            <a:extLst>
              <a:ext uri="{FF2B5EF4-FFF2-40B4-BE49-F238E27FC236}">
                <a16:creationId xmlns:a16="http://schemas.microsoft.com/office/drawing/2014/main" id="{19D0465B-CDF2-C24F-11B8-31F3109A0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017" y="2780522"/>
            <a:ext cx="3999480" cy="2663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1" name="Group 20">
            <a:extLst>
              <a:ext uri="{FF2B5EF4-FFF2-40B4-BE49-F238E27FC236}">
                <a16:creationId xmlns:a16="http://schemas.microsoft.com/office/drawing/2014/main" id="{BF951A95-C9E0-36DE-DE0A-DC0EE4B0B5F6}"/>
              </a:ext>
            </a:extLst>
          </p:cNvPr>
          <p:cNvGrpSpPr/>
          <p:nvPr/>
        </p:nvGrpSpPr>
        <p:grpSpPr>
          <a:xfrm>
            <a:off x="5069548" y="3429000"/>
            <a:ext cx="2869725" cy="1717425"/>
            <a:chOff x="5150963" y="3696703"/>
            <a:chExt cx="2869725" cy="1717425"/>
          </a:xfrm>
        </p:grpSpPr>
        <p:sp>
          <p:nvSpPr>
            <p:cNvPr id="19" name="Right Arrow 18">
              <a:extLst>
                <a:ext uri="{FF2B5EF4-FFF2-40B4-BE49-F238E27FC236}">
                  <a16:creationId xmlns:a16="http://schemas.microsoft.com/office/drawing/2014/main" id="{9299702F-A40D-D2A1-E2A2-269B2905742D}"/>
                </a:ext>
              </a:extLst>
            </p:cNvPr>
            <p:cNvSpPr/>
            <p:nvPr/>
          </p:nvSpPr>
          <p:spPr>
            <a:xfrm>
              <a:off x="6005519" y="3696703"/>
              <a:ext cx="1160615" cy="913072"/>
            </a:xfrm>
            <a:prstGeom prst="rightArrow">
              <a:avLst/>
            </a:prstGeom>
            <a:noFill/>
            <a:ln w="38100">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00F0495-8F8D-53E0-5714-55E85D13FB94}"/>
                </a:ext>
              </a:extLst>
            </p:cNvPr>
            <p:cNvSpPr txBox="1"/>
            <p:nvPr/>
          </p:nvSpPr>
          <p:spPr>
            <a:xfrm>
              <a:off x="5150963" y="4767797"/>
              <a:ext cx="2869725" cy="646331"/>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Perhaps as portrayed by the character “Tommy”</a:t>
              </a:r>
            </a:p>
          </p:txBody>
        </p:sp>
      </p:grpSp>
    </p:spTree>
    <p:extLst>
      <p:ext uri="{BB962C8B-B14F-4D97-AF65-F5344CB8AC3E}">
        <p14:creationId xmlns:p14="http://schemas.microsoft.com/office/powerpoint/2010/main" val="2055286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C18C3-2497-C5F7-D699-D71E02A6A5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4D94E1-772C-E535-70D9-D20C9B731214}"/>
              </a:ext>
            </a:extLst>
          </p:cNvPr>
          <p:cNvSpPr>
            <a:spLocks noGrp="1"/>
          </p:cNvSpPr>
          <p:nvPr>
            <p:ph type="title"/>
          </p:nvPr>
        </p:nvSpPr>
        <p:spPr/>
        <p:txBody>
          <a:bodyPr/>
          <a:lstStyle/>
          <a:p>
            <a:r>
              <a:rPr lang="en-US" dirty="0"/>
              <a:t>The Emotion Theory of Psychopathy:</a:t>
            </a:r>
          </a:p>
        </p:txBody>
      </p:sp>
      <p:sp>
        <p:nvSpPr>
          <p:cNvPr id="3" name="Content Placeholder 2">
            <a:extLst>
              <a:ext uri="{FF2B5EF4-FFF2-40B4-BE49-F238E27FC236}">
                <a16:creationId xmlns:a16="http://schemas.microsoft.com/office/drawing/2014/main" id="{F9DC738F-3C7B-12F8-8502-7F2CB47A7458}"/>
              </a:ext>
            </a:extLst>
          </p:cNvPr>
          <p:cNvSpPr>
            <a:spLocks noGrp="1"/>
          </p:cNvSpPr>
          <p:nvPr>
            <p:ph idx="1"/>
          </p:nvPr>
        </p:nvSpPr>
        <p:spPr/>
        <p:txBody>
          <a:bodyPr/>
          <a:lstStyle/>
          <a:p>
            <a:endParaRPr lang="en-US"/>
          </a:p>
          <a:p>
            <a:pPr algn="ctr"/>
            <a:r>
              <a:rPr lang="en-US" sz="3200" b="1"/>
              <a:t> </a:t>
            </a:r>
          </a:p>
        </p:txBody>
      </p:sp>
      <p:sp>
        <p:nvSpPr>
          <p:cNvPr id="4" name="Slide Number Placeholder 3">
            <a:extLst>
              <a:ext uri="{FF2B5EF4-FFF2-40B4-BE49-F238E27FC236}">
                <a16:creationId xmlns:a16="http://schemas.microsoft.com/office/drawing/2014/main" id="{C4F93A8A-0524-E9C4-C387-F8A2BCFBC544}"/>
              </a:ext>
            </a:extLst>
          </p:cNvPr>
          <p:cNvSpPr>
            <a:spLocks noGrp="1"/>
          </p:cNvSpPr>
          <p:nvPr>
            <p:ph type="sldNum" sz="quarter" idx="12"/>
          </p:nvPr>
        </p:nvSpPr>
        <p:spPr/>
        <p:txBody>
          <a:bodyPr/>
          <a:lstStyle/>
          <a:p>
            <a:r>
              <a:rPr lang="en-US"/>
              <a:t>Slide </a:t>
            </a:r>
            <a:fld id="{52DCE995-9B62-2245-A673-5C0F37C2ABD9}" type="slidenum">
              <a:rPr lang="en-US" smtClean="0"/>
              <a:pPr/>
              <a:t>34</a:t>
            </a:fld>
            <a:endParaRPr lang="en-US"/>
          </a:p>
        </p:txBody>
      </p:sp>
      <p:sp>
        <p:nvSpPr>
          <p:cNvPr id="8" name="TextBox 7">
            <a:extLst>
              <a:ext uri="{FF2B5EF4-FFF2-40B4-BE49-F238E27FC236}">
                <a16:creationId xmlns:a16="http://schemas.microsoft.com/office/drawing/2014/main" id="{B5600BCE-29FD-FDEF-74D4-D53C33C804CD}"/>
              </a:ext>
            </a:extLst>
          </p:cNvPr>
          <p:cNvSpPr txBox="1"/>
          <p:nvPr/>
        </p:nvSpPr>
        <p:spPr>
          <a:xfrm>
            <a:off x="923252" y="6236086"/>
            <a:ext cx="3850730" cy="338554"/>
          </a:xfrm>
          <a:prstGeom prst="rect">
            <a:avLst/>
          </a:prstGeom>
          <a:noFill/>
          <a:ln>
            <a:noFill/>
          </a:ln>
        </p:spPr>
        <p:txBody>
          <a:bodyPr wrap="square" rtlCol="0">
            <a:spAutoFit/>
          </a:bodyPr>
          <a:lstStyle/>
          <a:p>
            <a:pPr algn="ctr"/>
            <a:r>
              <a:rPr lang="en-US" sz="1600" i="1" dirty="0">
                <a:latin typeface="Helvetica" pitchFamily="2" charset="0"/>
                <a:ea typeface="Garamond" charset="0"/>
                <a:cs typeface="Garamond" charset="0"/>
              </a:rPr>
              <a:t>Hamilton et al. (</a:t>
            </a:r>
            <a:r>
              <a:rPr lang="en-US" sz="1600" i="1" dirty="0">
                <a:latin typeface="Helvetica" pitchFamily="2" charset="0"/>
                <a:ea typeface="Garamond" charset="0"/>
                <a:cs typeface="Garamond" charset="0"/>
                <a:hlinkClick r:id="rId2"/>
              </a:rPr>
              <a:t>2015</a:t>
            </a:r>
            <a:r>
              <a:rPr lang="en-US" sz="1600" i="1" dirty="0">
                <a:latin typeface="Helvetica" pitchFamily="2" charset="0"/>
                <a:ea typeface="Garamond" charset="0"/>
                <a:cs typeface="Garamond" charset="0"/>
              </a:rPr>
              <a:t>)</a:t>
            </a:r>
          </a:p>
        </p:txBody>
      </p:sp>
      <p:pic>
        <p:nvPicPr>
          <p:cNvPr id="6" name="Picture 5">
            <a:extLst>
              <a:ext uri="{FF2B5EF4-FFF2-40B4-BE49-F238E27FC236}">
                <a16:creationId xmlns:a16="http://schemas.microsoft.com/office/drawing/2014/main" id="{FCEE6792-2AB8-861A-C438-2BE83EA72B03}"/>
              </a:ext>
            </a:extLst>
          </p:cNvPr>
          <p:cNvPicPr>
            <a:picLocks noChangeAspect="1"/>
          </p:cNvPicPr>
          <p:nvPr/>
        </p:nvPicPr>
        <p:blipFill>
          <a:blip r:embed="rId3"/>
          <a:stretch>
            <a:fillRect/>
          </a:stretch>
        </p:blipFill>
        <p:spPr>
          <a:xfrm>
            <a:off x="1225768" y="1666607"/>
            <a:ext cx="3245697" cy="444298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914D355-DE69-D3F9-E405-0570339A15E1}"/>
              </a:ext>
            </a:extLst>
          </p:cNvPr>
          <p:cNvPicPr>
            <a:picLocks noChangeAspect="1"/>
          </p:cNvPicPr>
          <p:nvPr/>
        </p:nvPicPr>
        <p:blipFill>
          <a:blip r:embed="rId4"/>
          <a:stretch>
            <a:fillRect/>
          </a:stretch>
        </p:blipFill>
        <p:spPr>
          <a:xfrm>
            <a:off x="5208182" y="1797644"/>
            <a:ext cx="6341428" cy="4302729"/>
          </a:xfrm>
          <a:prstGeom prst="rect">
            <a:avLst/>
          </a:prstGeom>
          <a:ln>
            <a:solidFill>
              <a:schemeClr val="tx1"/>
            </a:solidFill>
          </a:ln>
        </p:spPr>
      </p:pic>
      <p:pic>
        <p:nvPicPr>
          <p:cNvPr id="10" name="Graphic 9" descr="Arrow: Clockwise curve with solid fill">
            <a:extLst>
              <a:ext uri="{FF2B5EF4-FFF2-40B4-BE49-F238E27FC236}">
                <a16:creationId xmlns:a16="http://schemas.microsoft.com/office/drawing/2014/main" id="{0DA597EA-CD18-B12A-DCB7-2D63E64218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3258497" y="2698540"/>
            <a:ext cx="2792942" cy="2792942"/>
          </a:xfrm>
          <a:prstGeom prst="rect">
            <a:avLst/>
          </a:prstGeom>
        </p:spPr>
      </p:pic>
    </p:spTree>
    <p:extLst>
      <p:ext uri="{BB962C8B-B14F-4D97-AF65-F5344CB8AC3E}">
        <p14:creationId xmlns:p14="http://schemas.microsoft.com/office/powerpoint/2010/main" val="3482471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6A8C5125-E307-5320-1255-CC6CB4B93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C752F-F79E-2D37-EDFE-CFA1800780E5}"/>
              </a:ext>
            </a:extLst>
          </p:cNvPr>
          <p:cNvSpPr>
            <a:spLocks noGrp="1"/>
          </p:cNvSpPr>
          <p:nvPr>
            <p:ph type="title"/>
          </p:nvPr>
        </p:nvSpPr>
        <p:spPr>
          <a:xfrm>
            <a:off x="2320413" y="2497395"/>
            <a:ext cx="7452852" cy="1707484"/>
          </a:xfrm>
        </p:spPr>
        <p:txBody>
          <a:bodyPr/>
          <a:lstStyle/>
          <a:p>
            <a:pPr algn="ctr"/>
            <a:r>
              <a:rPr lang="en-US" sz="4800" dirty="0">
                <a:solidFill>
                  <a:schemeClr val="bg1"/>
                </a:solidFill>
              </a:rPr>
              <a:t>Research on the </a:t>
            </a:r>
            <a:br>
              <a:rPr lang="en-US" sz="4800" dirty="0">
                <a:solidFill>
                  <a:schemeClr val="bg1"/>
                </a:solidFill>
              </a:rPr>
            </a:br>
            <a:r>
              <a:rPr lang="en-US" sz="4800" dirty="0">
                <a:solidFill>
                  <a:schemeClr val="bg1"/>
                </a:solidFill>
              </a:rPr>
              <a:t>Emotion Theory</a:t>
            </a:r>
            <a:endParaRPr lang="en-US" sz="6000" dirty="0">
              <a:solidFill>
                <a:schemeClr val="bg1"/>
              </a:solidFill>
            </a:endParaRPr>
          </a:p>
        </p:txBody>
      </p:sp>
      <p:sp>
        <p:nvSpPr>
          <p:cNvPr id="7" name="Rectangle 6">
            <a:extLst>
              <a:ext uri="{FF2B5EF4-FFF2-40B4-BE49-F238E27FC236}">
                <a16:creationId xmlns:a16="http://schemas.microsoft.com/office/drawing/2014/main" id="{1994BD98-96D2-7A58-B372-0A9337958DB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E72A8D-D6E5-98E5-CCF0-C924416E74E4}"/>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948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A6C4E-8640-759A-F7A1-8D73A503D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686C88-FE63-3BE1-41DF-2D2D6B44A1F4}"/>
              </a:ext>
            </a:extLst>
          </p:cNvPr>
          <p:cNvSpPr>
            <a:spLocks noGrp="1"/>
          </p:cNvSpPr>
          <p:nvPr>
            <p:ph type="title"/>
          </p:nvPr>
        </p:nvSpPr>
        <p:spPr/>
        <p:txBody>
          <a:bodyPr/>
          <a:lstStyle/>
          <a:p>
            <a:r>
              <a:rPr lang="en-US" dirty="0"/>
              <a:t>Research on the Emotion Theory:</a:t>
            </a:r>
          </a:p>
        </p:txBody>
      </p:sp>
      <p:sp>
        <p:nvSpPr>
          <p:cNvPr id="3" name="Content Placeholder 2">
            <a:extLst>
              <a:ext uri="{FF2B5EF4-FFF2-40B4-BE49-F238E27FC236}">
                <a16:creationId xmlns:a16="http://schemas.microsoft.com/office/drawing/2014/main" id="{302903BD-A53C-775E-C5A4-F1F5F1983F4A}"/>
              </a:ext>
            </a:extLst>
          </p:cNvPr>
          <p:cNvSpPr>
            <a:spLocks noGrp="1"/>
          </p:cNvSpPr>
          <p:nvPr>
            <p:ph idx="1"/>
          </p:nvPr>
        </p:nvSpPr>
        <p:spPr/>
        <p:txBody>
          <a:bodyPr>
            <a:normAutofit/>
          </a:bodyPr>
          <a:lstStyle/>
          <a:p>
            <a:endParaRPr lang="en-US" dirty="0"/>
          </a:p>
          <a:p>
            <a:pPr algn="ctr"/>
            <a:r>
              <a:rPr lang="en-US" sz="3200" b="1" dirty="0"/>
              <a:t>Testability and Falsifiability</a:t>
            </a:r>
            <a:endParaRPr lang="en-US" sz="3200" dirty="0"/>
          </a:p>
          <a:p>
            <a:pPr algn="ctr"/>
            <a:r>
              <a:rPr lang="en-US" sz="1800" i="1" dirty="0"/>
              <a:t> </a:t>
            </a:r>
            <a:endParaRPr lang="en-US"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Main Hypothesis:</a:t>
            </a:r>
            <a:r>
              <a:rPr lang="en-US" dirty="0"/>
              <a:t> Psychopathic individuals </a:t>
            </a:r>
            <a:r>
              <a:rPr lang="en-US" dirty="0">
                <a:solidFill>
                  <a:srgbClr val="FF0000"/>
                </a:solidFill>
              </a:rPr>
              <a:t>exhibit muted or atypical emotional responses</a:t>
            </a:r>
            <a:r>
              <a:rPr lang="en-US" dirty="0"/>
              <a:t> compared to non-psychopathic individuals.</a:t>
            </a:r>
          </a:p>
          <a:p>
            <a:pPr marL="342900" indent="-342900">
              <a:buFont typeface="Arial" panose="020B0604020202020204" pitchFamily="34" charset="0"/>
              <a:buChar char="•"/>
            </a:pPr>
            <a:r>
              <a:rPr lang="en-US" b="1" dirty="0"/>
              <a:t>Two Strengths (i.e., “Good” Theory):</a:t>
            </a:r>
            <a:r>
              <a:rPr lang="en-US" dirty="0"/>
              <a:t> </a:t>
            </a:r>
          </a:p>
          <a:p>
            <a:pPr marL="800100" lvl="1" indent="-342900">
              <a:buFont typeface="Wingdings" pitchFamily="2" charset="2"/>
              <a:buChar char="§"/>
            </a:pPr>
            <a:r>
              <a:rPr lang="en-US" dirty="0"/>
              <a:t>Specifies what sort of evidence would </a:t>
            </a:r>
            <a:r>
              <a:rPr lang="en-US" dirty="0">
                <a:solidFill>
                  <a:srgbClr val="FF0000"/>
                </a:solidFill>
              </a:rPr>
              <a:t>corroborate</a:t>
            </a:r>
            <a:r>
              <a:rPr lang="en-US" dirty="0"/>
              <a:t> the theory (i.e., reduced emotions).</a:t>
            </a:r>
          </a:p>
          <a:p>
            <a:pPr marL="800100" lvl="1" indent="-342900">
              <a:buFont typeface="Wingdings" pitchFamily="2" charset="2"/>
              <a:buChar char="§"/>
            </a:pPr>
            <a:r>
              <a:rPr lang="en-US" dirty="0"/>
              <a:t>Specifies what would </a:t>
            </a:r>
            <a:r>
              <a:rPr lang="en-US" dirty="0">
                <a:solidFill>
                  <a:srgbClr val="FF0000"/>
                </a:solidFill>
              </a:rPr>
              <a:t>falsify</a:t>
            </a:r>
            <a:r>
              <a:rPr lang="en-US" dirty="0"/>
              <a:t> it; finding that psychopathic persons’ emotional capacities are comparable to those of others.</a:t>
            </a:r>
          </a:p>
        </p:txBody>
      </p:sp>
      <p:sp>
        <p:nvSpPr>
          <p:cNvPr id="9" name="Rectangle 8">
            <a:extLst>
              <a:ext uri="{FF2B5EF4-FFF2-40B4-BE49-F238E27FC236}">
                <a16:creationId xmlns:a16="http://schemas.microsoft.com/office/drawing/2014/main" id="{E79043EB-890A-690D-E1AB-5627271DBB26}"/>
              </a:ext>
            </a:extLst>
          </p:cNvPr>
          <p:cNvSpPr/>
          <p:nvPr/>
        </p:nvSpPr>
        <p:spPr>
          <a:xfrm>
            <a:off x="517977" y="2138760"/>
            <a:ext cx="11169298" cy="1011203"/>
          </a:xfrm>
          <a:prstGeom prst="rect">
            <a:avLst/>
          </a:prstGeom>
          <a:solidFill>
            <a:schemeClr val="bg1"/>
          </a:solidFill>
          <a:ln w="28575">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The Emotion Theory:</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This theory proposes that psychopathy stems from impairments in the </a:t>
            </a:r>
            <a:r>
              <a:rPr lang="en-CA"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biological systems responsible for generating emotions</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resulting in a reduced or absent capacity to feel certain emotions. </a:t>
            </a:r>
          </a:p>
        </p:txBody>
      </p:sp>
    </p:spTree>
    <p:extLst>
      <p:ext uri="{BB962C8B-B14F-4D97-AF65-F5344CB8AC3E}">
        <p14:creationId xmlns:p14="http://schemas.microsoft.com/office/powerpoint/2010/main" val="1276216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AD6FE-12A3-82E1-66C3-7DBBCAAFE8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750327-10B6-B769-BBCE-45CE45577139}"/>
              </a:ext>
            </a:extLst>
          </p:cNvPr>
          <p:cNvSpPr>
            <a:spLocks noGrp="1"/>
          </p:cNvSpPr>
          <p:nvPr>
            <p:ph type="title"/>
          </p:nvPr>
        </p:nvSpPr>
        <p:spPr/>
        <p:txBody>
          <a:bodyPr/>
          <a:lstStyle/>
          <a:p>
            <a:r>
              <a:rPr lang="en-US" dirty="0"/>
              <a:t>Research on the Emotion Theory:</a:t>
            </a:r>
          </a:p>
        </p:txBody>
      </p:sp>
      <p:sp>
        <p:nvSpPr>
          <p:cNvPr id="3" name="Content Placeholder 2">
            <a:extLst>
              <a:ext uri="{FF2B5EF4-FFF2-40B4-BE49-F238E27FC236}">
                <a16:creationId xmlns:a16="http://schemas.microsoft.com/office/drawing/2014/main" id="{4EB3E72B-1CD3-FD34-6EA0-31A2FA9363CF}"/>
              </a:ext>
            </a:extLst>
          </p:cNvPr>
          <p:cNvSpPr>
            <a:spLocks noGrp="1"/>
          </p:cNvSpPr>
          <p:nvPr>
            <p:ph idx="1"/>
          </p:nvPr>
        </p:nvSpPr>
        <p:spPr/>
        <p:txBody>
          <a:bodyPr>
            <a:normAutofit/>
          </a:bodyPr>
          <a:lstStyle/>
          <a:p>
            <a:endParaRPr lang="en-US" dirty="0"/>
          </a:p>
          <a:p>
            <a:pPr algn="ctr"/>
            <a:r>
              <a:rPr lang="en-US" sz="3200" b="1" dirty="0"/>
              <a:t>How to Test the Emotion Theory</a:t>
            </a:r>
            <a:endParaRPr lang="en-US" sz="3200" dirty="0"/>
          </a:p>
          <a:p>
            <a:pPr algn="ctr"/>
            <a:r>
              <a:rPr lang="en-US" sz="1800" i="1" dirty="0"/>
              <a:t>Emotion theory has been tested using a variety of different technologies and methods</a:t>
            </a:r>
          </a:p>
          <a:p>
            <a:pPr marL="342900" indent="-342900">
              <a:buFont typeface="Arial" panose="020B0604020202020204" pitchFamily="34" charset="0"/>
              <a:buChar char="•"/>
            </a:pPr>
            <a:endParaRPr lang="en-US" dirty="0"/>
          </a:p>
        </p:txBody>
      </p:sp>
      <p:grpSp>
        <p:nvGrpSpPr>
          <p:cNvPr id="35" name="Group 34">
            <a:extLst>
              <a:ext uri="{FF2B5EF4-FFF2-40B4-BE49-F238E27FC236}">
                <a16:creationId xmlns:a16="http://schemas.microsoft.com/office/drawing/2014/main" id="{AF79BEEC-CBEF-2EC2-D86A-00743B699D32}"/>
              </a:ext>
            </a:extLst>
          </p:cNvPr>
          <p:cNvGrpSpPr/>
          <p:nvPr/>
        </p:nvGrpSpPr>
        <p:grpSpPr>
          <a:xfrm>
            <a:off x="89176" y="2518996"/>
            <a:ext cx="2870684" cy="4118736"/>
            <a:chOff x="89176" y="2518996"/>
            <a:chExt cx="2870684" cy="4118736"/>
          </a:xfrm>
        </p:grpSpPr>
        <p:grpSp>
          <p:nvGrpSpPr>
            <p:cNvPr id="12" name="Group 11">
              <a:extLst>
                <a:ext uri="{FF2B5EF4-FFF2-40B4-BE49-F238E27FC236}">
                  <a16:creationId xmlns:a16="http://schemas.microsoft.com/office/drawing/2014/main" id="{EB827103-8D6B-3573-80B8-F7240B713DB5}"/>
                </a:ext>
              </a:extLst>
            </p:cNvPr>
            <p:cNvGrpSpPr/>
            <p:nvPr/>
          </p:nvGrpSpPr>
          <p:grpSpPr>
            <a:xfrm>
              <a:off x="89176" y="2518996"/>
              <a:ext cx="2870684" cy="4118736"/>
              <a:chOff x="4500192" y="2428268"/>
              <a:chExt cx="3194928" cy="4118736"/>
            </a:xfrm>
          </p:grpSpPr>
          <p:grpSp>
            <p:nvGrpSpPr>
              <p:cNvPr id="15" name="Group 14">
                <a:extLst>
                  <a:ext uri="{FF2B5EF4-FFF2-40B4-BE49-F238E27FC236}">
                    <a16:creationId xmlns:a16="http://schemas.microsoft.com/office/drawing/2014/main" id="{883BC40C-150D-5CA2-CB46-3AD740423D8F}"/>
                  </a:ext>
                </a:extLst>
              </p:cNvPr>
              <p:cNvGrpSpPr/>
              <p:nvPr/>
            </p:nvGrpSpPr>
            <p:grpSpPr>
              <a:xfrm>
                <a:off x="4500192" y="2428268"/>
                <a:ext cx="3184989" cy="3051425"/>
                <a:chOff x="1068511" y="2938409"/>
                <a:chExt cx="3184989" cy="3051425"/>
              </a:xfrm>
            </p:grpSpPr>
            <p:sp>
              <p:nvSpPr>
                <p:cNvPr id="17" name="Rectangle 16">
                  <a:extLst>
                    <a:ext uri="{FF2B5EF4-FFF2-40B4-BE49-F238E27FC236}">
                      <a16:creationId xmlns:a16="http://schemas.microsoft.com/office/drawing/2014/main" id="{4B7A6E83-2CD9-3904-3A06-51442D6A5C44}"/>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492A6E1-8883-C956-E472-C4649738B318}"/>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Design: Stimulus Study</a:t>
                  </a:r>
                </a:p>
              </p:txBody>
            </p:sp>
          </p:grpSp>
          <p:sp>
            <p:nvSpPr>
              <p:cNvPr id="16" name="TextBox 15">
                <a:extLst>
                  <a:ext uri="{FF2B5EF4-FFF2-40B4-BE49-F238E27FC236}">
                    <a16:creationId xmlns:a16="http://schemas.microsoft.com/office/drawing/2014/main" id="{223D593A-3255-3B76-3644-0CD2F9493E63}"/>
                  </a:ext>
                </a:extLst>
              </p:cNvPr>
              <p:cNvSpPr txBox="1"/>
              <p:nvPr/>
            </p:nvSpPr>
            <p:spPr>
              <a:xfrm>
                <a:off x="4510131" y="5531341"/>
                <a:ext cx="3184989" cy="1015663"/>
              </a:xfrm>
              <a:prstGeom prst="rect">
                <a:avLst/>
              </a:prstGeom>
              <a:noFill/>
            </p:spPr>
            <p:txBody>
              <a:bodyPr wrap="square" rtlCol="0">
                <a:spAutoFit/>
              </a:bodyPr>
              <a:lstStyle/>
              <a:p>
                <a:pPr marL="171450" indent="-171450">
                  <a:buFont typeface="Arial" panose="020B0604020202020204" pitchFamily="34" charset="0"/>
                  <a:buChar char="•"/>
                </a:pPr>
                <a:r>
                  <a:rPr lang="en-US" sz="1200" b="1" dirty="0">
                    <a:latin typeface="Helvetica Neue" panose="02000503000000020004" pitchFamily="2" charset="0"/>
                    <a:ea typeface="Helvetica Neue" panose="02000503000000020004" pitchFamily="2" charset="0"/>
                    <a:cs typeface="Helvetica Neue" panose="02000503000000020004" pitchFamily="2" charset="0"/>
                  </a:rPr>
                  <a:t>Step 1: </a:t>
                </a:r>
                <a:r>
                  <a:rPr lang="en-US" sz="1200" dirty="0">
                    <a:latin typeface="Helvetica Neue" panose="02000503000000020004" pitchFamily="2" charset="0"/>
                    <a:ea typeface="Helvetica Neue" panose="02000503000000020004" pitchFamily="2" charset="0"/>
                    <a:cs typeface="Helvetica Neue" panose="02000503000000020004" pitchFamily="2" charset="0"/>
                  </a:rPr>
                  <a:t>Performs a task designed to elicit emotion (e.g., nervousness) </a:t>
                </a:r>
              </a:p>
              <a:p>
                <a:pPr marL="171450" indent="-171450">
                  <a:buFont typeface="Arial" panose="020B0604020202020204" pitchFamily="34" charset="0"/>
                  <a:buChar char="•"/>
                </a:pPr>
                <a:r>
                  <a:rPr lang="en-US" sz="1200" b="1" dirty="0">
                    <a:latin typeface="Helvetica Neue" panose="02000503000000020004" pitchFamily="2" charset="0"/>
                    <a:ea typeface="Helvetica Neue" panose="02000503000000020004" pitchFamily="2" charset="0"/>
                    <a:cs typeface="Helvetica Neue" panose="02000503000000020004" pitchFamily="2" charset="0"/>
                  </a:rPr>
                  <a:t>Step 2: </a:t>
                </a:r>
                <a:r>
                  <a:rPr lang="en-US" sz="1200" dirty="0">
                    <a:latin typeface="Helvetica Neue" panose="02000503000000020004" pitchFamily="2" charset="0"/>
                    <a:ea typeface="Helvetica Neue" panose="02000503000000020004" pitchFamily="2" charset="0"/>
                    <a:cs typeface="Helvetica Neue" panose="02000503000000020004" pitchFamily="2" charset="0"/>
                  </a:rPr>
                  <a:t>Researchers measure physiological changes linked to these emotional states</a:t>
                </a:r>
              </a:p>
            </p:txBody>
          </p:sp>
        </p:grpSp>
        <p:pic>
          <p:nvPicPr>
            <p:cNvPr id="1028" name="Picture 4" descr="The startle reflex as an indicator of psychopathic personality. Forensic  Sciences Club - Forensic Science Club">
              <a:extLst>
                <a:ext uri="{FF2B5EF4-FFF2-40B4-BE49-F238E27FC236}">
                  <a16:creationId xmlns:a16="http://schemas.microsoft.com/office/drawing/2014/main" id="{93868C0E-CAD2-7E15-08E3-CD61D4520F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18" r="5520"/>
            <a:stretch>
              <a:fillRect/>
            </a:stretch>
          </p:blipFill>
          <p:spPr bwMode="auto">
            <a:xfrm>
              <a:off x="89176" y="3104734"/>
              <a:ext cx="2870684" cy="24749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8F147DE7-309D-2DEB-D2DB-486C8FE69596}"/>
              </a:ext>
            </a:extLst>
          </p:cNvPr>
          <p:cNvGrpSpPr/>
          <p:nvPr/>
        </p:nvGrpSpPr>
        <p:grpSpPr>
          <a:xfrm>
            <a:off x="3123314" y="2518996"/>
            <a:ext cx="3037577" cy="4295456"/>
            <a:chOff x="3123314" y="2518996"/>
            <a:chExt cx="3037577" cy="4295456"/>
          </a:xfrm>
        </p:grpSpPr>
        <p:grpSp>
          <p:nvGrpSpPr>
            <p:cNvPr id="5" name="Group 4">
              <a:extLst>
                <a:ext uri="{FF2B5EF4-FFF2-40B4-BE49-F238E27FC236}">
                  <a16:creationId xmlns:a16="http://schemas.microsoft.com/office/drawing/2014/main" id="{AAA28C5F-A1A5-9054-1E87-282D95EE21F1}"/>
                </a:ext>
              </a:extLst>
            </p:cNvPr>
            <p:cNvGrpSpPr/>
            <p:nvPr/>
          </p:nvGrpSpPr>
          <p:grpSpPr>
            <a:xfrm>
              <a:off x="3123314" y="2518996"/>
              <a:ext cx="2861755" cy="4295456"/>
              <a:chOff x="1068510" y="2428268"/>
              <a:chExt cx="3184990" cy="4295456"/>
            </a:xfrm>
          </p:grpSpPr>
          <p:grpSp>
            <p:nvGrpSpPr>
              <p:cNvPr id="7" name="Group 6">
                <a:extLst>
                  <a:ext uri="{FF2B5EF4-FFF2-40B4-BE49-F238E27FC236}">
                    <a16:creationId xmlns:a16="http://schemas.microsoft.com/office/drawing/2014/main" id="{E78C19DD-0D84-6BCD-4B02-9153030C1070}"/>
                  </a:ext>
                </a:extLst>
              </p:cNvPr>
              <p:cNvGrpSpPr/>
              <p:nvPr/>
            </p:nvGrpSpPr>
            <p:grpSpPr>
              <a:xfrm>
                <a:off x="1068511" y="2428268"/>
                <a:ext cx="3184989" cy="3051425"/>
                <a:chOff x="1068511" y="2938409"/>
                <a:chExt cx="3184989" cy="3051425"/>
              </a:xfrm>
            </p:grpSpPr>
            <p:sp>
              <p:nvSpPr>
                <p:cNvPr id="9" name="Rectangle 8">
                  <a:extLst>
                    <a:ext uri="{FF2B5EF4-FFF2-40B4-BE49-F238E27FC236}">
                      <a16:creationId xmlns:a16="http://schemas.microsoft.com/office/drawing/2014/main" id="{23F24747-E37D-CAD1-2E3C-322CF95693C4}"/>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0AB443-D803-D2D7-77E1-D38458C91778}"/>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pitchFamily="2" charset="0"/>
                    </a:rPr>
                    <a:t>Physiological Systems</a:t>
                  </a:r>
                </a:p>
              </p:txBody>
            </p:sp>
          </p:grpSp>
          <p:sp>
            <p:nvSpPr>
              <p:cNvPr id="8" name="TextBox 7">
                <a:extLst>
                  <a:ext uri="{FF2B5EF4-FFF2-40B4-BE49-F238E27FC236}">
                    <a16:creationId xmlns:a16="http://schemas.microsoft.com/office/drawing/2014/main" id="{942E2B4C-8A26-76D6-C8ED-FF965E507A6B}"/>
                  </a:ext>
                </a:extLst>
              </p:cNvPr>
              <p:cNvSpPr txBox="1"/>
              <p:nvPr/>
            </p:nvSpPr>
            <p:spPr>
              <a:xfrm>
                <a:off x="1068510" y="5523395"/>
                <a:ext cx="3184989" cy="1200329"/>
              </a:xfrm>
              <a:prstGeom prst="rect">
                <a:avLst/>
              </a:prstGeom>
              <a:noFill/>
            </p:spPr>
            <p:txBody>
              <a:bodyPr wrap="square" rtlCol="0">
                <a:spAutoFit/>
              </a:bodyPr>
              <a:lstStyle/>
              <a:p>
                <a:pPr marL="171450" indent="-171450">
                  <a:buFont typeface="Arial" panose="020B0604020202020204" pitchFamily="34" charset="0"/>
                  <a:buChar char="•"/>
                </a:pPr>
                <a:r>
                  <a:rPr lang="en-US" sz="1200" b="1" dirty="0">
                    <a:latin typeface="Helvetica Neue" panose="02000503000000020004" pitchFamily="2" charset="0"/>
                    <a:ea typeface="Helvetica Neue" panose="02000503000000020004" pitchFamily="2" charset="0"/>
                    <a:cs typeface="Helvetica Neue" panose="02000503000000020004" pitchFamily="2" charset="0"/>
                  </a:rPr>
                  <a:t>Central Nervous System </a:t>
                </a:r>
                <a:r>
                  <a:rPr lang="en-US" sz="1200" dirty="0">
                    <a:latin typeface="Helvetica Neue" panose="02000503000000020004" pitchFamily="2" charset="0"/>
                    <a:ea typeface="Helvetica Neue" panose="02000503000000020004" pitchFamily="2" charset="0"/>
                    <a:cs typeface="Helvetica Neue" panose="02000503000000020004" pitchFamily="2" charset="0"/>
                  </a:rPr>
                  <a:t>(CNS): brain activity</a:t>
                </a:r>
              </a:p>
              <a:p>
                <a:pPr marL="171450" indent="-171450">
                  <a:buFont typeface="Arial" panose="020B0604020202020204" pitchFamily="34" charset="0"/>
                  <a:buChar char="•"/>
                </a:pPr>
                <a:r>
                  <a:rPr lang="en-US" sz="1200" b="1" dirty="0">
                    <a:latin typeface="Helvetica Neue" panose="02000503000000020004" pitchFamily="2" charset="0"/>
                    <a:ea typeface="Helvetica Neue" panose="02000503000000020004" pitchFamily="2" charset="0"/>
                    <a:cs typeface="Helvetica Neue" panose="02000503000000020004" pitchFamily="2" charset="0"/>
                  </a:rPr>
                  <a:t>Autonomic Nervous System </a:t>
                </a:r>
                <a:r>
                  <a:rPr lang="en-US" sz="1200" dirty="0">
                    <a:latin typeface="Helvetica Neue" panose="02000503000000020004" pitchFamily="2" charset="0"/>
                    <a:ea typeface="Helvetica Neue" panose="02000503000000020004" pitchFamily="2" charset="0"/>
                    <a:cs typeface="Helvetica Neue" panose="02000503000000020004" pitchFamily="2" charset="0"/>
                  </a:rPr>
                  <a:t>(ANS): heart rate, sweat gland, and muscle activity.</a:t>
                </a:r>
              </a:p>
              <a:p>
                <a:pPr algn="ct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1030" name="Picture 6" descr="Psychophysiology | ADInstruments">
              <a:extLst>
                <a:ext uri="{FF2B5EF4-FFF2-40B4-BE49-F238E27FC236}">
                  <a16:creationId xmlns:a16="http://schemas.microsoft.com/office/drawing/2014/main" id="{11C86778-AAD0-8B07-A5D2-9B5B05BC3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948" y="3113599"/>
              <a:ext cx="2640943" cy="24519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7B85D81E-8630-D7EA-12CE-334F0C2074AB}"/>
              </a:ext>
            </a:extLst>
          </p:cNvPr>
          <p:cNvGrpSpPr/>
          <p:nvPr/>
        </p:nvGrpSpPr>
        <p:grpSpPr>
          <a:xfrm>
            <a:off x="6154479" y="2527291"/>
            <a:ext cx="2873659" cy="3941758"/>
            <a:chOff x="6154479" y="2527291"/>
            <a:chExt cx="2873659" cy="3941758"/>
          </a:xfrm>
        </p:grpSpPr>
        <p:grpSp>
          <p:nvGrpSpPr>
            <p:cNvPr id="20" name="Group 19">
              <a:extLst>
                <a:ext uri="{FF2B5EF4-FFF2-40B4-BE49-F238E27FC236}">
                  <a16:creationId xmlns:a16="http://schemas.microsoft.com/office/drawing/2014/main" id="{F391E2C6-7465-22F3-93D1-544EF7D1C674}"/>
                </a:ext>
              </a:extLst>
            </p:cNvPr>
            <p:cNvGrpSpPr/>
            <p:nvPr/>
          </p:nvGrpSpPr>
          <p:grpSpPr>
            <a:xfrm>
              <a:off x="6154479" y="2527291"/>
              <a:ext cx="2873659" cy="3941758"/>
              <a:chOff x="7938503" y="2423621"/>
              <a:chExt cx="3198238" cy="3941758"/>
            </a:xfrm>
          </p:grpSpPr>
          <p:grpSp>
            <p:nvGrpSpPr>
              <p:cNvPr id="22" name="Group 21">
                <a:extLst>
                  <a:ext uri="{FF2B5EF4-FFF2-40B4-BE49-F238E27FC236}">
                    <a16:creationId xmlns:a16="http://schemas.microsoft.com/office/drawing/2014/main" id="{591FBE92-E779-CA59-EFC9-61D1C007E58C}"/>
                  </a:ext>
                </a:extLst>
              </p:cNvPr>
              <p:cNvGrpSpPr/>
              <p:nvPr/>
            </p:nvGrpSpPr>
            <p:grpSpPr>
              <a:xfrm>
                <a:off x="7938503" y="2423621"/>
                <a:ext cx="3184989" cy="3051425"/>
                <a:chOff x="1068511" y="2938409"/>
                <a:chExt cx="3184989" cy="3051425"/>
              </a:xfrm>
            </p:grpSpPr>
            <p:sp>
              <p:nvSpPr>
                <p:cNvPr id="24" name="Rectangle 23">
                  <a:extLst>
                    <a:ext uri="{FF2B5EF4-FFF2-40B4-BE49-F238E27FC236}">
                      <a16:creationId xmlns:a16="http://schemas.microsoft.com/office/drawing/2014/main" id="{BDED95F1-FC5E-9199-692C-1B4F71D25268}"/>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0F6896-22FD-F4EB-2754-A239325968FE}"/>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pitchFamily="2" charset="0"/>
                    </a:rPr>
                    <a:t>Technologies Used</a:t>
                  </a:r>
                </a:p>
              </p:txBody>
            </p:sp>
          </p:grpSp>
          <p:sp>
            <p:nvSpPr>
              <p:cNvPr id="23" name="TextBox 22">
                <a:extLst>
                  <a:ext uri="{FF2B5EF4-FFF2-40B4-BE49-F238E27FC236}">
                    <a16:creationId xmlns:a16="http://schemas.microsoft.com/office/drawing/2014/main" id="{5771BF5A-1777-78CC-56ED-EFAB8E427FA5}"/>
                  </a:ext>
                </a:extLst>
              </p:cNvPr>
              <p:cNvSpPr txBox="1"/>
              <p:nvPr/>
            </p:nvSpPr>
            <p:spPr>
              <a:xfrm>
                <a:off x="7951752" y="5534382"/>
                <a:ext cx="3184989"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Neuroimaging (e.g., MRI)</a:t>
                </a:r>
              </a:p>
              <a:p>
                <a:pPr marL="171450" indent="-171450">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Electrodermal activity (sweat)</a:t>
                </a:r>
              </a:p>
              <a:p>
                <a:pPr marL="171450" indent="-171450">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Electrocardiography (pulse)</a:t>
                </a:r>
              </a:p>
              <a:p>
                <a:pPr marL="171450" indent="-171450">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Electromyography (muscle)</a:t>
                </a:r>
              </a:p>
            </p:txBody>
          </p:sp>
        </p:grpSp>
        <p:pic>
          <p:nvPicPr>
            <p:cNvPr id="1034" name="Picture 10" descr="BIOPAC EDA Webinar Part 1 (US) Recording Now Available | BIOPAC">
              <a:extLst>
                <a:ext uri="{FF2B5EF4-FFF2-40B4-BE49-F238E27FC236}">
                  <a16:creationId xmlns:a16="http://schemas.microsoft.com/office/drawing/2014/main" id="{E2228B18-A873-0361-16C6-E30DF4E14A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53" b="11563"/>
            <a:stretch>
              <a:fillRect/>
            </a:stretch>
          </p:blipFill>
          <p:spPr bwMode="auto">
            <a:xfrm>
              <a:off x="6199396" y="3215148"/>
              <a:ext cx="2816838" cy="10593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g tracking | Devpost">
              <a:extLst>
                <a:ext uri="{FF2B5EF4-FFF2-40B4-BE49-F238E27FC236}">
                  <a16:creationId xmlns:a16="http://schemas.microsoft.com/office/drawing/2014/main" id="{812BAD55-74A5-819A-0DCC-7223B112B6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180" r="12160"/>
            <a:stretch>
              <a:fillRect/>
            </a:stretch>
          </p:blipFill>
          <p:spPr bwMode="auto">
            <a:xfrm>
              <a:off x="6279260" y="4368631"/>
              <a:ext cx="1243865" cy="11904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ow to take your pulse - Mayo Clinic">
              <a:extLst>
                <a:ext uri="{FF2B5EF4-FFF2-40B4-BE49-F238E27FC236}">
                  <a16:creationId xmlns:a16="http://schemas.microsoft.com/office/drawing/2014/main" id="{A82AC48A-3C98-2326-AA49-2EC46BECEE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1823"/>
            <a:stretch>
              <a:fillRect/>
            </a:stretch>
          </p:blipFill>
          <p:spPr bwMode="auto">
            <a:xfrm flipH="1">
              <a:off x="7772364" y="4337401"/>
              <a:ext cx="1243867" cy="12183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9D848CF9-6038-22CA-3FA9-2D2D4D3B3A82}"/>
              </a:ext>
            </a:extLst>
          </p:cNvPr>
          <p:cNvGrpSpPr/>
          <p:nvPr/>
        </p:nvGrpSpPr>
        <p:grpSpPr>
          <a:xfrm>
            <a:off x="9134603" y="2527291"/>
            <a:ext cx="2861755" cy="4295456"/>
            <a:chOff x="9134603" y="2527291"/>
            <a:chExt cx="2861755" cy="4295456"/>
          </a:xfrm>
        </p:grpSpPr>
        <p:grpSp>
          <p:nvGrpSpPr>
            <p:cNvPr id="27" name="Group 26">
              <a:extLst>
                <a:ext uri="{FF2B5EF4-FFF2-40B4-BE49-F238E27FC236}">
                  <a16:creationId xmlns:a16="http://schemas.microsoft.com/office/drawing/2014/main" id="{3CC2EB85-4D4F-E194-68A6-9361F62DB478}"/>
                </a:ext>
              </a:extLst>
            </p:cNvPr>
            <p:cNvGrpSpPr/>
            <p:nvPr/>
          </p:nvGrpSpPr>
          <p:grpSpPr>
            <a:xfrm>
              <a:off x="9134603" y="2527291"/>
              <a:ext cx="2861755" cy="4295456"/>
              <a:chOff x="1068510" y="2428268"/>
              <a:chExt cx="3184990" cy="4295456"/>
            </a:xfrm>
          </p:grpSpPr>
          <p:grpSp>
            <p:nvGrpSpPr>
              <p:cNvPr id="29" name="Group 28">
                <a:extLst>
                  <a:ext uri="{FF2B5EF4-FFF2-40B4-BE49-F238E27FC236}">
                    <a16:creationId xmlns:a16="http://schemas.microsoft.com/office/drawing/2014/main" id="{C52A1E4D-325E-166D-A0DD-92118D99FD6D}"/>
                  </a:ext>
                </a:extLst>
              </p:cNvPr>
              <p:cNvGrpSpPr/>
              <p:nvPr/>
            </p:nvGrpSpPr>
            <p:grpSpPr>
              <a:xfrm>
                <a:off x="1068511" y="2428268"/>
                <a:ext cx="3184989" cy="3051425"/>
                <a:chOff x="1068511" y="2938409"/>
                <a:chExt cx="3184989" cy="3051425"/>
              </a:xfrm>
            </p:grpSpPr>
            <p:sp>
              <p:nvSpPr>
                <p:cNvPr id="31" name="Rectangle 30">
                  <a:extLst>
                    <a:ext uri="{FF2B5EF4-FFF2-40B4-BE49-F238E27FC236}">
                      <a16:creationId xmlns:a16="http://schemas.microsoft.com/office/drawing/2014/main" id="{C40BB1EE-8007-F1E1-41FD-01CA0929B5FC}"/>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664066-F9BA-5CAE-A2E6-B9621FB59C5C}"/>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pitchFamily="2" charset="0"/>
                    </a:rPr>
                    <a:t>Interpretation of Data</a:t>
                  </a:r>
                </a:p>
              </p:txBody>
            </p:sp>
          </p:grpSp>
          <p:sp>
            <p:nvSpPr>
              <p:cNvPr id="30" name="TextBox 29">
                <a:extLst>
                  <a:ext uri="{FF2B5EF4-FFF2-40B4-BE49-F238E27FC236}">
                    <a16:creationId xmlns:a16="http://schemas.microsoft.com/office/drawing/2014/main" id="{4D32E029-AD65-18F4-F201-50A6CE4118CD}"/>
                  </a:ext>
                </a:extLst>
              </p:cNvPr>
              <p:cNvSpPr txBox="1"/>
              <p:nvPr/>
            </p:nvSpPr>
            <p:spPr>
              <a:xfrm>
                <a:off x="1068510" y="5523395"/>
                <a:ext cx="3184989" cy="1200329"/>
              </a:xfrm>
              <a:prstGeom prst="rect">
                <a:avLst/>
              </a:prstGeom>
              <a:noFill/>
            </p:spPr>
            <p:txBody>
              <a:bodyPr wrap="square" rtlCol="0">
                <a:spAutoFit/>
              </a:bodyPr>
              <a:lstStyle/>
              <a:p>
                <a:pPr marL="228600" indent="-228600">
                  <a:buFont typeface="+mj-lt"/>
                  <a:buAutoNum type="arabicPeriod"/>
                </a:pPr>
                <a:r>
                  <a:rPr lang="en-US" sz="1200" dirty="0">
                    <a:latin typeface="Helvetica Neue" panose="02000503000000020004" pitchFamily="2" charset="0"/>
                    <a:ea typeface="Helvetica Neue" panose="02000503000000020004" pitchFamily="2" charset="0"/>
                    <a:cs typeface="Helvetica Neue" panose="02000503000000020004" pitchFamily="2" charset="0"/>
                  </a:rPr>
                  <a:t>If no physiological changes in PCL samples = </a:t>
                </a:r>
                <a:r>
                  <a:rPr lang="en-US" sz="1200" b="1" dirty="0">
                    <a:latin typeface="Helvetica Neue" panose="02000503000000020004" pitchFamily="2" charset="0"/>
                    <a:ea typeface="Helvetica Neue" panose="02000503000000020004" pitchFamily="2" charset="0"/>
                    <a:cs typeface="Helvetica Neue" panose="02000503000000020004" pitchFamily="2" charset="0"/>
                  </a:rPr>
                  <a:t>corroborates theory</a:t>
                </a:r>
                <a:r>
                  <a:rPr lang="en-US" sz="1200" dirty="0">
                    <a:latin typeface="Helvetica Neue" panose="02000503000000020004" pitchFamily="2" charset="0"/>
                    <a:ea typeface="Helvetica Neue" panose="02000503000000020004" pitchFamily="2" charset="0"/>
                    <a:cs typeface="Helvetica Neue" panose="02000503000000020004" pitchFamily="2" charset="0"/>
                  </a:rPr>
                  <a:t>.</a:t>
                </a:r>
              </a:p>
              <a:p>
                <a:pPr marL="228600" indent="-228600">
                  <a:buFont typeface="+mj-lt"/>
                  <a:buAutoNum type="arabicPeriod"/>
                </a:pPr>
                <a:r>
                  <a:rPr lang="en-US" sz="1200" dirty="0">
                    <a:latin typeface="Helvetica Neue" panose="02000503000000020004" pitchFamily="2" charset="0"/>
                    <a:ea typeface="Helvetica Neue" panose="02000503000000020004" pitchFamily="2" charset="0"/>
                    <a:cs typeface="Helvetica Neue" panose="02000503000000020004" pitchFamily="2" charset="0"/>
                  </a:rPr>
                  <a:t>If similar physiological responses across PCL samples and controls = </a:t>
                </a:r>
                <a:r>
                  <a:rPr lang="en-US" sz="1200" b="1" dirty="0">
                    <a:latin typeface="Helvetica Neue" panose="02000503000000020004" pitchFamily="2" charset="0"/>
                    <a:ea typeface="Helvetica Neue" panose="02000503000000020004" pitchFamily="2" charset="0"/>
                    <a:cs typeface="Helvetica Neue" panose="02000503000000020004" pitchFamily="2" charset="0"/>
                  </a:rPr>
                  <a:t>inconsistent with emotion theory</a:t>
                </a:r>
                <a:r>
                  <a:rPr lang="en-US" sz="1200" dirty="0">
                    <a:latin typeface="Helvetica Neue" panose="02000503000000020004" pitchFamily="2" charset="0"/>
                    <a:ea typeface="Helvetica Neue" panose="02000503000000020004" pitchFamily="2" charset="0"/>
                    <a:cs typeface="Helvetica Neue" panose="02000503000000020004" pitchFamily="2" charset="0"/>
                  </a:rPr>
                  <a:t>.</a:t>
                </a:r>
              </a:p>
              <a:p>
                <a:pPr algn="ct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36" name="Picture 35">
              <a:extLst>
                <a:ext uri="{FF2B5EF4-FFF2-40B4-BE49-F238E27FC236}">
                  <a16:creationId xmlns:a16="http://schemas.microsoft.com/office/drawing/2014/main" id="{4083BD5D-64C4-0B63-264C-55BA935C1FD9}"/>
                </a:ext>
              </a:extLst>
            </p:cNvPr>
            <p:cNvPicPr>
              <a:picLocks noChangeAspect="1"/>
            </p:cNvPicPr>
            <p:nvPr/>
          </p:nvPicPr>
          <p:blipFill>
            <a:blip r:embed="rId8"/>
            <a:stretch>
              <a:fillRect/>
            </a:stretch>
          </p:blipFill>
          <p:spPr>
            <a:xfrm>
              <a:off x="9379794" y="3348775"/>
              <a:ext cx="2371372" cy="2039712"/>
            </a:xfrm>
            <a:prstGeom prst="rect">
              <a:avLst/>
            </a:prstGeom>
          </p:spPr>
        </p:pic>
      </p:grpSp>
    </p:spTree>
    <p:extLst>
      <p:ext uri="{BB962C8B-B14F-4D97-AF65-F5344CB8AC3E}">
        <p14:creationId xmlns:p14="http://schemas.microsoft.com/office/powerpoint/2010/main" val="266339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260C1-5F53-6A08-9368-FA6480EE32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5D5898-5F8E-C9AB-47D5-25A044CD0138}"/>
              </a:ext>
            </a:extLst>
          </p:cNvPr>
          <p:cNvSpPr>
            <a:spLocks noGrp="1"/>
          </p:cNvSpPr>
          <p:nvPr>
            <p:ph type="title"/>
          </p:nvPr>
        </p:nvSpPr>
        <p:spPr/>
        <p:txBody>
          <a:bodyPr/>
          <a:lstStyle/>
          <a:p>
            <a:r>
              <a:rPr lang="en-US" dirty="0"/>
              <a:t>Research on the Emotion Theory:</a:t>
            </a:r>
          </a:p>
        </p:txBody>
      </p:sp>
      <p:sp>
        <p:nvSpPr>
          <p:cNvPr id="3" name="Content Placeholder 2">
            <a:extLst>
              <a:ext uri="{FF2B5EF4-FFF2-40B4-BE49-F238E27FC236}">
                <a16:creationId xmlns:a16="http://schemas.microsoft.com/office/drawing/2014/main" id="{370DCF6F-861A-FDFE-8B6A-0872073D35A0}"/>
              </a:ext>
            </a:extLst>
          </p:cNvPr>
          <p:cNvSpPr>
            <a:spLocks noGrp="1"/>
          </p:cNvSpPr>
          <p:nvPr>
            <p:ph idx="1"/>
          </p:nvPr>
        </p:nvSpPr>
        <p:spPr/>
        <p:txBody>
          <a:bodyPr>
            <a:normAutofit/>
          </a:bodyPr>
          <a:lstStyle/>
          <a:p>
            <a:endParaRPr lang="en-US" dirty="0"/>
          </a:p>
          <a:p>
            <a:pPr algn="ctr"/>
            <a:r>
              <a:rPr lang="en-US" sz="3200" b="1" dirty="0"/>
              <a:t>Stimulus and Conditioning Studies</a:t>
            </a:r>
            <a:endParaRPr lang="en-US" sz="3200" dirty="0"/>
          </a:p>
          <a:p>
            <a:pPr algn="ctr"/>
            <a:r>
              <a:rPr lang="en-US" sz="1800" i="1" dirty="0"/>
              <a:t>These study designs are paired with the use of psychophysiological or neuroimaging technologies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grpSp>
        <p:nvGrpSpPr>
          <p:cNvPr id="14" name="Group 13">
            <a:extLst>
              <a:ext uri="{FF2B5EF4-FFF2-40B4-BE49-F238E27FC236}">
                <a16:creationId xmlns:a16="http://schemas.microsoft.com/office/drawing/2014/main" id="{D47D5411-DA23-A096-D902-EFA93EDBF877}"/>
              </a:ext>
            </a:extLst>
          </p:cNvPr>
          <p:cNvGrpSpPr/>
          <p:nvPr/>
        </p:nvGrpSpPr>
        <p:grpSpPr>
          <a:xfrm>
            <a:off x="75923" y="2587591"/>
            <a:ext cx="5725110" cy="3927411"/>
            <a:chOff x="75923" y="2587591"/>
            <a:chExt cx="5233496" cy="3927411"/>
          </a:xfrm>
        </p:grpSpPr>
        <p:sp>
          <p:nvSpPr>
            <p:cNvPr id="4" name="Rectangle 3">
              <a:extLst>
                <a:ext uri="{FF2B5EF4-FFF2-40B4-BE49-F238E27FC236}">
                  <a16:creationId xmlns:a16="http://schemas.microsoft.com/office/drawing/2014/main" id="{CE769B46-2546-478F-A1AC-0378AC1D2F74}"/>
                </a:ext>
              </a:extLst>
            </p:cNvPr>
            <p:cNvSpPr/>
            <p:nvPr/>
          </p:nvSpPr>
          <p:spPr>
            <a:xfrm>
              <a:off x="89176" y="2587591"/>
              <a:ext cx="5220243"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1. Stimulus-Response Studies</a:t>
              </a:r>
            </a:p>
          </p:txBody>
        </p:sp>
        <p:sp>
          <p:nvSpPr>
            <p:cNvPr id="11" name="Rectangle 10">
              <a:extLst>
                <a:ext uri="{FF2B5EF4-FFF2-40B4-BE49-F238E27FC236}">
                  <a16:creationId xmlns:a16="http://schemas.microsoft.com/office/drawing/2014/main" id="{E80866B6-3C09-5966-ACA4-C4AB75218FA7}"/>
                </a:ext>
              </a:extLst>
            </p:cNvPr>
            <p:cNvSpPr/>
            <p:nvPr/>
          </p:nvSpPr>
          <p:spPr>
            <a:xfrm>
              <a:off x="75923" y="3127341"/>
              <a:ext cx="5233495" cy="338766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F3EB82C-A56B-06C8-9D7A-24F14A9D51B1}"/>
                </a:ext>
              </a:extLst>
            </p:cNvPr>
            <p:cNvSpPr txBox="1"/>
            <p:nvPr/>
          </p:nvSpPr>
          <p:spPr>
            <a:xfrm>
              <a:off x="149633" y="3236121"/>
              <a:ext cx="5099327" cy="3170099"/>
            </a:xfrm>
            <a:prstGeom prst="rect">
              <a:avLst/>
            </a:prstGeom>
            <a:noFill/>
          </p:spPr>
          <p:txBody>
            <a:bodyPr wrap="square" rtlCol="0">
              <a:spAutoFit/>
            </a:bodyPr>
            <a:lstStyle/>
            <a:p>
              <a:pPr algn="l"/>
              <a:r>
                <a:rPr lang="en-US" sz="2000" b="1" dirty="0">
                  <a:latin typeface="Helvetica Neue" panose="02000503000000020004" pitchFamily="2" charset="0"/>
                  <a:ea typeface="Helvetica Neue" panose="02000503000000020004" pitchFamily="2" charset="0"/>
                  <a:cs typeface="Helvetica Neue" panose="02000503000000020004" pitchFamily="2" charset="0"/>
                </a:rPr>
                <a:t>Design: </a:t>
              </a:r>
              <a:r>
                <a:rPr lang="en-US" sz="2000" dirty="0">
                  <a:latin typeface="Helvetica Neue" panose="02000503000000020004" pitchFamily="2" charset="0"/>
                  <a:ea typeface="Helvetica Neue" panose="02000503000000020004" pitchFamily="2" charset="0"/>
                  <a:cs typeface="Helvetica Neue" panose="02000503000000020004" pitchFamily="2" charset="0"/>
                </a:rPr>
                <a:t>Participants are exposed to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emotionally charged stimuli </a:t>
              </a:r>
              <a:r>
                <a:rPr lang="en-US" sz="2000" dirty="0">
                  <a:latin typeface="Helvetica Neue" panose="02000503000000020004" pitchFamily="2" charset="0"/>
                  <a:ea typeface="Helvetica Neue" panose="02000503000000020004" pitchFamily="2" charset="0"/>
                  <a:cs typeface="Helvetica Neue" panose="02000503000000020004" pitchFamily="2" charset="0"/>
                </a:rPr>
                <a:t>(e.g., pictures).</a:t>
              </a:r>
            </a:p>
            <a:p>
              <a:pPr algn="l"/>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algn="l"/>
              <a:r>
                <a:rPr lang="en-US" sz="2000" b="1" dirty="0">
                  <a:latin typeface="Helvetica Neue" panose="02000503000000020004" pitchFamily="2" charset="0"/>
                  <a:ea typeface="Helvetica Neue" panose="02000503000000020004" pitchFamily="2" charset="0"/>
                  <a:cs typeface="Helvetica Neue" panose="02000503000000020004" pitchFamily="2" charset="0"/>
                </a:rPr>
                <a:t>Purpose: </a:t>
              </a:r>
              <a:r>
                <a:rPr lang="en-US" sz="2000" dirty="0">
                  <a:latin typeface="Helvetica Neue" panose="02000503000000020004" pitchFamily="2" charset="0"/>
                  <a:ea typeface="Helvetica Neue" panose="02000503000000020004" pitchFamily="2" charset="0"/>
                  <a:cs typeface="Helvetica Neue" panose="02000503000000020004" pitchFamily="2" charset="0"/>
                </a:rPr>
                <a:t>Measure immediate emotional and physiological reactions (e.g., changes in heart rate, skin conductance).</a:t>
              </a:r>
            </a:p>
            <a:p>
              <a:pPr algn="l"/>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algn="l"/>
              <a:r>
                <a:rPr lang="en-US" sz="2000" b="1" dirty="0">
                  <a:latin typeface="Helvetica Neue" panose="02000503000000020004" pitchFamily="2" charset="0"/>
                  <a:ea typeface="Helvetica Neue" panose="02000503000000020004" pitchFamily="2" charset="0"/>
                  <a:cs typeface="Helvetica Neue" panose="02000503000000020004" pitchFamily="2" charset="0"/>
                </a:rPr>
                <a:t>Focus: </a:t>
              </a:r>
              <a:r>
                <a:rPr lang="en-US" sz="2000" dirty="0">
                  <a:latin typeface="Helvetica Neue" panose="02000503000000020004" pitchFamily="2" charset="0"/>
                  <a:ea typeface="Helvetica Neue" panose="02000503000000020004" pitchFamily="2" charset="0"/>
                  <a:cs typeface="Helvetica Neue" panose="02000503000000020004" pitchFamily="2" charset="0"/>
                </a:rPr>
                <a:t>Examines direct affective responses to external emotional cues.</a:t>
              </a:r>
            </a:p>
            <a:p>
              <a:pPr algn="l"/>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38" name="Group 37">
            <a:extLst>
              <a:ext uri="{FF2B5EF4-FFF2-40B4-BE49-F238E27FC236}">
                <a16:creationId xmlns:a16="http://schemas.microsoft.com/office/drawing/2014/main" id="{942663F0-E6CC-2D73-0EC7-B4BC133D9F0C}"/>
              </a:ext>
            </a:extLst>
          </p:cNvPr>
          <p:cNvGrpSpPr/>
          <p:nvPr/>
        </p:nvGrpSpPr>
        <p:grpSpPr>
          <a:xfrm>
            <a:off x="6310333" y="2587591"/>
            <a:ext cx="5725110" cy="3927411"/>
            <a:chOff x="75923" y="2587591"/>
            <a:chExt cx="5233496" cy="3927411"/>
          </a:xfrm>
        </p:grpSpPr>
        <p:sp>
          <p:nvSpPr>
            <p:cNvPr id="39" name="Rectangle 38">
              <a:extLst>
                <a:ext uri="{FF2B5EF4-FFF2-40B4-BE49-F238E27FC236}">
                  <a16:creationId xmlns:a16="http://schemas.microsoft.com/office/drawing/2014/main" id="{5A21C036-EB6F-C5BE-C952-C3DF0D96EB9A}"/>
                </a:ext>
              </a:extLst>
            </p:cNvPr>
            <p:cNvSpPr/>
            <p:nvPr/>
          </p:nvSpPr>
          <p:spPr>
            <a:xfrm>
              <a:off x="89176" y="2587591"/>
              <a:ext cx="5220243"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2. Conditioning Studies</a:t>
              </a:r>
            </a:p>
          </p:txBody>
        </p:sp>
        <p:sp>
          <p:nvSpPr>
            <p:cNvPr id="40" name="Rectangle 39">
              <a:extLst>
                <a:ext uri="{FF2B5EF4-FFF2-40B4-BE49-F238E27FC236}">
                  <a16:creationId xmlns:a16="http://schemas.microsoft.com/office/drawing/2014/main" id="{76461C4C-8FDB-CAEA-2645-C54F62B3E536}"/>
                </a:ext>
              </a:extLst>
            </p:cNvPr>
            <p:cNvSpPr/>
            <p:nvPr/>
          </p:nvSpPr>
          <p:spPr>
            <a:xfrm>
              <a:off x="75923" y="3127341"/>
              <a:ext cx="5233495" cy="338766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EAC8FB6E-9F38-648A-96A5-F1A3200B0E83}"/>
                </a:ext>
              </a:extLst>
            </p:cNvPr>
            <p:cNvSpPr txBox="1"/>
            <p:nvPr/>
          </p:nvSpPr>
          <p:spPr>
            <a:xfrm>
              <a:off x="149633" y="3236121"/>
              <a:ext cx="5099327" cy="3170099"/>
            </a:xfrm>
            <a:prstGeom prst="rect">
              <a:avLst/>
            </a:prstGeom>
            <a:noFill/>
          </p:spPr>
          <p:txBody>
            <a:bodyPr wrap="square" rtlCol="0">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Design: </a:t>
              </a:r>
              <a:r>
                <a:rPr lang="en-US" sz="2000" dirty="0">
                  <a:latin typeface="Helvetica Neue" panose="02000503000000020004" pitchFamily="2" charset="0"/>
                  <a:ea typeface="Helvetica Neue" panose="02000503000000020004" pitchFamily="2" charset="0"/>
                  <a:cs typeface="Helvetica Neue" panose="02000503000000020004" pitchFamily="2" charset="0"/>
                </a:rPr>
                <a:t>Participants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passively learn associations</a:t>
              </a:r>
              <a:r>
                <a:rPr lang="en-US" sz="2000" dirty="0">
                  <a:latin typeface="Helvetica Neue" panose="02000503000000020004" pitchFamily="2" charset="0"/>
                  <a:ea typeface="Helvetica Neue" panose="02000503000000020004" pitchFamily="2" charset="0"/>
                  <a:cs typeface="Helvetica Neue" panose="02000503000000020004" pitchFamily="2" charset="0"/>
                </a:rPr>
                <a:t> between neutral cues and aversive outcomes (e.g., a specific picture followed by a white-noise burst or mild shock).</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b="1" dirty="0">
                  <a:latin typeface="Helvetica Neue" panose="02000503000000020004" pitchFamily="2" charset="0"/>
                  <a:ea typeface="Helvetica Neue" panose="02000503000000020004" pitchFamily="2" charset="0"/>
                  <a:cs typeface="Helvetica Neue" panose="02000503000000020004" pitchFamily="2" charset="0"/>
                </a:rPr>
                <a:t>Purpose: </a:t>
              </a:r>
              <a:r>
                <a:rPr lang="en-US" sz="2000" dirty="0">
                  <a:latin typeface="Helvetica Neue" panose="02000503000000020004" pitchFamily="2" charset="0"/>
                  <a:ea typeface="Helvetica Neue" panose="02000503000000020004" pitchFamily="2" charset="0"/>
                  <a:cs typeface="Helvetica Neue" panose="02000503000000020004" pitchFamily="2" charset="0"/>
                </a:rPr>
                <a:t>Measure anticipatory or learned fear responses rather than immediate reactions.</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b="1" dirty="0">
                  <a:latin typeface="Helvetica Neue" panose="02000503000000020004" pitchFamily="2" charset="0"/>
                  <a:ea typeface="Helvetica Neue" panose="02000503000000020004" pitchFamily="2" charset="0"/>
                  <a:cs typeface="Helvetica Neue" panose="02000503000000020004" pitchFamily="2" charset="0"/>
                </a:rPr>
                <a:t>Focus: </a:t>
              </a:r>
              <a:r>
                <a:rPr lang="en-US" sz="2000" dirty="0">
                  <a:latin typeface="Helvetica Neue" panose="02000503000000020004" pitchFamily="2" charset="0"/>
                  <a:ea typeface="Helvetica Neue" panose="02000503000000020004" pitchFamily="2" charset="0"/>
                  <a:cs typeface="Helvetica Neue" panose="02000503000000020004" pitchFamily="2" charset="0"/>
                </a:rPr>
                <a:t>Tests emotional learning and fear conditioning.</a:t>
              </a:r>
            </a:p>
          </p:txBody>
        </p:sp>
      </p:grpSp>
    </p:spTree>
    <p:extLst>
      <p:ext uri="{BB962C8B-B14F-4D97-AF65-F5344CB8AC3E}">
        <p14:creationId xmlns:p14="http://schemas.microsoft.com/office/powerpoint/2010/main" val="252946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A9314-5651-E427-B028-5F5E03BE45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EEDDA-E101-9E88-BB33-AF828C1A7F7B}"/>
              </a:ext>
            </a:extLst>
          </p:cNvPr>
          <p:cNvSpPr>
            <a:spLocks noGrp="1"/>
          </p:cNvSpPr>
          <p:nvPr>
            <p:ph type="title"/>
          </p:nvPr>
        </p:nvSpPr>
        <p:spPr/>
        <p:txBody>
          <a:bodyPr/>
          <a:lstStyle/>
          <a:p>
            <a:r>
              <a:rPr lang="en-US" dirty="0"/>
              <a:t>Research on the Emotion Theory:</a:t>
            </a:r>
          </a:p>
        </p:txBody>
      </p:sp>
      <p:sp>
        <p:nvSpPr>
          <p:cNvPr id="3" name="Content Placeholder 2">
            <a:extLst>
              <a:ext uri="{FF2B5EF4-FFF2-40B4-BE49-F238E27FC236}">
                <a16:creationId xmlns:a16="http://schemas.microsoft.com/office/drawing/2014/main" id="{0363C7DB-72E5-A3FB-C987-1AF2E647B7FC}"/>
              </a:ext>
            </a:extLst>
          </p:cNvPr>
          <p:cNvSpPr>
            <a:spLocks noGrp="1"/>
          </p:cNvSpPr>
          <p:nvPr>
            <p:ph idx="1"/>
          </p:nvPr>
        </p:nvSpPr>
        <p:spPr/>
        <p:txBody>
          <a:bodyPr>
            <a:normAutofit/>
          </a:bodyPr>
          <a:lstStyle/>
          <a:p>
            <a:endParaRPr lang="en-US" dirty="0"/>
          </a:p>
          <a:p>
            <a:pPr algn="ctr"/>
            <a:r>
              <a:rPr lang="en-US" sz="3200" b="1" dirty="0"/>
              <a:t>Stimulus and Conditioning Studies</a:t>
            </a:r>
            <a:endParaRPr lang="en-US" sz="3200" dirty="0"/>
          </a:p>
          <a:p>
            <a:pPr algn="ctr"/>
            <a:r>
              <a:rPr lang="en-US" sz="1800" i="1" dirty="0"/>
              <a:t>These study designs are paired with the use of psychophysiological or neuroimaging technologies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grpSp>
        <p:nvGrpSpPr>
          <p:cNvPr id="5" name="Group 4">
            <a:extLst>
              <a:ext uri="{FF2B5EF4-FFF2-40B4-BE49-F238E27FC236}">
                <a16:creationId xmlns:a16="http://schemas.microsoft.com/office/drawing/2014/main" id="{00F09ABB-2A7B-EA46-2FBB-6061560DCA76}"/>
              </a:ext>
            </a:extLst>
          </p:cNvPr>
          <p:cNvGrpSpPr/>
          <p:nvPr/>
        </p:nvGrpSpPr>
        <p:grpSpPr>
          <a:xfrm>
            <a:off x="75923" y="2587591"/>
            <a:ext cx="5725110" cy="3927411"/>
            <a:chOff x="75923" y="2587591"/>
            <a:chExt cx="5725110" cy="3927411"/>
          </a:xfrm>
        </p:grpSpPr>
        <p:grpSp>
          <p:nvGrpSpPr>
            <p:cNvPr id="14" name="Group 13">
              <a:extLst>
                <a:ext uri="{FF2B5EF4-FFF2-40B4-BE49-F238E27FC236}">
                  <a16:creationId xmlns:a16="http://schemas.microsoft.com/office/drawing/2014/main" id="{DE964764-28FA-C896-3FD9-47F2D6CC8B83}"/>
                </a:ext>
              </a:extLst>
            </p:cNvPr>
            <p:cNvGrpSpPr/>
            <p:nvPr/>
          </p:nvGrpSpPr>
          <p:grpSpPr>
            <a:xfrm>
              <a:off x="75923" y="2587591"/>
              <a:ext cx="5725110" cy="3927411"/>
              <a:chOff x="75923" y="2587591"/>
              <a:chExt cx="5233496" cy="3927411"/>
            </a:xfrm>
          </p:grpSpPr>
          <p:sp>
            <p:nvSpPr>
              <p:cNvPr id="4" name="Rectangle 3">
                <a:extLst>
                  <a:ext uri="{FF2B5EF4-FFF2-40B4-BE49-F238E27FC236}">
                    <a16:creationId xmlns:a16="http://schemas.microsoft.com/office/drawing/2014/main" id="{CE792C25-CD87-3E39-3D1C-1C3EE3C4478C}"/>
                  </a:ext>
                </a:extLst>
              </p:cNvPr>
              <p:cNvSpPr/>
              <p:nvPr/>
            </p:nvSpPr>
            <p:spPr>
              <a:xfrm>
                <a:off x="89176" y="2587591"/>
                <a:ext cx="5220243"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1. Stimulus-Response Studies</a:t>
                </a:r>
              </a:p>
            </p:txBody>
          </p:sp>
          <p:sp>
            <p:nvSpPr>
              <p:cNvPr id="11" name="Rectangle 10">
                <a:extLst>
                  <a:ext uri="{FF2B5EF4-FFF2-40B4-BE49-F238E27FC236}">
                    <a16:creationId xmlns:a16="http://schemas.microsoft.com/office/drawing/2014/main" id="{E69FC916-8A5F-E467-D73F-73325B3A8426}"/>
                  </a:ext>
                </a:extLst>
              </p:cNvPr>
              <p:cNvSpPr/>
              <p:nvPr/>
            </p:nvSpPr>
            <p:spPr>
              <a:xfrm>
                <a:off x="75923" y="3127341"/>
                <a:ext cx="5233495" cy="338766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descr="Examples of negative, neutral, and positive Nencki Affective Picture... |  Download Scientific Diagram">
              <a:extLst>
                <a:ext uri="{FF2B5EF4-FFF2-40B4-BE49-F238E27FC236}">
                  <a16:creationId xmlns:a16="http://schemas.microsoft.com/office/drawing/2014/main" id="{564E1870-33FF-AEAE-8774-79FB5FEF47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698"/>
            <a:stretch>
              <a:fillRect/>
            </a:stretch>
          </p:blipFill>
          <p:spPr bwMode="auto">
            <a:xfrm>
              <a:off x="528282" y="3432072"/>
              <a:ext cx="4834889" cy="27781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92F6CFD3-50FB-4AA0-F81E-DEE14967B069}"/>
              </a:ext>
            </a:extLst>
          </p:cNvPr>
          <p:cNvGrpSpPr/>
          <p:nvPr/>
        </p:nvGrpSpPr>
        <p:grpSpPr>
          <a:xfrm>
            <a:off x="6310333" y="2587591"/>
            <a:ext cx="5725110" cy="3927411"/>
            <a:chOff x="6310333" y="2587591"/>
            <a:chExt cx="5725110" cy="3927411"/>
          </a:xfrm>
        </p:grpSpPr>
        <p:grpSp>
          <p:nvGrpSpPr>
            <p:cNvPr id="38" name="Group 37">
              <a:extLst>
                <a:ext uri="{FF2B5EF4-FFF2-40B4-BE49-F238E27FC236}">
                  <a16:creationId xmlns:a16="http://schemas.microsoft.com/office/drawing/2014/main" id="{2508A932-E809-9508-AB9E-74A8D706E94E}"/>
                </a:ext>
              </a:extLst>
            </p:cNvPr>
            <p:cNvGrpSpPr/>
            <p:nvPr/>
          </p:nvGrpSpPr>
          <p:grpSpPr>
            <a:xfrm>
              <a:off x="6310333" y="2587591"/>
              <a:ext cx="5725110" cy="3927411"/>
              <a:chOff x="75923" y="2587591"/>
              <a:chExt cx="5233496" cy="3927411"/>
            </a:xfrm>
          </p:grpSpPr>
          <p:sp>
            <p:nvSpPr>
              <p:cNvPr id="39" name="Rectangle 38">
                <a:extLst>
                  <a:ext uri="{FF2B5EF4-FFF2-40B4-BE49-F238E27FC236}">
                    <a16:creationId xmlns:a16="http://schemas.microsoft.com/office/drawing/2014/main" id="{76FD32B4-E459-1B35-DFCC-8123D014CA08}"/>
                  </a:ext>
                </a:extLst>
              </p:cNvPr>
              <p:cNvSpPr/>
              <p:nvPr/>
            </p:nvSpPr>
            <p:spPr>
              <a:xfrm>
                <a:off x="89176" y="2587591"/>
                <a:ext cx="5220243"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2. Conditioning Studies</a:t>
                </a:r>
              </a:p>
            </p:txBody>
          </p:sp>
          <p:sp>
            <p:nvSpPr>
              <p:cNvPr id="40" name="Rectangle 39">
                <a:extLst>
                  <a:ext uri="{FF2B5EF4-FFF2-40B4-BE49-F238E27FC236}">
                    <a16:creationId xmlns:a16="http://schemas.microsoft.com/office/drawing/2014/main" id="{200EB50A-A62D-8A9A-FD71-B47DCA00EC89}"/>
                  </a:ext>
                </a:extLst>
              </p:cNvPr>
              <p:cNvSpPr/>
              <p:nvPr/>
            </p:nvSpPr>
            <p:spPr>
              <a:xfrm>
                <a:off x="75923" y="3127341"/>
                <a:ext cx="5233495" cy="338766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8" name="Picture 4" descr="Understanding clinical fear and anxiety through the lens of human fear  conditioning | Nature Reviews Psychology">
              <a:extLst>
                <a:ext uri="{FF2B5EF4-FFF2-40B4-BE49-F238E27FC236}">
                  <a16:creationId xmlns:a16="http://schemas.microsoft.com/office/drawing/2014/main" id="{E2A6C4E1-7883-4EE6-AF86-4E012C2F55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1881" y="3212918"/>
              <a:ext cx="4541837" cy="32133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72386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8871-25FE-6E42-99CD-C0198BB1C484}"/>
              </a:ext>
            </a:extLst>
          </p:cNvPr>
          <p:cNvSpPr>
            <a:spLocks noGrp="1"/>
          </p:cNvSpPr>
          <p:nvPr>
            <p:ph type="title"/>
          </p:nvPr>
        </p:nvSpPr>
        <p:spPr/>
        <p:txBody>
          <a:bodyPr/>
          <a:lstStyle/>
          <a:p>
            <a:r>
              <a:rPr lang="en-US"/>
              <a:t>This Module’s Agenda:</a:t>
            </a:r>
          </a:p>
        </p:txBody>
      </p:sp>
      <p:sp>
        <p:nvSpPr>
          <p:cNvPr id="3" name="Content Placeholder 2">
            <a:extLst>
              <a:ext uri="{FF2B5EF4-FFF2-40B4-BE49-F238E27FC236}">
                <a16:creationId xmlns:a16="http://schemas.microsoft.com/office/drawing/2014/main" id="{A5D9D6F8-15E9-1542-9BC8-A912BE1987D2}"/>
              </a:ext>
            </a:extLst>
          </p:cNvPr>
          <p:cNvSpPr>
            <a:spLocks noGrp="1"/>
          </p:cNvSpPr>
          <p:nvPr>
            <p:ph idx="1"/>
          </p:nvPr>
        </p:nvSpPr>
        <p:spPr/>
        <p:txBody>
          <a:bodyPr vert="horz" lIns="91440" tIns="45720" rIns="91440" bIns="45720" rtlCol="0" anchor="t">
            <a:normAutofit/>
          </a:bodyPr>
          <a:lstStyle/>
          <a:p>
            <a:pPr marL="514350" indent="-514350">
              <a:buFont typeface="Arial" panose="020B0604020202020204" pitchFamily="34" charset="0"/>
              <a:buChar char="•"/>
            </a:pPr>
            <a:endParaRPr lang="en-US" dirty="0"/>
          </a:p>
          <a:p>
            <a:pPr marL="514350" indent="-514350">
              <a:buFont typeface="Arial" panose="020B0604020202020204" pitchFamily="34" charset="0"/>
              <a:buChar char="•"/>
            </a:pPr>
            <a:r>
              <a:rPr lang="en-US" dirty="0">
                <a:latin typeface="Helvetica Neue"/>
              </a:rPr>
              <a:t>What is a “Theory”? </a:t>
            </a:r>
          </a:p>
          <a:p>
            <a:pPr marL="514350" indent="-514350">
              <a:buFont typeface="Arial" panose="020B0604020202020204" pitchFamily="34" charset="0"/>
              <a:buChar char="•"/>
            </a:pPr>
            <a:r>
              <a:rPr lang="en-US" dirty="0">
                <a:latin typeface="Helvetica Neue"/>
              </a:rPr>
              <a:t>Explaining Psychopathy</a:t>
            </a:r>
          </a:p>
          <a:p>
            <a:pPr marL="514350" indent="-514350">
              <a:buFont typeface="Arial" panose="020B0604020202020204" pitchFamily="34" charset="0"/>
              <a:buChar char="•"/>
            </a:pPr>
            <a:r>
              <a:rPr lang="en-US" dirty="0">
                <a:latin typeface="Helvetica Neue"/>
              </a:rPr>
              <a:t>The Emotion Theory of Psychopathy</a:t>
            </a:r>
          </a:p>
          <a:p>
            <a:pPr marL="514350" indent="-514350">
              <a:buFont typeface="Arial" panose="020B0604020202020204" pitchFamily="34" charset="0"/>
              <a:buChar char="•"/>
            </a:pPr>
            <a:r>
              <a:rPr lang="en-US" dirty="0">
                <a:latin typeface="Helvetica Neue"/>
              </a:rPr>
              <a:t>The Cognitive Theory of Psychopathy</a:t>
            </a:r>
          </a:p>
          <a:p>
            <a:pPr marL="514350" indent="-514350">
              <a:buFont typeface="Arial" panose="020B0604020202020204" pitchFamily="34" charset="0"/>
              <a:buChar char="•"/>
            </a:pPr>
            <a:r>
              <a:rPr lang="en-US" dirty="0">
                <a:latin typeface="Helvetica Neue"/>
              </a:rPr>
              <a:t>Research on the Emotion Theory</a:t>
            </a:r>
          </a:p>
          <a:p>
            <a:pPr marL="514350" indent="-514350">
              <a:buFont typeface="Arial" panose="020B0604020202020204" pitchFamily="34" charset="0"/>
              <a:buChar char="•"/>
            </a:pPr>
            <a:r>
              <a:rPr lang="en-US" dirty="0">
                <a:latin typeface="Helvetica Neue"/>
              </a:rPr>
              <a:t>Research on the Cognitive Theory</a:t>
            </a:r>
          </a:p>
          <a:p>
            <a:pPr marL="514350" indent="-514350">
              <a:buFont typeface="Arial" panose="020B0604020202020204" pitchFamily="34" charset="0"/>
              <a:buChar char="•"/>
            </a:pPr>
            <a:r>
              <a:rPr lang="en-US" dirty="0">
                <a:latin typeface="Helvetica Neue"/>
              </a:rPr>
              <a:t>Critical Reflections</a:t>
            </a:r>
          </a:p>
        </p:txBody>
      </p:sp>
      <p:pic>
        <p:nvPicPr>
          <p:cNvPr id="4" name="Picture 3" descr="A white face with black text&#10;&#10;AI-generated content may be incorrect.">
            <a:extLst>
              <a:ext uri="{FF2B5EF4-FFF2-40B4-BE49-F238E27FC236}">
                <a16:creationId xmlns:a16="http://schemas.microsoft.com/office/drawing/2014/main" id="{47FD5972-A813-512A-77C4-85A17286C4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028498" y="1799532"/>
            <a:ext cx="2902074" cy="4353111"/>
          </a:xfrm>
          <a:prstGeom prst="rect">
            <a:avLst/>
          </a:prstGeom>
          <a:ln>
            <a:solidFill>
              <a:schemeClr val="tx1"/>
            </a:solidFill>
          </a:ln>
          <a:effectLst>
            <a:outerShdw blurRad="50800" dist="104313" dir="2700000" algn="tl" rotWithShape="0">
              <a:prstClr val="black">
                <a:alpha val="40000"/>
              </a:prstClr>
            </a:outerShdw>
          </a:effectLst>
        </p:spPr>
      </p:pic>
    </p:spTree>
    <p:extLst>
      <p:ext uri="{BB962C8B-B14F-4D97-AF65-F5344CB8AC3E}">
        <p14:creationId xmlns:p14="http://schemas.microsoft.com/office/powerpoint/2010/main" val="3614981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05AAD-B626-5F95-83ED-0D21F8FD9B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433DFA-6F88-EE6F-D431-E35C7C0135DB}"/>
              </a:ext>
            </a:extLst>
          </p:cNvPr>
          <p:cNvSpPr>
            <a:spLocks noGrp="1"/>
          </p:cNvSpPr>
          <p:nvPr>
            <p:ph type="title"/>
          </p:nvPr>
        </p:nvSpPr>
        <p:spPr/>
        <p:txBody>
          <a:bodyPr/>
          <a:lstStyle/>
          <a:p>
            <a:r>
              <a:rPr lang="en-US" dirty="0"/>
              <a:t>Research on the Emotion Theory:</a:t>
            </a:r>
          </a:p>
        </p:txBody>
      </p:sp>
      <p:sp>
        <p:nvSpPr>
          <p:cNvPr id="3" name="Content Placeholder 2">
            <a:extLst>
              <a:ext uri="{FF2B5EF4-FFF2-40B4-BE49-F238E27FC236}">
                <a16:creationId xmlns:a16="http://schemas.microsoft.com/office/drawing/2014/main" id="{9BA4E9B5-3A77-15C1-9C46-64D638BDEDC3}"/>
              </a:ext>
            </a:extLst>
          </p:cNvPr>
          <p:cNvSpPr>
            <a:spLocks noGrp="1"/>
          </p:cNvSpPr>
          <p:nvPr>
            <p:ph idx="1"/>
          </p:nvPr>
        </p:nvSpPr>
        <p:spPr>
          <a:xfrm>
            <a:off x="82550" y="1054718"/>
            <a:ext cx="12020274" cy="5803281"/>
          </a:xfrm>
        </p:spPr>
        <p:txBody>
          <a:bodyPr>
            <a:normAutofit fontScale="92500" lnSpcReduction="10000"/>
          </a:bodyPr>
          <a:lstStyle/>
          <a:p>
            <a:endParaRPr lang="en-US" dirty="0"/>
          </a:p>
          <a:p>
            <a:pPr algn="ctr"/>
            <a:r>
              <a:rPr lang="en-US" sz="3200" b="1" dirty="0"/>
              <a:t>Overview of Empirical Evidence</a:t>
            </a:r>
            <a:endParaRPr lang="en-US" sz="3200" dirty="0"/>
          </a:p>
          <a:p>
            <a:pPr algn="ctr"/>
            <a:r>
              <a:rPr lang="en-US" sz="1800" i="1" dirty="0"/>
              <a:t>From psychophysiological studies of the Autonomic Nervous System (ANS)</a:t>
            </a:r>
            <a:endParaRPr lang="en-US" dirty="0"/>
          </a:p>
          <a:p>
            <a:pPr marL="342900" indent="-342900">
              <a:buFont typeface="Arial" panose="020B0604020202020204" pitchFamily="34" charset="0"/>
              <a:buChar char="•"/>
            </a:pPr>
            <a:r>
              <a:rPr lang="en-US" dirty="0"/>
              <a:t>Between 1980–2023: </a:t>
            </a:r>
            <a:r>
              <a:rPr lang="en-US" dirty="0">
                <a:solidFill>
                  <a:srgbClr val="FF0000"/>
                </a:solidFill>
              </a:rPr>
              <a:t>27 experiments </a:t>
            </a:r>
            <a:r>
              <a:rPr lang="en-US" dirty="0"/>
              <a:t>(N = 1,849) tested emotional responses in PCL psychopathy samples using ANS measures.</a:t>
            </a:r>
          </a:p>
          <a:p>
            <a:pPr marL="342900" indent="-342900">
              <a:buFont typeface="Arial" panose="020B0604020202020204" pitchFamily="34" charset="0"/>
              <a:buChar char="•"/>
            </a:pPr>
            <a:r>
              <a:rPr lang="en-US" dirty="0"/>
              <a:t>A total of 47 “</a:t>
            </a:r>
            <a:r>
              <a:rPr lang="en-US" dirty="0">
                <a:solidFill>
                  <a:srgbClr val="FF0000"/>
                </a:solidFill>
              </a:rPr>
              <a:t>effect clusters</a:t>
            </a:r>
            <a:r>
              <a:rPr lang="en-US" dirty="0"/>
              <a:t>” from psychophysiological measures:</a:t>
            </a:r>
          </a:p>
          <a:p>
            <a:pPr marL="800100" lvl="1" indent="-342900">
              <a:buFont typeface="Arial" panose="020B0604020202020204" pitchFamily="34" charset="0"/>
              <a:buChar char="•"/>
            </a:pPr>
            <a:r>
              <a:rPr lang="en-US" b="1" dirty="0"/>
              <a:t>Disproving evidence: </a:t>
            </a:r>
            <a:r>
              <a:rPr lang="en-US" dirty="0"/>
              <a:t>30 clusters (≈64%)</a:t>
            </a:r>
          </a:p>
          <a:p>
            <a:pPr marL="800100" lvl="1" indent="-342900">
              <a:buFont typeface="Arial" panose="020B0604020202020204" pitchFamily="34" charset="0"/>
              <a:buChar char="•"/>
            </a:pPr>
            <a:r>
              <a:rPr lang="en-US" b="1" dirty="0"/>
              <a:t>Inconclusive evidence: </a:t>
            </a:r>
            <a:r>
              <a:rPr lang="en-US" dirty="0"/>
              <a:t>15 clusters (≈32%)</a:t>
            </a:r>
          </a:p>
          <a:p>
            <a:pPr marL="800100" lvl="1" indent="-342900">
              <a:buFont typeface="Arial" panose="020B0604020202020204" pitchFamily="34" charset="0"/>
              <a:buChar char="•"/>
            </a:pPr>
            <a:r>
              <a:rPr lang="en-US" b="1" dirty="0"/>
              <a:t>Supportive evidence: </a:t>
            </a:r>
            <a:r>
              <a:rPr lang="en-US" dirty="0"/>
              <a:t>2 clusters (≈4%)</a:t>
            </a:r>
          </a:p>
          <a:p>
            <a:pPr marL="342900" indent="-342900">
              <a:buFont typeface="Arial" panose="020B0604020202020204" pitchFamily="34" charset="0"/>
              <a:buChar char="•"/>
            </a:pPr>
            <a:r>
              <a:rPr lang="en-US" b="1" dirty="0"/>
              <a:t>Key Point: </a:t>
            </a:r>
            <a:r>
              <a:rPr lang="en-US" dirty="0"/>
              <a:t>No study exclusively supported the emotion theory; those with partial support also showed inconclusive or contradicting results.</a:t>
            </a:r>
          </a:p>
          <a:p>
            <a:pPr marL="342900" indent="-342900">
              <a:buFont typeface="Arial" panose="020B0604020202020204" pitchFamily="34" charset="0"/>
              <a:buChar char="•"/>
            </a:pPr>
            <a:r>
              <a:rPr lang="en-US" b="1" dirty="0"/>
              <a:t>Key Limitation: </a:t>
            </a:r>
            <a:r>
              <a:rPr lang="en-US" dirty="0"/>
              <a:t>Studies are highly </a:t>
            </a:r>
            <a:r>
              <a:rPr lang="en-US" dirty="0">
                <a:solidFill>
                  <a:srgbClr val="FF0000"/>
                </a:solidFill>
              </a:rPr>
              <a:t>heterogeneous</a:t>
            </a:r>
            <a:r>
              <a:rPr lang="en-US" dirty="0"/>
              <a:t> in how they collect, structure, and analyze physiological data (e.g., interval vs. peak).</a:t>
            </a:r>
          </a:p>
          <a:p>
            <a:pPr marL="342900" indent="-342900">
              <a:buFont typeface="Arial" panose="020B0604020202020204" pitchFamily="34" charset="0"/>
              <a:buChar char="•"/>
            </a:pPr>
            <a:r>
              <a:rPr lang="en-US" b="1" dirty="0"/>
              <a:t>Conclusion: </a:t>
            </a:r>
            <a:r>
              <a:rPr lang="en-US" dirty="0"/>
              <a:t>Findings are </a:t>
            </a:r>
            <a:r>
              <a:rPr lang="en-US" dirty="0">
                <a:solidFill>
                  <a:srgbClr val="FF0000"/>
                </a:solidFill>
              </a:rPr>
              <a:t>inconsistent</a:t>
            </a:r>
            <a:r>
              <a:rPr lang="en-US" dirty="0"/>
              <a:t> with the claim that psychopathy involves uniformly muted emotional processes.</a:t>
            </a:r>
          </a:p>
        </p:txBody>
      </p:sp>
    </p:spTree>
    <p:extLst>
      <p:ext uri="{BB962C8B-B14F-4D97-AF65-F5344CB8AC3E}">
        <p14:creationId xmlns:p14="http://schemas.microsoft.com/office/powerpoint/2010/main" val="309739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6FC2D5-A9E6-3ADA-98B6-01AE47C07A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0B243-E8A7-A2BE-9CAD-29DC7F3F79F0}"/>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2250E6E6-F691-337A-0AFC-D8E2AC06D651}"/>
              </a:ext>
            </a:extLst>
          </p:cNvPr>
          <p:cNvSpPr>
            <a:spLocks noGrp="1"/>
          </p:cNvSpPr>
          <p:nvPr>
            <p:ph idx="1"/>
          </p:nvPr>
        </p:nvSpPr>
        <p:spPr/>
        <p:txBody>
          <a:bodyPr>
            <a:normAutofit/>
          </a:bodyPr>
          <a:lstStyle/>
          <a:p>
            <a:endParaRPr lang="en-US" dirty="0"/>
          </a:p>
          <a:p>
            <a:pPr algn="ctr"/>
            <a:r>
              <a:rPr lang="en-US" sz="3200" b="1" dirty="0"/>
              <a:t> </a:t>
            </a:r>
            <a:endParaRPr lang="en-US" dirty="0"/>
          </a:p>
          <a:p>
            <a:pPr marL="342900" indent="-3429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C1945644-3A6E-84DB-2FFD-1B9882A2691D}"/>
              </a:ext>
            </a:extLst>
          </p:cNvPr>
          <p:cNvPicPr>
            <a:picLocks noChangeAspect="1"/>
          </p:cNvPicPr>
          <p:nvPr/>
        </p:nvPicPr>
        <p:blipFill>
          <a:blip r:embed="rId3"/>
          <a:srcRect b="57805"/>
          <a:stretch>
            <a:fillRect/>
          </a:stretch>
        </p:blipFill>
        <p:spPr>
          <a:xfrm>
            <a:off x="250261" y="133862"/>
            <a:ext cx="7424277" cy="4356654"/>
          </a:xfrm>
          <a:prstGeom prst="rect">
            <a:avLst/>
          </a:prstGeom>
        </p:spPr>
      </p:pic>
      <p:pic>
        <p:nvPicPr>
          <p:cNvPr id="6" name="Picture 5">
            <a:extLst>
              <a:ext uri="{FF2B5EF4-FFF2-40B4-BE49-F238E27FC236}">
                <a16:creationId xmlns:a16="http://schemas.microsoft.com/office/drawing/2014/main" id="{C6D3A451-341E-ACB7-6E90-EED44F062BDF}"/>
              </a:ext>
            </a:extLst>
          </p:cNvPr>
          <p:cNvPicPr>
            <a:picLocks noChangeAspect="1"/>
          </p:cNvPicPr>
          <p:nvPr/>
        </p:nvPicPr>
        <p:blipFill>
          <a:blip r:embed="rId3"/>
          <a:srcRect t="74248" b="4184"/>
          <a:stretch>
            <a:fillRect/>
          </a:stretch>
        </p:blipFill>
        <p:spPr>
          <a:xfrm>
            <a:off x="236704" y="4490516"/>
            <a:ext cx="7437834" cy="2230959"/>
          </a:xfrm>
          <a:prstGeom prst="rect">
            <a:avLst/>
          </a:prstGeom>
        </p:spPr>
      </p:pic>
      <p:sp>
        <p:nvSpPr>
          <p:cNvPr id="7" name="Rectangle 6">
            <a:extLst>
              <a:ext uri="{FF2B5EF4-FFF2-40B4-BE49-F238E27FC236}">
                <a16:creationId xmlns:a16="http://schemas.microsoft.com/office/drawing/2014/main" id="{EEE0DECD-C0A5-6D9A-74FC-A399D451FE89}"/>
              </a:ext>
            </a:extLst>
          </p:cNvPr>
          <p:cNvSpPr/>
          <p:nvPr/>
        </p:nvSpPr>
        <p:spPr>
          <a:xfrm>
            <a:off x="3480617" y="584039"/>
            <a:ext cx="1238865" cy="198755"/>
          </a:xfrm>
          <a:prstGeom prst="rect">
            <a:avLst/>
          </a:prstGeom>
          <a:solidFill>
            <a:srgbClr val="FFFF00">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0793781-B703-0860-9F5C-8876238118B7}"/>
              </a:ext>
            </a:extLst>
          </p:cNvPr>
          <p:cNvSpPr/>
          <p:nvPr/>
        </p:nvSpPr>
        <p:spPr>
          <a:xfrm>
            <a:off x="2716756" y="842345"/>
            <a:ext cx="2720483" cy="320578"/>
          </a:xfrm>
          <a:prstGeom prst="rect">
            <a:avLst/>
          </a:prstGeom>
          <a:solidFill>
            <a:srgbClr val="FFFF00">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8198B8-648D-21E5-3465-F75B7AA617DB}"/>
              </a:ext>
            </a:extLst>
          </p:cNvPr>
          <p:cNvSpPr/>
          <p:nvPr/>
        </p:nvSpPr>
        <p:spPr>
          <a:xfrm>
            <a:off x="2716755" y="5084963"/>
            <a:ext cx="2415683" cy="171508"/>
          </a:xfrm>
          <a:prstGeom prst="rect">
            <a:avLst/>
          </a:prstGeom>
          <a:solidFill>
            <a:srgbClr val="FFFF00">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32C8BB-7688-4C0C-3BC4-B04BED6A34B1}"/>
              </a:ext>
            </a:extLst>
          </p:cNvPr>
          <p:cNvSpPr/>
          <p:nvPr/>
        </p:nvSpPr>
        <p:spPr>
          <a:xfrm>
            <a:off x="2736419" y="1488537"/>
            <a:ext cx="2415683" cy="171508"/>
          </a:xfrm>
          <a:prstGeom prst="rect">
            <a:avLst/>
          </a:prstGeom>
          <a:solidFill>
            <a:srgbClr val="FFFF00">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1129E-E241-E089-BAAD-071E3CA605CC}"/>
              </a:ext>
            </a:extLst>
          </p:cNvPr>
          <p:cNvSpPr/>
          <p:nvPr/>
        </p:nvSpPr>
        <p:spPr>
          <a:xfrm>
            <a:off x="5592693" y="842345"/>
            <a:ext cx="1938818" cy="320578"/>
          </a:xfrm>
          <a:prstGeom prst="rect">
            <a:avLst/>
          </a:prstGeom>
          <a:solidFill>
            <a:schemeClr val="accent5">
              <a:lumMod val="60000"/>
              <a:lumOff val="40000"/>
              <a:alpha val="384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C3D1E7-8023-26E6-AA5E-8B05FE6B8EFA}"/>
              </a:ext>
            </a:extLst>
          </p:cNvPr>
          <p:cNvSpPr/>
          <p:nvPr/>
        </p:nvSpPr>
        <p:spPr>
          <a:xfrm>
            <a:off x="5942669" y="584038"/>
            <a:ext cx="1238865" cy="198755"/>
          </a:xfrm>
          <a:prstGeom prst="rect">
            <a:avLst/>
          </a:prstGeom>
          <a:solidFill>
            <a:schemeClr val="accent5">
              <a:lumMod val="60000"/>
              <a:lumOff val="40000"/>
              <a:alpha val="384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36E1F2-B748-871C-1C96-1A63F22DA229}"/>
              </a:ext>
            </a:extLst>
          </p:cNvPr>
          <p:cNvSpPr/>
          <p:nvPr/>
        </p:nvSpPr>
        <p:spPr>
          <a:xfrm>
            <a:off x="5592693" y="3056851"/>
            <a:ext cx="2081845" cy="203672"/>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26C3B56-4795-F577-D136-CA5B3B62F23E}"/>
              </a:ext>
            </a:extLst>
          </p:cNvPr>
          <p:cNvSpPr txBox="1"/>
          <p:nvPr/>
        </p:nvSpPr>
        <p:spPr>
          <a:xfrm>
            <a:off x="7926104" y="1388916"/>
            <a:ext cx="4260575" cy="4401205"/>
          </a:xfrm>
          <a:prstGeom prst="rect">
            <a:avLst/>
          </a:prstGeom>
          <a:noFill/>
        </p:spPr>
        <p:txBody>
          <a:bodyPr wrap="square" rtlCol="0">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Support: </a:t>
            </a:r>
            <a:r>
              <a:rPr lang="en-US" sz="2000" dirty="0">
                <a:latin typeface="Helvetica Neue" panose="02000503000000020004" pitchFamily="2" charset="0"/>
                <a:ea typeface="Helvetica Neue" panose="02000503000000020004" pitchFamily="2" charset="0"/>
                <a:cs typeface="Helvetica Neue" panose="02000503000000020004" pitchFamily="2" charset="0"/>
              </a:rPr>
              <a:t>Data align with the hypothesis that psychopathy involves muted or blunted emotional processes.</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b="1" dirty="0">
                <a:latin typeface="Helvetica Neue" panose="02000503000000020004" pitchFamily="2" charset="0"/>
                <a:ea typeface="Helvetica Neue" panose="02000503000000020004" pitchFamily="2" charset="0"/>
                <a:cs typeface="Helvetica Neue" panose="02000503000000020004" pitchFamily="2" charset="0"/>
              </a:rPr>
              <a:t>Disproof: </a:t>
            </a:r>
            <a:r>
              <a:rPr lang="en-US" sz="2000" dirty="0">
                <a:latin typeface="Helvetica Neue" panose="02000503000000020004" pitchFamily="2" charset="0"/>
                <a:ea typeface="Helvetica Neue" panose="02000503000000020004" pitchFamily="2" charset="0"/>
                <a:cs typeface="Helvetica Neue" panose="02000503000000020004" pitchFamily="2" charset="0"/>
              </a:rPr>
              <a:t>Data contradict the hypothesis (e.g., most effects are non-significant or positive, indicating normal or heightened emotional responses).</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b="1" dirty="0">
                <a:latin typeface="Helvetica Neue" panose="02000503000000020004" pitchFamily="2" charset="0"/>
                <a:ea typeface="Helvetica Neue" panose="02000503000000020004" pitchFamily="2" charset="0"/>
                <a:cs typeface="Helvetica Neue" panose="02000503000000020004" pitchFamily="2" charset="0"/>
              </a:rPr>
              <a:t>Inconclusive: </a:t>
            </a:r>
            <a:r>
              <a:rPr lang="en-US" sz="2000" dirty="0">
                <a:latin typeface="Helvetica Neue" panose="02000503000000020004" pitchFamily="2" charset="0"/>
                <a:ea typeface="Helvetica Neue" panose="02000503000000020004" pitchFamily="2" charset="0"/>
                <a:cs typeface="Helvetica Neue" panose="02000503000000020004" pitchFamily="2" charset="0"/>
              </a:rPr>
              <a:t>Results show no consistent pattern (e.g., a mix of null, positive, and negative effects).</a:t>
            </a:r>
          </a:p>
        </p:txBody>
      </p:sp>
      <p:sp>
        <p:nvSpPr>
          <p:cNvPr id="15" name="Rectangle 14">
            <a:extLst>
              <a:ext uri="{FF2B5EF4-FFF2-40B4-BE49-F238E27FC236}">
                <a16:creationId xmlns:a16="http://schemas.microsoft.com/office/drawing/2014/main" id="{B0286E87-269E-59EE-9A0C-EFAA53B1D5C4}"/>
              </a:ext>
            </a:extLst>
          </p:cNvPr>
          <p:cNvSpPr/>
          <p:nvPr/>
        </p:nvSpPr>
        <p:spPr>
          <a:xfrm>
            <a:off x="5592693" y="1660045"/>
            <a:ext cx="581966" cy="203672"/>
          </a:xfrm>
          <a:prstGeom prst="rect">
            <a:avLst/>
          </a:prstGeom>
          <a:solidFill>
            <a:srgbClr val="00B050">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D876D62-2A27-EFB2-E739-D59A7F05A986}"/>
              </a:ext>
            </a:extLst>
          </p:cNvPr>
          <p:cNvSpPr/>
          <p:nvPr/>
        </p:nvSpPr>
        <p:spPr>
          <a:xfrm>
            <a:off x="5560037" y="5075855"/>
            <a:ext cx="581966" cy="203672"/>
          </a:xfrm>
          <a:prstGeom prst="rect">
            <a:avLst/>
          </a:prstGeom>
          <a:solidFill>
            <a:srgbClr val="00B050">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CC805A-434E-92CC-41F4-193A18E8419A}"/>
              </a:ext>
            </a:extLst>
          </p:cNvPr>
          <p:cNvSpPr/>
          <p:nvPr/>
        </p:nvSpPr>
        <p:spPr>
          <a:xfrm>
            <a:off x="5592693" y="1265538"/>
            <a:ext cx="621294" cy="380887"/>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D5E4BFE-9D86-EB45-AF83-A24ACB25FDD7}"/>
              </a:ext>
            </a:extLst>
          </p:cNvPr>
          <p:cNvSpPr/>
          <p:nvPr/>
        </p:nvSpPr>
        <p:spPr>
          <a:xfrm>
            <a:off x="6266873" y="1471703"/>
            <a:ext cx="653481" cy="203672"/>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226BFE1-DB2D-76CB-B138-5E1CFFE44127}"/>
              </a:ext>
            </a:extLst>
          </p:cNvPr>
          <p:cNvSpPr/>
          <p:nvPr/>
        </p:nvSpPr>
        <p:spPr>
          <a:xfrm>
            <a:off x="5592693" y="1887749"/>
            <a:ext cx="1327661" cy="354427"/>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CC993A1-29A7-4DE5-D0F8-4FDC45109B15}"/>
              </a:ext>
            </a:extLst>
          </p:cNvPr>
          <p:cNvSpPr/>
          <p:nvPr/>
        </p:nvSpPr>
        <p:spPr>
          <a:xfrm>
            <a:off x="5592693" y="2471511"/>
            <a:ext cx="2052351" cy="209897"/>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030B8F-FF20-F7B4-A7DD-AB4A0626779B}"/>
              </a:ext>
            </a:extLst>
          </p:cNvPr>
          <p:cNvSpPr/>
          <p:nvPr/>
        </p:nvSpPr>
        <p:spPr>
          <a:xfrm>
            <a:off x="5603042" y="2675184"/>
            <a:ext cx="653481" cy="203672"/>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E1E8422-61B9-FD7D-147E-A97AEC6CF4FD}"/>
              </a:ext>
            </a:extLst>
          </p:cNvPr>
          <p:cNvSpPr/>
          <p:nvPr/>
        </p:nvSpPr>
        <p:spPr>
          <a:xfrm>
            <a:off x="5603041" y="3258085"/>
            <a:ext cx="2071497" cy="203672"/>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5BD6CEC-C162-3C43-38D2-2C44EFF0C2F5}"/>
              </a:ext>
            </a:extLst>
          </p:cNvPr>
          <p:cNvSpPr/>
          <p:nvPr/>
        </p:nvSpPr>
        <p:spPr>
          <a:xfrm>
            <a:off x="7102461" y="3481013"/>
            <a:ext cx="572078" cy="402499"/>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0D9315F-8944-5052-92D5-09E03E0EB1CB}"/>
              </a:ext>
            </a:extLst>
          </p:cNvPr>
          <p:cNvSpPr/>
          <p:nvPr/>
        </p:nvSpPr>
        <p:spPr>
          <a:xfrm>
            <a:off x="7092629" y="4042765"/>
            <a:ext cx="572078" cy="246517"/>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CFAC648-2F1B-CD13-B50B-FD3F37E6ABDA}"/>
              </a:ext>
            </a:extLst>
          </p:cNvPr>
          <p:cNvSpPr/>
          <p:nvPr/>
        </p:nvSpPr>
        <p:spPr>
          <a:xfrm>
            <a:off x="7072966" y="4467791"/>
            <a:ext cx="572078" cy="402499"/>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4C0DA2A-58F4-CAB5-BAAD-C46B83B5FFBA}"/>
              </a:ext>
            </a:extLst>
          </p:cNvPr>
          <p:cNvSpPr/>
          <p:nvPr/>
        </p:nvSpPr>
        <p:spPr>
          <a:xfrm>
            <a:off x="7098008" y="5469493"/>
            <a:ext cx="572078" cy="402499"/>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4609BEC-249E-9A2C-8245-225B3F167347}"/>
              </a:ext>
            </a:extLst>
          </p:cNvPr>
          <p:cNvSpPr/>
          <p:nvPr/>
        </p:nvSpPr>
        <p:spPr>
          <a:xfrm>
            <a:off x="5617300" y="6455502"/>
            <a:ext cx="1303053" cy="203672"/>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6629D2E-445B-0E68-7299-1DB660DAD773}"/>
              </a:ext>
            </a:extLst>
          </p:cNvPr>
          <p:cNvSpPr/>
          <p:nvPr/>
        </p:nvSpPr>
        <p:spPr>
          <a:xfrm>
            <a:off x="7072966" y="6093729"/>
            <a:ext cx="572078" cy="180233"/>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52343B2-4B80-E2FD-909A-9AECD070C18E}"/>
              </a:ext>
            </a:extLst>
          </p:cNvPr>
          <p:cNvSpPr/>
          <p:nvPr/>
        </p:nvSpPr>
        <p:spPr>
          <a:xfrm>
            <a:off x="6307574" y="5084963"/>
            <a:ext cx="572078" cy="180233"/>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E4D09E-980D-CED5-F02A-C6315FA5EF07}"/>
              </a:ext>
            </a:extLst>
          </p:cNvPr>
          <p:cNvSpPr/>
          <p:nvPr/>
        </p:nvSpPr>
        <p:spPr>
          <a:xfrm>
            <a:off x="5564981" y="4903464"/>
            <a:ext cx="572078" cy="180233"/>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C07AC09-0C78-05C1-1794-F71710EB5840}"/>
              </a:ext>
            </a:extLst>
          </p:cNvPr>
          <p:cNvSpPr/>
          <p:nvPr/>
        </p:nvSpPr>
        <p:spPr>
          <a:xfrm>
            <a:off x="7078342" y="2848772"/>
            <a:ext cx="572078" cy="246517"/>
          </a:xfrm>
          <a:prstGeom prst="rect">
            <a:avLst/>
          </a:prstGeom>
          <a:solidFill>
            <a:srgbClr val="FFCAAE">
              <a:alpha val="384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40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fill="hold"/>
                                        <p:tgtEl>
                                          <p:spTgt spid="24"/>
                                        </p:tgtEl>
                                        <p:attrNameLst>
                                          <p:attrName>ppt_x</p:attrName>
                                        </p:attrNameLst>
                                      </p:cBhvr>
                                      <p:tavLst>
                                        <p:tav tm="0">
                                          <p:val>
                                            <p:strVal val="#ppt_x"/>
                                          </p:val>
                                        </p:tav>
                                        <p:tav tm="100000">
                                          <p:val>
                                            <p:strVal val="#ppt_x"/>
                                          </p:val>
                                        </p:tav>
                                      </p:tavLst>
                                    </p:anim>
                                    <p:anim calcmode="lin" valueType="num">
                                      <p:cBhvr additive="base">
                                        <p:cTn id="82" dur="500" fill="hold"/>
                                        <p:tgtEl>
                                          <p:spTgt spid="24"/>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additive="base">
                                        <p:cTn id="89" dur="500" fill="hold"/>
                                        <p:tgtEl>
                                          <p:spTgt spid="26"/>
                                        </p:tgtEl>
                                        <p:attrNameLst>
                                          <p:attrName>ppt_x</p:attrName>
                                        </p:attrNameLst>
                                      </p:cBhvr>
                                      <p:tavLst>
                                        <p:tav tm="0">
                                          <p:val>
                                            <p:strVal val="#ppt_x"/>
                                          </p:val>
                                        </p:tav>
                                        <p:tav tm="100000">
                                          <p:val>
                                            <p:strVal val="#ppt_x"/>
                                          </p:val>
                                        </p:tav>
                                      </p:tavLst>
                                    </p:anim>
                                    <p:anim calcmode="lin" valueType="num">
                                      <p:cBhvr additive="base">
                                        <p:cTn id="90" dur="500" fill="hold"/>
                                        <p:tgtEl>
                                          <p:spTgt spid="26"/>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additive="base">
                                        <p:cTn id="93" dur="500" fill="hold"/>
                                        <p:tgtEl>
                                          <p:spTgt spid="31"/>
                                        </p:tgtEl>
                                        <p:attrNameLst>
                                          <p:attrName>ppt_x</p:attrName>
                                        </p:attrNameLst>
                                      </p:cBhvr>
                                      <p:tavLst>
                                        <p:tav tm="0">
                                          <p:val>
                                            <p:strVal val="#ppt_x"/>
                                          </p:val>
                                        </p:tav>
                                        <p:tav tm="100000">
                                          <p:val>
                                            <p:strVal val="#ppt_x"/>
                                          </p:val>
                                        </p:tav>
                                      </p:tavLst>
                                    </p:anim>
                                    <p:anim calcmode="lin" valueType="num">
                                      <p:cBhvr additive="base">
                                        <p:cTn id="94" dur="500" fill="hold"/>
                                        <p:tgtEl>
                                          <p:spTgt spid="31"/>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additive="base">
                                        <p:cTn id="97" dur="500" fill="hold"/>
                                        <p:tgtEl>
                                          <p:spTgt spid="30"/>
                                        </p:tgtEl>
                                        <p:attrNameLst>
                                          <p:attrName>ppt_x</p:attrName>
                                        </p:attrNameLst>
                                      </p:cBhvr>
                                      <p:tavLst>
                                        <p:tav tm="0">
                                          <p:val>
                                            <p:strVal val="#ppt_x"/>
                                          </p:val>
                                        </p:tav>
                                        <p:tav tm="100000">
                                          <p:val>
                                            <p:strVal val="#ppt_x"/>
                                          </p:val>
                                        </p:tav>
                                      </p:tavLst>
                                    </p:anim>
                                    <p:anim calcmode="lin" valueType="num">
                                      <p:cBhvr additive="base">
                                        <p:cTn id="98" dur="500" fill="hold"/>
                                        <p:tgtEl>
                                          <p:spTgt spid="30"/>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 calcmode="lin" valueType="num">
                                      <p:cBhvr additive="base">
                                        <p:cTn id="101" dur="500" fill="hold"/>
                                        <p:tgtEl>
                                          <p:spTgt spid="27"/>
                                        </p:tgtEl>
                                        <p:attrNameLst>
                                          <p:attrName>ppt_x</p:attrName>
                                        </p:attrNameLst>
                                      </p:cBhvr>
                                      <p:tavLst>
                                        <p:tav tm="0">
                                          <p:val>
                                            <p:strVal val="#ppt_x"/>
                                          </p:val>
                                        </p:tav>
                                        <p:tav tm="100000">
                                          <p:val>
                                            <p:strVal val="#ppt_x"/>
                                          </p:val>
                                        </p:tav>
                                      </p:tavLst>
                                    </p:anim>
                                    <p:anim calcmode="lin" valueType="num">
                                      <p:cBhvr additive="base">
                                        <p:cTn id="102" dur="500" fill="hold"/>
                                        <p:tgtEl>
                                          <p:spTgt spid="27"/>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additive="base">
                                        <p:cTn id="105" dur="500" fill="hold"/>
                                        <p:tgtEl>
                                          <p:spTgt spid="29"/>
                                        </p:tgtEl>
                                        <p:attrNameLst>
                                          <p:attrName>ppt_x</p:attrName>
                                        </p:attrNameLst>
                                      </p:cBhvr>
                                      <p:tavLst>
                                        <p:tav tm="0">
                                          <p:val>
                                            <p:strVal val="#ppt_x"/>
                                          </p:val>
                                        </p:tav>
                                        <p:tav tm="100000">
                                          <p:val>
                                            <p:strVal val="#ppt_x"/>
                                          </p:val>
                                        </p:tav>
                                      </p:tavLst>
                                    </p:anim>
                                    <p:anim calcmode="lin" valueType="num">
                                      <p:cBhvr additive="base">
                                        <p:cTn id="106" dur="500" fill="hold"/>
                                        <p:tgtEl>
                                          <p:spTgt spid="29"/>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additive="base">
                                        <p:cTn id="109" dur="500" fill="hold"/>
                                        <p:tgtEl>
                                          <p:spTgt spid="28"/>
                                        </p:tgtEl>
                                        <p:attrNameLst>
                                          <p:attrName>ppt_x</p:attrName>
                                        </p:attrNameLst>
                                      </p:cBhvr>
                                      <p:tavLst>
                                        <p:tav tm="0">
                                          <p:val>
                                            <p:strVal val="#ppt_x"/>
                                          </p:val>
                                        </p:tav>
                                        <p:tav tm="100000">
                                          <p:val>
                                            <p:strVal val="#ppt_x"/>
                                          </p:val>
                                        </p:tav>
                                      </p:tavLst>
                                    </p:anim>
                                    <p:anim calcmode="lin" valueType="num">
                                      <p:cBhvr additive="base">
                                        <p:cTn id="110" dur="500" fill="hold"/>
                                        <p:tgtEl>
                                          <p:spTgt spid="28"/>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2"/>
                                        </p:tgtEl>
                                        <p:attrNameLst>
                                          <p:attrName>style.visibility</p:attrName>
                                        </p:attrNameLst>
                                      </p:cBhvr>
                                      <p:to>
                                        <p:strVal val="visible"/>
                                      </p:to>
                                    </p:set>
                                    <p:anim calcmode="lin" valueType="num">
                                      <p:cBhvr additive="base">
                                        <p:cTn id="113" dur="500" fill="hold"/>
                                        <p:tgtEl>
                                          <p:spTgt spid="32"/>
                                        </p:tgtEl>
                                        <p:attrNameLst>
                                          <p:attrName>ppt_x</p:attrName>
                                        </p:attrNameLst>
                                      </p:cBhvr>
                                      <p:tavLst>
                                        <p:tav tm="0">
                                          <p:val>
                                            <p:strVal val="#ppt_x"/>
                                          </p:val>
                                        </p:tav>
                                        <p:tav tm="100000">
                                          <p:val>
                                            <p:strVal val="#ppt_x"/>
                                          </p:val>
                                        </p:tav>
                                      </p:tavLst>
                                    </p:anim>
                                    <p:anim calcmode="lin" valueType="num">
                                      <p:cBhvr additive="base">
                                        <p:cTn id="1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0037A-A2D2-076C-F403-DFD8C3087B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C59D1-7510-50B1-518F-F8008363FB11}"/>
              </a:ext>
            </a:extLst>
          </p:cNvPr>
          <p:cNvSpPr>
            <a:spLocks noGrp="1"/>
          </p:cNvSpPr>
          <p:nvPr>
            <p:ph type="title"/>
          </p:nvPr>
        </p:nvSpPr>
        <p:spPr/>
        <p:txBody>
          <a:bodyPr/>
          <a:lstStyle/>
          <a:p>
            <a:r>
              <a:rPr lang="en-US" dirty="0"/>
              <a:t>Research on the Emotion Theory:</a:t>
            </a:r>
          </a:p>
        </p:txBody>
      </p:sp>
      <p:sp>
        <p:nvSpPr>
          <p:cNvPr id="3" name="Content Placeholder 2">
            <a:extLst>
              <a:ext uri="{FF2B5EF4-FFF2-40B4-BE49-F238E27FC236}">
                <a16:creationId xmlns:a16="http://schemas.microsoft.com/office/drawing/2014/main" id="{6755734D-F6EA-BE37-FE35-F9F0BA898416}"/>
              </a:ext>
            </a:extLst>
          </p:cNvPr>
          <p:cNvSpPr>
            <a:spLocks noGrp="1"/>
          </p:cNvSpPr>
          <p:nvPr>
            <p:ph idx="1"/>
          </p:nvPr>
        </p:nvSpPr>
        <p:spPr>
          <a:xfrm>
            <a:off x="82550" y="1054718"/>
            <a:ext cx="12020274" cy="5896687"/>
          </a:xfrm>
        </p:spPr>
        <p:txBody>
          <a:bodyPr>
            <a:normAutofit fontScale="85000" lnSpcReduction="10000"/>
          </a:bodyPr>
          <a:lstStyle/>
          <a:p>
            <a:endParaRPr lang="en-US" dirty="0"/>
          </a:p>
          <a:p>
            <a:pPr algn="ctr"/>
            <a:r>
              <a:rPr lang="en-US" sz="3200" b="1" dirty="0" err="1"/>
              <a:t>Rothemund</a:t>
            </a:r>
            <a:r>
              <a:rPr lang="en-US" sz="3200" b="1" dirty="0"/>
              <a:t> et al. (</a:t>
            </a:r>
            <a:r>
              <a:rPr lang="en-US" sz="3200" b="1" dirty="0">
                <a:hlinkClick r:id="rId2"/>
              </a:rPr>
              <a:t>2012</a:t>
            </a:r>
            <a:r>
              <a:rPr lang="en-US" sz="3200" b="1" dirty="0"/>
              <a:t>)</a:t>
            </a:r>
            <a:endParaRPr lang="en-US" sz="3200" dirty="0"/>
          </a:p>
          <a:p>
            <a:pPr algn="ctr"/>
            <a:r>
              <a:rPr lang="en-US" sz="1800" i="1" dirty="0"/>
              <a:t>NB: Arguably the strongest evidence in support of the emotion theory</a:t>
            </a:r>
            <a:endParaRPr lang="en-US" dirty="0"/>
          </a:p>
          <a:p>
            <a:pPr marL="342900" indent="-342900">
              <a:buFont typeface="Arial" panose="020B0604020202020204" pitchFamily="34" charset="0"/>
              <a:buChar char="•"/>
            </a:pPr>
            <a:r>
              <a:rPr lang="en-US" b="1" dirty="0"/>
              <a:t>Design: </a:t>
            </a:r>
            <a:r>
              <a:rPr lang="en-US" dirty="0">
                <a:solidFill>
                  <a:srgbClr val="FF0000"/>
                </a:solidFill>
              </a:rPr>
              <a:t>Classical conditioning experiment </a:t>
            </a:r>
            <a:r>
              <a:rPr lang="en-US" dirty="0"/>
              <a:t>testing how participants learn to associate a </a:t>
            </a:r>
            <a:r>
              <a:rPr lang="en-US" dirty="0">
                <a:solidFill>
                  <a:srgbClr val="FF0000"/>
                </a:solidFill>
              </a:rPr>
              <a:t>neutral cue</a:t>
            </a:r>
            <a:r>
              <a:rPr lang="en-US" dirty="0"/>
              <a:t> (e.g., a face) with an </a:t>
            </a:r>
            <a:r>
              <a:rPr lang="en-US" dirty="0">
                <a:solidFill>
                  <a:srgbClr val="FF0000"/>
                </a:solidFill>
              </a:rPr>
              <a:t>unpleasant stimulus</a:t>
            </a:r>
            <a:r>
              <a:rPr lang="en-US" dirty="0"/>
              <a:t> (white noise).</a:t>
            </a:r>
          </a:p>
          <a:p>
            <a:pPr marL="342900" indent="-342900">
              <a:buFont typeface="Arial" panose="020B0604020202020204" pitchFamily="34" charset="0"/>
              <a:buChar char="•"/>
            </a:pPr>
            <a:r>
              <a:rPr lang="en-US" b="1" dirty="0"/>
              <a:t>Sample: </a:t>
            </a:r>
            <a:r>
              <a:rPr lang="en-US" dirty="0"/>
              <a:t>Compared 11 psychopathic participants (PCL-R mean = 24.7) with 11 healthy controls.</a:t>
            </a:r>
          </a:p>
          <a:p>
            <a:pPr marL="342900" indent="-342900">
              <a:buFont typeface="Arial" panose="020B0604020202020204" pitchFamily="34" charset="0"/>
              <a:buChar char="•"/>
            </a:pPr>
            <a:r>
              <a:rPr lang="en-US" b="1" dirty="0"/>
              <a:t>Results:</a:t>
            </a:r>
          </a:p>
          <a:p>
            <a:pPr marL="800100" lvl="1" indent="-342900">
              <a:buFont typeface="Arial" panose="020B0604020202020204" pitchFamily="34" charset="0"/>
              <a:buChar char="•"/>
            </a:pPr>
            <a:r>
              <a:rPr lang="en-US" dirty="0"/>
              <a:t>Skin conductance: Psychopathic group showed minimal change across conditions → supports emotion theory (muted emotional learning).</a:t>
            </a:r>
          </a:p>
          <a:p>
            <a:pPr marL="800100" lvl="1" indent="-342900">
              <a:buFont typeface="Arial" panose="020B0604020202020204" pitchFamily="34" charset="0"/>
              <a:buChar char="•"/>
            </a:pPr>
            <a:r>
              <a:rPr lang="en-US" dirty="0"/>
              <a:t>Electromyography: No clear group difference in frowning (corrugator) activity; startle reflex slightly reduced.</a:t>
            </a:r>
          </a:p>
          <a:p>
            <a:pPr marL="800100" lvl="1" indent="-342900">
              <a:buFont typeface="Arial" panose="020B0604020202020204" pitchFamily="34" charset="0"/>
              <a:buChar char="•"/>
            </a:pPr>
            <a:r>
              <a:rPr lang="en-US" dirty="0"/>
              <a:t>Heart rate: No difference between groups.</a:t>
            </a:r>
          </a:p>
          <a:p>
            <a:pPr marL="342900" indent="-342900">
              <a:buFont typeface="Arial" panose="020B0604020202020204" pitchFamily="34" charset="0"/>
              <a:buChar char="•"/>
            </a:pPr>
            <a:r>
              <a:rPr lang="en-US" b="1" dirty="0"/>
              <a:t>Limitations: </a:t>
            </a:r>
            <a:r>
              <a:rPr lang="en-US" dirty="0">
                <a:solidFill>
                  <a:srgbClr val="FF0000"/>
                </a:solidFill>
              </a:rPr>
              <a:t>Small, nonrandom sample</a:t>
            </a:r>
            <a:r>
              <a:rPr lang="en-US" dirty="0"/>
              <a:t> (i.e., psychopathic participants were hand-selected for high Factor 1 traits score &gt;8).</a:t>
            </a:r>
          </a:p>
          <a:p>
            <a:pPr marL="342900" indent="-342900">
              <a:buFont typeface="Arial" panose="020B0604020202020204" pitchFamily="34" charset="0"/>
              <a:buChar char="•"/>
            </a:pPr>
            <a:r>
              <a:rPr lang="en-US" b="1" dirty="0"/>
              <a:t>Conclusion: </a:t>
            </a:r>
            <a:r>
              <a:rPr lang="en-US" dirty="0"/>
              <a:t>Provides partial support for the emotion theory, though overall findings were mixed and limited by methodological constraints.</a:t>
            </a:r>
          </a:p>
        </p:txBody>
      </p:sp>
    </p:spTree>
    <p:extLst>
      <p:ext uri="{BB962C8B-B14F-4D97-AF65-F5344CB8AC3E}">
        <p14:creationId xmlns:p14="http://schemas.microsoft.com/office/powerpoint/2010/main" val="2616893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081D0-0F9D-D76E-BBD1-9317347FB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679269-F27F-C38B-B046-F4A0A99F92DC}"/>
              </a:ext>
            </a:extLst>
          </p:cNvPr>
          <p:cNvSpPr>
            <a:spLocks noGrp="1"/>
          </p:cNvSpPr>
          <p:nvPr>
            <p:ph type="title"/>
          </p:nvPr>
        </p:nvSpPr>
        <p:spPr/>
        <p:txBody>
          <a:bodyPr/>
          <a:lstStyle/>
          <a:p>
            <a:r>
              <a:rPr lang="en-US" dirty="0"/>
              <a:t>Research on the Emotion Theory:</a:t>
            </a:r>
          </a:p>
        </p:txBody>
      </p:sp>
      <p:sp>
        <p:nvSpPr>
          <p:cNvPr id="3" name="Content Placeholder 2">
            <a:extLst>
              <a:ext uri="{FF2B5EF4-FFF2-40B4-BE49-F238E27FC236}">
                <a16:creationId xmlns:a16="http://schemas.microsoft.com/office/drawing/2014/main" id="{3C9576C3-6E72-AD79-84CD-A33A4B25E943}"/>
              </a:ext>
            </a:extLst>
          </p:cNvPr>
          <p:cNvSpPr>
            <a:spLocks noGrp="1"/>
          </p:cNvSpPr>
          <p:nvPr>
            <p:ph idx="1"/>
          </p:nvPr>
        </p:nvSpPr>
        <p:spPr>
          <a:xfrm>
            <a:off x="82550" y="1054718"/>
            <a:ext cx="12020274" cy="5803281"/>
          </a:xfrm>
        </p:spPr>
        <p:txBody>
          <a:bodyPr>
            <a:normAutofit/>
          </a:bodyPr>
          <a:lstStyle/>
          <a:p>
            <a:endParaRPr lang="en-US" dirty="0"/>
          </a:p>
          <a:p>
            <a:pPr algn="ctr"/>
            <a:r>
              <a:rPr lang="en-US" b="1" dirty="0"/>
              <a:t>Complex Continuous Data and Researcher Degree of Freedom</a:t>
            </a:r>
            <a:endParaRPr lang="en-US" dirty="0"/>
          </a:p>
          <a:p>
            <a:pPr algn="ctr"/>
            <a:r>
              <a:rPr lang="en-US" sz="1800" i="1" dirty="0"/>
              <a:t>Psychophysiological studies yield complex </a:t>
            </a:r>
            <a:r>
              <a:rPr lang="en-US" sz="1800" i="1" dirty="0">
                <a:solidFill>
                  <a:srgbClr val="FF0000"/>
                </a:solidFill>
              </a:rPr>
              <a:t>continuous</a:t>
            </a:r>
            <a:r>
              <a:rPr lang="en-US" sz="1800" i="1" dirty="0"/>
              <a:t> data that introduces an enormous range of choices, decisions, and discretionary actions available to researchers </a:t>
            </a:r>
            <a:endParaRPr lang="en-US" dirty="0"/>
          </a:p>
        </p:txBody>
      </p:sp>
      <p:pic>
        <p:nvPicPr>
          <p:cNvPr id="7" name="Picture 6">
            <a:extLst>
              <a:ext uri="{FF2B5EF4-FFF2-40B4-BE49-F238E27FC236}">
                <a16:creationId xmlns:a16="http://schemas.microsoft.com/office/drawing/2014/main" id="{CF80717A-755F-5857-2192-AD2CA647D97D}"/>
              </a:ext>
            </a:extLst>
          </p:cNvPr>
          <p:cNvPicPr>
            <a:picLocks noChangeAspect="1"/>
          </p:cNvPicPr>
          <p:nvPr/>
        </p:nvPicPr>
        <p:blipFill>
          <a:blip r:embed="rId3"/>
          <a:stretch>
            <a:fillRect/>
          </a:stretch>
        </p:blipFill>
        <p:spPr>
          <a:xfrm>
            <a:off x="8496404" y="2853411"/>
            <a:ext cx="3606420" cy="3471421"/>
          </a:xfrm>
          <a:prstGeom prst="rect">
            <a:avLst/>
          </a:prstGeom>
          <a:ln>
            <a:solidFill>
              <a:schemeClr val="tx1"/>
            </a:solidFill>
          </a:ln>
        </p:spPr>
      </p:pic>
      <p:pic>
        <p:nvPicPr>
          <p:cNvPr id="9" name="Picture 8">
            <a:extLst>
              <a:ext uri="{FF2B5EF4-FFF2-40B4-BE49-F238E27FC236}">
                <a16:creationId xmlns:a16="http://schemas.microsoft.com/office/drawing/2014/main" id="{823448E0-25EE-B25D-9F1C-82113ED46E4B}"/>
              </a:ext>
            </a:extLst>
          </p:cNvPr>
          <p:cNvPicPr>
            <a:picLocks noChangeAspect="1"/>
          </p:cNvPicPr>
          <p:nvPr/>
        </p:nvPicPr>
        <p:blipFill>
          <a:blip r:embed="rId4"/>
          <a:stretch>
            <a:fillRect/>
          </a:stretch>
        </p:blipFill>
        <p:spPr>
          <a:xfrm>
            <a:off x="2814825" y="2853412"/>
            <a:ext cx="5455089" cy="3471420"/>
          </a:xfrm>
          <a:prstGeom prst="rect">
            <a:avLst/>
          </a:prstGeom>
          <a:ln>
            <a:solidFill>
              <a:schemeClr val="tx1"/>
            </a:solidFill>
          </a:ln>
        </p:spPr>
      </p:pic>
      <p:pic>
        <p:nvPicPr>
          <p:cNvPr id="10" name="Picture 9">
            <a:extLst>
              <a:ext uri="{FF2B5EF4-FFF2-40B4-BE49-F238E27FC236}">
                <a16:creationId xmlns:a16="http://schemas.microsoft.com/office/drawing/2014/main" id="{14AD87B3-FB72-AEDF-E651-01CBF1094F75}"/>
              </a:ext>
            </a:extLst>
          </p:cNvPr>
          <p:cNvPicPr>
            <a:picLocks noChangeAspect="1"/>
          </p:cNvPicPr>
          <p:nvPr/>
        </p:nvPicPr>
        <p:blipFill>
          <a:blip r:embed="rId5"/>
          <a:stretch>
            <a:fillRect/>
          </a:stretch>
        </p:blipFill>
        <p:spPr>
          <a:xfrm>
            <a:off x="89176" y="2853516"/>
            <a:ext cx="2574971" cy="3474962"/>
          </a:xfrm>
          <a:prstGeom prst="rect">
            <a:avLst/>
          </a:prstGeom>
          <a:ln>
            <a:solidFill>
              <a:schemeClr val="tx1"/>
            </a:solidFill>
          </a:ln>
        </p:spPr>
      </p:pic>
      <p:sp>
        <p:nvSpPr>
          <p:cNvPr id="12" name="TextBox 11">
            <a:extLst>
              <a:ext uri="{FF2B5EF4-FFF2-40B4-BE49-F238E27FC236}">
                <a16:creationId xmlns:a16="http://schemas.microsoft.com/office/drawing/2014/main" id="{7FE46917-ACCD-04FD-54A7-CB3EFD68FEFC}"/>
              </a:ext>
            </a:extLst>
          </p:cNvPr>
          <p:cNvSpPr txBox="1"/>
          <p:nvPr/>
        </p:nvSpPr>
        <p:spPr>
          <a:xfrm>
            <a:off x="439545" y="6324832"/>
            <a:ext cx="1874231"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Gao et al. (</a:t>
            </a:r>
            <a:r>
              <a:rPr lang="en-US" dirty="0">
                <a:latin typeface="Helvetica Neue" panose="02000503000000020004" pitchFamily="2" charset="0"/>
                <a:ea typeface="Helvetica Neue" panose="02000503000000020004" pitchFamily="2" charset="0"/>
                <a:cs typeface="Helvetica Neue" panose="02000503000000020004" pitchFamily="2" charset="0"/>
                <a:hlinkClick r:id="rId6"/>
              </a:rPr>
              <a:t>2012</a:t>
            </a:r>
            <a:r>
              <a:rPr lang="en-US" dirty="0">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3484861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571CF-FC07-5B50-2B21-4BFAB8BEA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93502-4B62-8507-9424-C09DF541A346}"/>
              </a:ext>
            </a:extLst>
          </p:cNvPr>
          <p:cNvSpPr>
            <a:spLocks noGrp="1"/>
          </p:cNvSpPr>
          <p:nvPr>
            <p:ph type="title"/>
          </p:nvPr>
        </p:nvSpPr>
        <p:spPr/>
        <p:txBody>
          <a:bodyPr/>
          <a:lstStyle/>
          <a:p>
            <a:r>
              <a:rPr lang="en-US" dirty="0"/>
              <a:t>Research on the Emotion Theory:</a:t>
            </a:r>
          </a:p>
        </p:txBody>
      </p:sp>
      <p:sp>
        <p:nvSpPr>
          <p:cNvPr id="3" name="Content Placeholder 2">
            <a:extLst>
              <a:ext uri="{FF2B5EF4-FFF2-40B4-BE49-F238E27FC236}">
                <a16:creationId xmlns:a16="http://schemas.microsoft.com/office/drawing/2014/main" id="{BA36AACF-402F-8BD1-3323-69EB9B923DF9}"/>
              </a:ext>
            </a:extLst>
          </p:cNvPr>
          <p:cNvSpPr>
            <a:spLocks noGrp="1"/>
          </p:cNvSpPr>
          <p:nvPr>
            <p:ph idx="1"/>
          </p:nvPr>
        </p:nvSpPr>
        <p:spPr>
          <a:xfrm>
            <a:off x="82550" y="1054718"/>
            <a:ext cx="12020274" cy="5803281"/>
          </a:xfrm>
        </p:spPr>
        <p:txBody>
          <a:bodyPr>
            <a:normAutofit/>
          </a:bodyPr>
          <a:lstStyle/>
          <a:p>
            <a:endParaRPr lang="en-US" dirty="0"/>
          </a:p>
          <a:p>
            <a:pPr algn="ctr"/>
            <a:r>
              <a:rPr lang="en-US" sz="2400" b="1" dirty="0"/>
              <a:t>These Two Graphs and Analyses are Based on the Same (Fictional) Data</a:t>
            </a:r>
            <a:endParaRPr lang="en-US" sz="2400" dirty="0"/>
          </a:p>
          <a:p>
            <a:pPr algn="ctr"/>
            <a:r>
              <a:rPr lang="en-US" sz="1800" i="1" dirty="0"/>
              <a:t> </a:t>
            </a:r>
            <a:endParaRPr lang="en-US" dirty="0"/>
          </a:p>
        </p:txBody>
      </p:sp>
      <p:pic>
        <p:nvPicPr>
          <p:cNvPr id="5" name="Picture 4" descr="A graph of a normal heart rate&#10;&#10;AI-generated content may be incorrect.">
            <a:extLst>
              <a:ext uri="{FF2B5EF4-FFF2-40B4-BE49-F238E27FC236}">
                <a16:creationId xmlns:a16="http://schemas.microsoft.com/office/drawing/2014/main" id="{DC7DAB86-CC62-B742-35C2-37798283B43B}"/>
              </a:ext>
            </a:extLst>
          </p:cNvPr>
          <p:cNvPicPr>
            <a:picLocks noChangeAspect="1"/>
          </p:cNvPicPr>
          <p:nvPr/>
        </p:nvPicPr>
        <p:blipFill>
          <a:blip r:embed="rId3"/>
          <a:stretch>
            <a:fillRect/>
          </a:stretch>
        </p:blipFill>
        <p:spPr>
          <a:xfrm>
            <a:off x="6482665" y="2157537"/>
            <a:ext cx="5610327" cy="3121238"/>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A graph with different colored squares&#10;&#10;AI-generated content may be incorrect.">
            <a:extLst>
              <a:ext uri="{FF2B5EF4-FFF2-40B4-BE49-F238E27FC236}">
                <a16:creationId xmlns:a16="http://schemas.microsoft.com/office/drawing/2014/main" id="{F8D40D24-FBE6-7150-640E-22E3E66F3D24}"/>
              </a:ext>
            </a:extLst>
          </p:cNvPr>
          <p:cNvPicPr>
            <a:picLocks noChangeAspect="1"/>
          </p:cNvPicPr>
          <p:nvPr/>
        </p:nvPicPr>
        <p:blipFill>
          <a:blip r:embed="rId4"/>
          <a:stretch>
            <a:fillRect/>
          </a:stretch>
        </p:blipFill>
        <p:spPr>
          <a:xfrm>
            <a:off x="72718" y="2141996"/>
            <a:ext cx="5610327" cy="3121238"/>
          </a:xfrm>
          <a:prstGeom prst="rect">
            <a:avLst/>
          </a:prstGeom>
          <a:ln>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A18D9BEF-F260-2326-05E2-7CEA64CAFF6D}"/>
              </a:ext>
            </a:extLst>
          </p:cNvPr>
          <p:cNvSpPr txBox="1"/>
          <p:nvPr/>
        </p:nvSpPr>
        <p:spPr>
          <a:xfrm>
            <a:off x="165100" y="5369464"/>
            <a:ext cx="12026900" cy="1200329"/>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Researchers Can “Generate” Significant Effects:</a:t>
            </a:r>
          </a:p>
          <a:p>
            <a:pPr marL="285750" indent="-285750">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If you analyze only peak heart rate (left graph), the groups do not differ statistically.</a:t>
            </a:r>
          </a:p>
          <a:p>
            <a:pPr marL="285750" indent="-285750">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When you analyze the continuous trajectory (e.g., group means over time) (right graph), the Anxious group is significantly higher.</a:t>
            </a:r>
          </a:p>
        </p:txBody>
      </p:sp>
    </p:spTree>
    <p:extLst>
      <p:ext uri="{BB962C8B-B14F-4D97-AF65-F5344CB8AC3E}">
        <p14:creationId xmlns:p14="http://schemas.microsoft.com/office/powerpoint/2010/main" val="133590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25084-818A-554D-A1B7-61A4134554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FFCA5D-0E97-7B50-37D8-1B6F1B29B2A5}"/>
              </a:ext>
            </a:extLst>
          </p:cNvPr>
          <p:cNvSpPr>
            <a:spLocks noGrp="1"/>
          </p:cNvSpPr>
          <p:nvPr>
            <p:ph type="title"/>
          </p:nvPr>
        </p:nvSpPr>
        <p:spPr/>
        <p:txBody>
          <a:bodyPr/>
          <a:lstStyle/>
          <a:p>
            <a:r>
              <a:rPr lang="en-US" dirty="0"/>
              <a:t>Research on the Emotion Theory:</a:t>
            </a:r>
          </a:p>
        </p:txBody>
      </p:sp>
      <p:sp>
        <p:nvSpPr>
          <p:cNvPr id="3" name="Content Placeholder 2">
            <a:extLst>
              <a:ext uri="{FF2B5EF4-FFF2-40B4-BE49-F238E27FC236}">
                <a16:creationId xmlns:a16="http://schemas.microsoft.com/office/drawing/2014/main" id="{F2B9A3FB-0DFB-CDEF-57F3-8A8825790E33}"/>
              </a:ext>
            </a:extLst>
          </p:cNvPr>
          <p:cNvSpPr>
            <a:spLocks noGrp="1"/>
          </p:cNvSpPr>
          <p:nvPr>
            <p:ph idx="1"/>
          </p:nvPr>
        </p:nvSpPr>
        <p:spPr>
          <a:xfrm>
            <a:off x="82550" y="1054718"/>
            <a:ext cx="12020274" cy="5803281"/>
          </a:xfrm>
        </p:spPr>
        <p:txBody>
          <a:bodyPr>
            <a:normAutofit/>
          </a:bodyPr>
          <a:lstStyle/>
          <a:p>
            <a:endParaRPr lang="en-US" dirty="0"/>
          </a:p>
          <a:p>
            <a:pPr algn="ctr"/>
            <a:r>
              <a:rPr lang="en-US" b="1" dirty="0"/>
              <a:t>Non-Standardized Methods</a:t>
            </a:r>
          </a:p>
          <a:p>
            <a:pPr algn="ctr"/>
            <a:r>
              <a:rPr lang="en-US" sz="1800" i="1" dirty="0"/>
              <a:t>NB: Psychophysiological studies often use different research designs making it </a:t>
            </a:r>
            <a:r>
              <a:rPr lang="en-US" sz="1800" i="1" dirty="0">
                <a:solidFill>
                  <a:srgbClr val="FF0000"/>
                </a:solidFill>
              </a:rPr>
              <a:t>difficult to compare</a:t>
            </a:r>
            <a:r>
              <a:rPr lang="en-US" sz="1800" i="1" dirty="0"/>
              <a:t> data and results</a:t>
            </a:r>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45AEA4F8-FB32-9F1F-2888-D32BED4E23E6}"/>
              </a:ext>
            </a:extLst>
          </p:cNvPr>
          <p:cNvPicPr>
            <a:picLocks noChangeAspect="1"/>
          </p:cNvPicPr>
          <p:nvPr/>
        </p:nvPicPr>
        <p:blipFill>
          <a:blip r:embed="rId3"/>
          <a:stretch>
            <a:fillRect/>
          </a:stretch>
        </p:blipFill>
        <p:spPr>
          <a:xfrm>
            <a:off x="3894489" y="2519913"/>
            <a:ext cx="7772400" cy="3168137"/>
          </a:xfrm>
          <a:prstGeom prst="rect">
            <a:avLst/>
          </a:prstGeom>
          <a:ln>
            <a:solidFill>
              <a:schemeClr val="tx1"/>
            </a:solidFill>
          </a:ln>
        </p:spPr>
      </p:pic>
      <p:pic>
        <p:nvPicPr>
          <p:cNvPr id="5" name="Picture 4">
            <a:extLst>
              <a:ext uri="{FF2B5EF4-FFF2-40B4-BE49-F238E27FC236}">
                <a16:creationId xmlns:a16="http://schemas.microsoft.com/office/drawing/2014/main" id="{B2549DAA-1A83-C83E-59CB-EB6F8612A4CD}"/>
              </a:ext>
            </a:extLst>
          </p:cNvPr>
          <p:cNvPicPr>
            <a:picLocks noChangeAspect="1"/>
          </p:cNvPicPr>
          <p:nvPr/>
        </p:nvPicPr>
        <p:blipFill>
          <a:blip r:embed="rId4"/>
          <a:stretch>
            <a:fillRect/>
          </a:stretch>
        </p:blipFill>
        <p:spPr>
          <a:xfrm>
            <a:off x="1169966" y="2519913"/>
            <a:ext cx="2519531" cy="3853193"/>
          </a:xfrm>
          <a:prstGeom prst="rect">
            <a:avLst/>
          </a:prstGeom>
          <a:ln>
            <a:solidFill>
              <a:schemeClr val="tx1"/>
            </a:solidFill>
          </a:ln>
        </p:spPr>
      </p:pic>
      <p:sp>
        <p:nvSpPr>
          <p:cNvPr id="6" name="TextBox 5">
            <a:extLst>
              <a:ext uri="{FF2B5EF4-FFF2-40B4-BE49-F238E27FC236}">
                <a16:creationId xmlns:a16="http://schemas.microsoft.com/office/drawing/2014/main" id="{A07AACB1-A7FA-2FEC-2F7C-5384D7F7A8E4}"/>
              </a:ext>
            </a:extLst>
          </p:cNvPr>
          <p:cNvSpPr txBox="1"/>
          <p:nvPr/>
        </p:nvSpPr>
        <p:spPr>
          <a:xfrm>
            <a:off x="3894489" y="5750117"/>
            <a:ext cx="7772400" cy="1015663"/>
          </a:xfrm>
          <a:prstGeom prst="rect">
            <a:avLst/>
          </a:prstGeom>
          <a:noFill/>
        </p:spPr>
        <p:txBody>
          <a:bodyPr wrap="squar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In this study, researchers decided to introduce acoustic probes at 300, 800, 1300, and 3800ms after initial stimulus. In other studies, these intervals might be set differently (e.g.,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5"/>
              </a:rPr>
              <a:t>Verona et al., 2013</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7" name="TextBox 6">
            <a:extLst>
              <a:ext uri="{FF2B5EF4-FFF2-40B4-BE49-F238E27FC236}">
                <a16:creationId xmlns:a16="http://schemas.microsoft.com/office/drawing/2014/main" id="{F79A771A-2A14-9F82-961E-7AE640196182}"/>
              </a:ext>
            </a:extLst>
          </p:cNvPr>
          <p:cNvSpPr txBox="1"/>
          <p:nvPr/>
        </p:nvSpPr>
        <p:spPr>
          <a:xfrm>
            <a:off x="1228921" y="6373106"/>
            <a:ext cx="2401619"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Loomans et al. (</a:t>
            </a:r>
            <a:r>
              <a:rPr lang="en-US" dirty="0">
                <a:latin typeface="Helvetica Neue" panose="02000503000000020004" pitchFamily="2" charset="0"/>
                <a:ea typeface="Helvetica Neue" panose="02000503000000020004" pitchFamily="2" charset="0"/>
                <a:cs typeface="Helvetica Neue" panose="02000503000000020004" pitchFamily="2" charset="0"/>
                <a:hlinkClick r:id="rId6"/>
              </a:rPr>
              <a:t>2015</a:t>
            </a:r>
            <a:r>
              <a:rPr lang="en-US"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8" name="Rectangle 7">
            <a:extLst>
              <a:ext uri="{FF2B5EF4-FFF2-40B4-BE49-F238E27FC236}">
                <a16:creationId xmlns:a16="http://schemas.microsoft.com/office/drawing/2014/main" id="{1BA5A6FB-E11F-AE6C-1E4D-DC7F5464BEBE}"/>
              </a:ext>
            </a:extLst>
          </p:cNvPr>
          <p:cNvSpPr/>
          <p:nvPr/>
        </p:nvSpPr>
        <p:spPr>
          <a:xfrm>
            <a:off x="6255490" y="4359346"/>
            <a:ext cx="1435396" cy="329609"/>
          </a:xfrm>
          <a:prstGeom prst="rect">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911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6A34F-4A82-5745-3B5E-6F3A11622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24358C-D753-8CB3-93DE-DDCA462EF616}"/>
              </a:ext>
            </a:extLst>
          </p:cNvPr>
          <p:cNvSpPr>
            <a:spLocks noGrp="1"/>
          </p:cNvSpPr>
          <p:nvPr>
            <p:ph type="title"/>
          </p:nvPr>
        </p:nvSpPr>
        <p:spPr/>
        <p:txBody>
          <a:bodyPr/>
          <a:lstStyle/>
          <a:p>
            <a:r>
              <a:rPr lang="en-US" dirty="0"/>
              <a:t>Research on the Emotion Theory:</a:t>
            </a:r>
          </a:p>
        </p:txBody>
      </p:sp>
      <p:sp>
        <p:nvSpPr>
          <p:cNvPr id="3" name="Content Placeholder 2">
            <a:extLst>
              <a:ext uri="{FF2B5EF4-FFF2-40B4-BE49-F238E27FC236}">
                <a16:creationId xmlns:a16="http://schemas.microsoft.com/office/drawing/2014/main" id="{287170A3-2798-2658-306E-3B0E920F0AC7}"/>
              </a:ext>
            </a:extLst>
          </p:cNvPr>
          <p:cNvSpPr>
            <a:spLocks noGrp="1"/>
          </p:cNvSpPr>
          <p:nvPr>
            <p:ph idx="1"/>
          </p:nvPr>
        </p:nvSpPr>
        <p:spPr>
          <a:xfrm>
            <a:off x="82550" y="1054718"/>
            <a:ext cx="12020274" cy="5803281"/>
          </a:xfrm>
        </p:spPr>
        <p:txBody>
          <a:bodyPr>
            <a:normAutofit/>
          </a:bodyPr>
          <a:lstStyle/>
          <a:p>
            <a:endParaRPr lang="en-US" dirty="0"/>
          </a:p>
          <a:p>
            <a:pPr algn="ctr"/>
            <a:r>
              <a:rPr lang="en-US" b="1" dirty="0"/>
              <a:t>Odd Data Structure and Analytic Decisions</a:t>
            </a:r>
          </a:p>
          <a:p>
            <a:pPr algn="ctr"/>
            <a:r>
              <a:rPr lang="en-US" sz="1800" i="1" dirty="0"/>
              <a:t>Some psychophysiological studies includes truly odd (i.e., non-conventional) research design and analytic decisions</a:t>
            </a:r>
          </a:p>
          <a:p>
            <a:endParaRPr lang="en-US" dirty="0"/>
          </a:p>
        </p:txBody>
      </p:sp>
      <p:pic>
        <p:nvPicPr>
          <p:cNvPr id="9" name="Picture 8">
            <a:extLst>
              <a:ext uri="{FF2B5EF4-FFF2-40B4-BE49-F238E27FC236}">
                <a16:creationId xmlns:a16="http://schemas.microsoft.com/office/drawing/2014/main" id="{0C48AF20-4CA5-40A6-FFDF-627BDC7F6743}"/>
              </a:ext>
            </a:extLst>
          </p:cNvPr>
          <p:cNvPicPr>
            <a:picLocks noChangeAspect="1"/>
          </p:cNvPicPr>
          <p:nvPr/>
        </p:nvPicPr>
        <p:blipFill>
          <a:blip r:embed="rId3"/>
          <a:stretch>
            <a:fillRect/>
          </a:stretch>
        </p:blipFill>
        <p:spPr>
          <a:xfrm>
            <a:off x="89176" y="2573079"/>
            <a:ext cx="2670151" cy="3753293"/>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1EA87B3D-5973-8B90-506A-D02A5765D068}"/>
              </a:ext>
            </a:extLst>
          </p:cNvPr>
          <p:cNvSpPr txBox="1"/>
          <p:nvPr/>
        </p:nvSpPr>
        <p:spPr>
          <a:xfrm>
            <a:off x="1605005" y="6422908"/>
            <a:ext cx="2308644"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Patrick &amp; Iacono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4"/>
              </a:rPr>
              <a:t>1989</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11" name="Picture 10">
            <a:extLst>
              <a:ext uri="{FF2B5EF4-FFF2-40B4-BE49-F238E27FC236}">
                <a16:creationId xmlns:a16="http://schemas.microsoft.com/office/drawing/2014/main" id="{D5098E92-287D-3C9F-7C68-C0637B5EEDB4}"/>
              </a:ext>
            </a:extLst>
          </p:cNvPr>
          <p:cNvPicPr>
            <a:picLocks noChangeAspect="1"/>
          </p:cNvPicPr>
          <p:nvPr/>
        </p:nvPicPr>
        <p:blipFill>
          <a:blip r:embed="rId5"/>
          <a:stretch>
            <a:fillRect/>
          </a:stretch>
        </p:blipFill>
        <p:spPr>
          <a:xfrm>
            <a:off x="3003607" y="2573078"/>
            <a:ext cx="2290870" cy="3753294"/>
          </a:xfrm>
          <a:prstGeom prst="rect">
            <a:avLst/>
          </a:prstGeom>
          <a:ln>
            <a:solidFill>
              <a:schemeClr val="tx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BDFFAF2C-2EE2-2D40-0979-94F5F0427C7C}"/>
              </a:ext>
            </a:extLst>
          </p:cNvPr>
          <p:cNvSpPr txBox="1"/>
          <p:nvPr/>
        </p:nvSpPr>
        <p:spPr>
          <a:xfrm>
            <a:off x="1605005" y="2456322"/>
            <a:ext cx="2537874" cy="400110"/>
          </a:xfrm>
          <a:prstGeom prst="rect">
            <a:avLst/>
          </a:prstGeom>
          <a:solidFill>
            <a:schemeClr val="tx1"/>
          </a:solidFill>
        </p:spPr>
        <p:txBody>
          <a:bodyPr wrap="none" rtlCol="0">
            <a:spAutoFit/>
          </a:bodyPr>
          <a:lstStyle/>
          <a:p>
            <a:pPr algn="ct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Excluded the Middle</a:t>
            </a:r>
          </a:p>
        </p:txBody>
      </p:sp>
      <p:pic>
        <p:nvPicPr>
          <p:cNvPr id="13" name="Picture 12">
            <a:extLst>
              <a:ext uri="{FF2B5EF4-FFF2-40B4-BE49-F238E27FC236}">
                <a16:creationId xmlns:a16="http://schemas.microsoft.com/office/drawing/2014/main" id="{AD84101B-378B-B3A4-6ED1-50F081FCDF33}"/>
              </a:ext>
            </a:extLst>
          </p:cNvPr>
          <p:cNvPicPr>
            <a:picLocks noChangeAspect="1"/>
          </p:cNvPicPr>
          <p:nvPr/>
        </p:nvPicPr>
        <p:blipFill>
          <a:blip r:embed="rId6"/>
          <a:stretch>
            <a:fillRect/>
          </a:stretch>
        </p:blipFill>
        <p:spPr>
          <a:xfrm>
            <a:off x="5665334" y="2573078"/>
            <a:ext cx="2773561" cy="3753294"/>
          </a:xfrm>
          <a:prstGeom prst="rect">
            <a:avLst/>
          </a:prstGeom>
          <a:ln>
            <a:solidFill>
              <a:schemeClr val="tx1"/>
            </a:solid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F54A21BB-22EE-BC3A-A899-07AFB6D6BC31}"/>
              </a:ext>
            </a:extLst>
          </p:cNvPr>
          <p:cNvSpPr txBox="1"/>
          <p:nvPr/>
        </p:nvSpPr>
        <p:spPr>
          <a:xfrm>
            <a:off x="5372217" y="6446619"/>
            <a:ext cx="6293711"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Patrick et al.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7"/>
              </a:rPr>
              <a:t>1993</a:t>
            </a:r>
            <a:r>
              <a:rPr lang="en-US" sz="1600" dirty="0">
                <a:latin typeface="Helvetica Neue" panose="02000503000000020004" pitchFamily="2" charset="0"/>
                <a:ea typeface="Helvetica Neue" panose="02000503000000020004" pitchFamily="2" charset="0"/>
                <a:cs typeface="Helvetica Neue" panose="02000503000000020004" pitchFamily="2" charset="0"/>
              </a:rPr>
              <a:t>) – NB: among the most cited studies in the field</a:t>
            </a:r>
          </a:p>
        </p:txBody>
      </p:sp>
      <p:pic>
        <p:nvPicPr>
          <p:cNvPr id="15" name="Picture 14">
            <a:extLst>
              <a:ext uri="{FF2B5EF4-FFF2-40B4-BE49-F238E27FC236}">
                <a16:creationId xmlns:a16="http://schemas.microsoft.com/office/drawing/2014/main" id="{83D3455E-F4EB-7086-0ACC-B3875D5AC502}"/>
              </a:ext>
            </a:extLst>
          </p:cNvPr>
          <p:cNvPicPr>
            <a:picLocks noChangeAspect="1"/>
          </p:cNvPicPr>
          <p:nvPr/>
        </p:nvPicPr>
        <p:blipFill>
          <a:blip r:embed="rId8"/>
          <a:stretch>
            <a:fillRect/>
          </a:stretch>
        </p:blipFill>
        <p:spPr>
          <a:xfrm>
            <a:off x="7540599" y="3900054"/>
            <a:ext cx="1452558" cy="1903228"/>
          </a:xfrm>
          <a:prstGeom prst="rect">
            <a:avLst/>
          </a:prstGeom>
          <a:ln>
            <a:solidFill>
              <a:schemeClr val="tx1"/>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2E16CF06-8E9E-E39D-A14D-AE00AAE7DC14}"/>
              </a:ext>
            </a:extLst>
          </p:cNvPr>
          <p:cNvPicPr>
            <a:picLocks noChangeAspect="1"/>
          </p:cNvPicPr>
          <p:nvPr/>
        </p:nvPicPr>
        <p:blipFill>
          <a:blip r:embed="rId9"/>
          <a:stretch>
            <a:fillRect/>
          </a:stretch>
        </p:blipFill>
        <p:spPr>
          <a:xfrm>
            <a:off x="8729071" y="4848447"/>
            <a:ext cx="3243562" cy="1574461"/>
          </a:xfrm>
          <a:prstGeom prst="rect">
            <a:avLst/>
          </a:prstGeom>
          <a:ln>
            <a:solidFill>
              <a:schemeClr val="tx1"/>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AB293C59-88B3-51F6-4F7B-0535C6DF9018}"/>
              </a:ext>
            </a:extLst>
          </p:cNvPr>
          <p:cNvPicPr>
            <a:picLocks noChangeAspect="1"/>
          </p:cNvPicPr>
          <p:nvPr/>
        </p:nvPicPr>
        <p:blipFill>
          <a:blip r:embed="rId10"/>
          <a:stretch>
            <a:fillRect/>
          </a:stretch>
        </p:blipFill>
        <p:spPr>
          <a:xfrm>
            <a:off x="9188393" y="2516436"/>
            <a:ext cx="2685096" cy="2389047"/>
          </a:xfrm>
          <a:prstGeom prst="rect">
            <a:avLst/>
          </a:prstGeom>
          <a:ln>
            <a:solidFill>
              <a:schemeClr val="tx1"/>
            </a:solid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993CAA31-2BE3-5370-25D1-D083EE249DA2}"/>
              </a:ext>
            </a:extLst>
          </p:cNvPr>
          <p:cNvSpPr txBox="1"/>
          <p:nvPr/>
        </p:nvSpPr>
        <p:spPr>
          <a:xfrm>
            <a:off x="5489713" y="3276685"/>
            <a:ext cx="5674473" cy="1015663"/>
          </a:xfrm>
          <a:prstGeom prst="rect">
            <a:avLst/>
          </a:prstGeom>
          <a:solidFill>
            <a:schemeClr val="tx1">
              <a:alpha val="66247"/>
            </a:schemeClr>
          </a:solidFill>
        </p:spPr>
        <p:txBody>
          <a:bodyPr wrap="square" rtlCol="0">
            <a:spAutoFit/>
          </a:bodyPr>
          <a:lstStyle/>
          <a:p>
            <a:pPr algn="l"/>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Even when there are no group differences in the “raw” data, researchers make important analytic decisions that are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“buried” in the footnotes</a:t>
            </a: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1627904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D119E4F0-6D55-CAF0-751B-5ADF507AF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3A1FB0-9B42-2934-DA1E-288A6509BB60}"/>
              </a:ext>
            </a:extLst>
          </p:cNvPr>
          <p:cNvSpPr>
            <a:spLocks noGrp="1"/>
          </p:cNvSpPr>
          <p:nvPr>
            <p:ph type="title"/>
          </p:nvPr>
        </p:nvSpPr>
        <p:spPr>
          <a:xfrm>
            <a:off x="2320413" y="2497395"/>
            <a:ext cx="7452852" cy="1707484"/>
          </a:xfrm>
        </p:spPr>
        <p:txBody>
          <a:bodyPr/>
          <a:lstStyle/>
          <a:p>
            <a:pPr algn="ctr"/>
            <a:r>
              <a:rPr lang="en-US" sz="4800" dirty="0">
                <a:solidFill>
                  <a:schemeClr val="bg1"/>
                </a:solidFill>
              </a:rPr>
              <a:t>Research on the </a:t>
            </a:r>
            <a:br>
              <a:rPr lang="en-US" sz="4800" dirty="0">
                <a:solidFill>
                  <a:schemeClr val="bg1"/>
                </a:solidFill>
              </a:rPr>
            </a:br>
            <a:r>
              <a:rPr lang="en-US" sz="4800" dirty="0">
                <a:solidFill>
                  <a:schemeClr val="bg1"/>
                </a:solidFill>
              </a:rPr>
              <a:t>Cognitive Theory</a:t>
            </a:r>
          </a:p>
        </p:txBody>
      </p:sp>
      <p:sp>
        <p:nvSpPr>
          <p:cNvPr id="7" name="Rectangle 6">
            <a:extLst>
              <a:ext uri="{FF2B5EF4-FFF2-40B4-BE49-F238E27FC236}">
                <a16:creationId xmlns:a16="http://schemas.microsoft.com/office/drawing/2014/main" id="{801445F2-2E4F-B9FA-CF4D-AED3EF2CEE0F}"/>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5D1158-1BB0-C454-7C97-FFADFB40AB07}"/>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505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7A07F-20B6-C114-1FE2-4C774B3A7E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A6D571-3031-1AA3-EC8A-B45FA2D6C87E}"/>
              </a:ext>
            </a:extLst>
          </p:cNvPr>
          <p:cNvSpPr>
            <a:spLocks noGrp="1"/>
          </p:cNvSpPr>
          <p:nvPr>
            <p:ph type="title"/>
          </p:nvPr>
        </p:nvSpPr>
        <p:spPr/>
        <p:txBody>
          <a:bodyPr/>
          <a:lstStyle/>
          <a:p>
            <a:r>
              <a:rPr lang="en-US" dirty="0"/>
              <a:t>Research on the Cognitive Theory:</a:t>
            </a:r>
          </a:p>
        </p:txBody>
      </p:sp>
      <p:sp>
        <p:nvSpPr>
          <p:cNvPr id="3" name="Content Placeholder 2">
            <a:extLst>
              <a:ext uri="{FF2B5EF4-FFF2-40B4-BE49-F238E27FC236}">
                <a16:creationId xmlns:a16="http://schemas.microsoft.com/office/drawing/2014/main" id="{E52A4B62-BE9C-D94F-CA2D-CCC9D6763EAA}"/>
              </a:ext>
            </a:extLst>
          </p:cNvPr>
          <p:cNvSpPr>
            <a:spLocks noGrp="1"/>
          </p:cNvSpPr>
          <p:nvPr>
            <p:ph idx="1"/>
          </p:nvPr>
        </p:nvSpPr>
        <p:spPr>
          <a:xfrm>
            <a:off x="82550" y="1054718"/>
            <a:ext cx="12020274" cy="5896687"/>
          </a:xfrm>
        </p:spPr>
        <p:txBody>
          <a:bodyPr>
            <a:normAutofit/>
          </a:bodyPr>
          <a:lstStyle/>
          <a:p>
            <a:endParaRPr lang="en-US" dirty="0"/>
          </a:p>
          <a:p>
            <a:pPr algn="ctr"/>
            <a:r>
              <a:rPr lang="en-US" sz="3200" b="1" dirty="0"/>
              <a:t>Testability and Falsifiability</a:t>
            </a:r>
            <a:endParaRPr lang="en-US" sz="3200" dirty="0"/>
          </a:p>
          <a:p>
            <a:pPr algn="ctr"/>
            <a:r>
              <a:rPr lang="en-US" sz="1800" i="1" dirty="0"/>
              <a:t> </a:t>
            </a:r>
            <a:endParaRPr lang="en-US"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Main Hypothesis:</a:t>
            </a:r>
            <a:r>
              <a:rPr lang="en-US" dirty="0"/>
              <a:t> Psychopathic individuals exhibit poor and atypical </a:t>
            </a:r>
            <a:r>
              <a:rPr lang="en-US" dirty="0">
                <a:solidFill>
                  <a:srgbClr val="FF0000"/>
                </a:solidFill>
              </a:rPr>
              <a:t>attention deficits </a:t>
            </a:r>
            <a:r>
              <a:rPr lang="en-US" dirty="0"/>
              <a:t>compared to non-psychopathic individuals.</a:t>
            </a:r>
          </a:p>
          <a:p>
            <a:pPr marL="342900" indent="-342900">
              <a:buFont typeface="Arial" panose="020B0604020202020204" pitchFamily="34" charset="0"/>
              <a:buChar char="•"/>
            </a:pPr>
            <a:r>
              <a:rPr lang="en-US" b="1" dirty="0"/>
              <a:t>Two Strengths (i.e., “Good” Theory):</a:t>
            </a:r>
            <a:r>
              <a:rPr lang="en-US" dirty="0"/>
              <a:t> </a:t>
            </a:r>
          </a:p>
          <a:p>
            <a:pPr marL="800100" lvl="1" indent="-342900">
              <a:buFont typeface="Wingdings" pitchFamily="2" charset="2"/>
              <a:buChar char="§"/>
            </a:pPr>
            <a:r>
              <a:rPr lang="en-US" dirty="0"/>
              <a:t>Specifies what sort of evidence would </a:t>
            </a:r>
            <a:r>
              <a:rPr lang="en-US" dirty="0">
                <a:solidFill>
                  <a:srgbClr val="FF0000"/>
                </a:solidFill>
              </a:rPr>
              <a:t>corroborate</a:t>
            </a:r>
            <a:r>
              <a:rPr lang="en-US" dirty="0"/>
              <a:t> the theory (i.e., very poor attention deficits).</a:t>
            </a:r>
          </a:p>
          <a:p>
            <a:pPr marL="800100" lvl="1" indent="-342900">
              <a:buFont typeface="Wingdings" pitchFamily="2" charset="2"/>
              <a:buChar char="§"/>
            </a:pPr>
            <a:r>
              <a:rPr lang="en-US" dirty="0"/>
              <a:t>Specifies what would </a:t>
            </a:r>
            <a:r>
              <a:rPr lang="en-US" dirty="0">
                <a:solidFill>
                  <a:srgbClr val="FF0000"/>
                </a:solidFill>
              </a:rPr>
              <a:t>falsify</a:t>
            </a:r>
            <a:r>
              <a:rPr lang="en-US" dirty="0"/>
              <a:t> it; finding that psychopathic persons’ attention deficit is comparable to that of others.</a:t>
            </a:r>
          </a:p>
        </p:txBody>
      </p:sp>
      <p:sp>
        <p:nvSpPr>
          <p:cNvPr id="13" name="Rectangle 12">
            <a:extLst>
              <a:ext uri="{FF2B5EF4-FFF2-40B4-BE49-F238E27FC236}">
                <a16:creationId xmlns:a16="http://schemas.microsoft.com/office/drawing/2014/main" id="{0C1F83B4-4AAE-BC7E-2841-2F2AAEB158C9}"/>
              </a:ext>
            </a:extLst>
          </p:cNvPr>
          <p:cNvSpPr/>
          <p:nvPr/>
        </p:nvSpPr>
        <p:spPr>
          <a:xfrm>
            <a:off x="641863" y="2081058"/>
            <a:ext cx="11169298" cy="1011202"/>
          </a:xfrm>
          <a:prstGeom prst="rect">
            <a:avLst/>
          </a:prstGeom>
          <a:solidFill>
            <a:schemeClr val="bg1"/>
          </a:solidFill>
          <a:ln w="28575">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The Cognitive Theory: </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This theory proposes that psychopathy arises from impairments in executive functions, the mental processes responsible for self-control and impulse regulation, resulting in highly impulsive and disinhibited behavior. </a:t>
            </a:r>
          </a:p>
        </p:txBody>
      </p:sp>
    </p:spTree>
    <p:extLst>
      <p:ext uri="{BB962C8B-B14F-4D97-AF65-F5344CB8AC3E}">
        <p14:creationId xmlns:p14="http://schemas.microsoft.com/office/powerpoint/2010/main" val="37065760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D4999-3F8E-3772-D16A-134B3735F5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AED99-12F5-DBF1-7737-560F9C23B460}"/>
              </a:ext>
            </a:extLst>
          </p:cNvPr>
          <p:cNvSpPr>
            <a:spLocks noGrp="1"/>
          </p:cNvSpPr>
          <p:nvPr>
            <p:ph type="title"/>
          </p:nvPr>
        </p:nvSpPr>
        <p:spPr/>
        <p:txBody>
          <a:bodyPr/>
          <a:lstStyle/>
          <a:p>
            <a:r>
              <a:rPr lang="en-US" dirty="0"/>
              <a:t>Research on the Cognitive Theory:</a:t>
            </a:r>
          </a:p>
        </p:txBody>
      </p:sp>
      <p:sp>
        <p:nvSpPr>
          <p:cNvPr id="3" name="Content Placeholder 2">
            <a:extLst>
              <a:ext uri="{FF2B5EF4-FFF2-40B4-BE49-F238E27FC236}">
                <a16:creationId xmlns:a16="http://schemas.microsoft.com/office/drawing/2014/main" id="{0CE53D42-7FC8-0692-5236-0E9E3DAA20C6}"/>
              </a:ext>
            </a:extLst>
          </p:cNvPr>
          <p:cNvSpPr>
            <a:spLocks noGrp="1"/>
          </p:cNvSpPr>
          <p:nvPr>
            <p:ph idx="1"/>
          </p:nvPr>
        </p:nvSpPr>
        <p:spPr>
          <a:xfrm>
            <a:off x="82550" y="1054718"/>
            <a:ext cx="12020274" cy="5896687"/>
          </a:xfrm>
        </p:spPr>
        <p:txBody>
          <a:bodyPr>
            <a:normAutofit/>
          </a:bodyPr>
          <a:lstStyle/>
          <a:p>
            <a:endParaRPr lang="en-US" dirty="0"/>
          </a:p>
          <a:p>
            <a:pPr algn="ctr"/>
            <a:r>
              <a:rPr lang="en-US" sz="3200" b="1" dirty="0"/>
              <a:t>Attention Studies</a:t>
            </a:r>
            <a:endParaRPr lang="en-US" sz="3200" dirty="0"/>
          </a:p>
          <a:p>
            <a:pPr algn="ctr"/>
            <a:r>
              <a:rPr lang="en-US" sz="1800" i="1" dirty="0"/>
              <a:t>There are two common research designs in this paradigm </a:t>
            </a:r>
            <a:endParaRPr lang="en-US" dirty="0"/>
          </a:p>
          <a:p>
            <a:pPr marL="342900" indent="-342900">
              <a:buFont typeface="Arial" panose="020B0604020202020204" pitchFamily="34" charset="0"/>
              <a:buChar char="•"/>
            </a:pPr>
            <a:endParaRPr lang="en-US" b="1" dirty="0"/>
          </a:p>
        </p:txBody>
      </p:sp>
      <p:grpSp>
        <p:nvGrpSpPr>
          <p:cNvPr id="4" name="Group 3">
            <a:extLst>
              <a:ext uri="{FF2B5EF4-FFF2-40B4-BE49-F238E27FC236}">
                <a16:creationId xmlns:a16="http://schemas.microsoft.com/office/drawing/2014/main" id="{3F4AA463-DCDF-9E8A-681E-2621E87B5CA6}"/>
              </a:ext>
            </a:extLst>
          </p:cNvPr>
          <p:cNvGrpSpPr/>
          <p:nvPr/>
        </p:nvGrpSpPr>
        <p:grpSpPr>
          <a:xfrm>
            <a:off x="75923" y="2587590"/>
            <a:ext cx="5725110" cy="4126020"/>
            <a:chOff x="75923" y="2587591"/>
            <a:chExt cx="5233496" cy="3927411"/>
          </a:xfrm>
        </p:grpSpPr>
        <p:sp>
          <p:nvSpPr>
            <p:cNvPr id="5" name="Rectangle 4">
              <a:extLst>
                <a:ext uri="{FF2B5EF4-FFF2-40B4-BE49-F238E27FC236}">
                  <a16:creationId xmlns:a16="http://schemas.microsoft.com/office/drawing/2014/main" id="{4AF97B60-032D-DB4F-AFCF-5B6F68922D7E}"/>
                </a:ext>
              </a:extLst>
            </p:cNvPr>
            <p:cNvSpPr/>
            <p:nvPr/>
          </p:nvSpPr>
          <p:spPr>
            <a:xfrm>
              <a:off x="89176" y="2587591"/>
              <a:ext cx="5220243"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1. Passive-Avoidance Task</a:t>
              </a:r>
            </a:p>
          </p:txBody>
        </p:sp>
        <p:sp>
          <p:nvSpPr>
            <p:cNvPr id="6" name="Rectangle 5">
              <a:extLst>
                <a:ext uri="{FF2B5EF4-FFF2-40B4-BE49-F238E27FC236}">
                  <a16:creationId xmlns:a16="http://schemas.microsoft.com/office/drawing/2014/main" id="{220E990C-40D6-6FE9-E206-DCA466A86103}"/>
                </a:ext>
              </a:extLst>
            </p:cNvPr>
            <p:cNvSpPr/>
            <p:nvPr/>
          </p:nvSpPr>
          <p:spPr>
            <a:xfrm>
              <a:off x="75923" y="3127341"/>
              <a:ext cx="5233495" cy="338766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A8A8FA1-93F1-2670-DC21-1D80ADB0088F}"/>
                </a:ext>
              </a:extLst>
            </p:cNvPr>
            <p:cNvSpPr txBox="1"/>
            <p:nvPr/>
          </p:nvSpPr>
          <p:spPr>
            <a:xfrm>
              <a:off x="149633" y="3236121"/>
              <a:ext cx="5099327" cy="3251873"/>
            </a:xfrm>
            <a:prstGeom prst="rect">
              <a:avLst/>
            </a:prstGeom>
            <a:noFill/>
          </p:spPr>
          <p:txBody>
            <a:bodyPr wrap="square" rtlCol="0">
              <a:spAutoFit/>
            </a:bodyPr>
            <a:lstStyle/>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Task: </a:t>
              </a:r>
              <a:r>
                <a:rPr lang="en-US" dirty="0">
                  <a:latin typeface="Helvetica Neue" panose="02000503000000020004" pitchFamily="2" charset="0"/>
                  <a:ea typeface="Helvetica Neue" panose="02000503000000020004" pitchFamily="2" charset="0"/>
                  <a:cs typeface="Helvetica Neue" panose="02000503000000020004" pitchFamily="2" charset="0"/>
                </a:rPr>
                <a:t>Participants play a gambling-style card game where one card type leads to rewards and another to losses, thus learning the pattern through feedback.</a:t>
              </a:r>
            </a:p>
            <a:p>
              <a:pPr algn="l"/>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Purpose: </a:t>
              </a:r>
              <a:r>
                <a:rPr lang="en-US" dirty="0">
                  <a:latin typeface="Helvetica Neue" panose="02000503000000020004" pitchFamily="2" charset="0"/>
                  <a:ea typeface="Helvetica Neue" panose="02000503000000020004" pitchFamily="2" charset="0"/>
                  <a:cs typeface="Helvetica Neue" panose="02000503000000020004" pitchFamily="2" charset="0"/>
                </a:rPr>
                <a:t>To measure how quickly individuals learn to inhibit a dominant response when it produces negative outcomes.</a:t>
              </a:r>
            </a:p>
            <a:p>
              <a:pPr algn="l"/>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Focus: </a:t>
              </a:r>
              <a:r>
                <a:rPr lang="en-US" dirty="0">
                  <a:latin typeface="Helvetica Neue" panose="02000503000000020004" pitchFamily="2" charset="0"/>
                  <a:ea typeface="Helvetica Neue" panose="02000503000000020004" pitchFamily="2" charset="0"/>
                  <a:cs typeface="Helvetica Neue" panose="02000503000000020004" pitchFamily="2" charset="0"/>
                </a:rPr>
                <a:t>Psychopathy is hypothesized to slow this learning process due to an attention deficit: an overfocus on rewards and failure to register punishment cues.</a:t>
              </a:r>
            </a:p>
          </p:txBody>
        </p:sp>
      </p:grpSp>
      <p:grpSp>
        <p:nvGrpSpPr>
          <p:cNvPr id="12" name="Group 11">
            <a:extLst>
              <a:ext uri="{FF2B5EF4-FFF2-40B4-BE49-F238E27FC236}">
                <a16:creationId xmlns:a16="http://schemas.microsoft.com/office/drawing/2014/main" id="{AB963C67-1291-3B4B-A1F8-15FCF95767F9}"/>
              </a:ext>
            </a:extLst>
          </p:cNvPr>
          <p:cNvGrpSpPr/>
          <p:nvPr/>
        </p:nvGrpSpPr>
        <p:grpSpPr>
          <a:xfrm>
            <a:off x="6261172" y="2587590"/>
            <a:ext cx="5725110" cy="4126019"/>
            <a:chOff x="75923" y="2587591"/>
            <a:chExt cx="5233496" cy="3927411"/>
          </a:xfrm>
        </p:grpSpPr>
        <p:sp>
          <p:nvSpPr>
            <p:cNvPr id="14" name="Rectangle 13">
              <a:extLst>
                <a:ext uri="{FF2B5EF4-FFF2-40B4-BE49-F238E27FC236}">
                  <a16:creationId xmlns:a16="http://schemas.microsoft.com/office/drawing/2014/main" id="{9D207F10-3E35-B6DB-F25C-23AB682622A9}"/>
                </a:ext>
              </a:extLst>
            </p:cNvPr>
            <p:cNvSpPr/>
            <p:nvPr/>
          </p:nvSpPr>
          <p:spPr>
            <a:xfrm>
              <a:off x="89176" y="2587591"/>
              <a:ext cx="5220243"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2. Go/No-Go Task</a:t>
              </a:r>
            </a:p>
          </p:txBody>
        </p:sp>
        <p:sp>
          <p:nvSpPr>
            <p:cNvPr id="15" name="Rectangle 14">
              <a:extLst>
                <a:ext uri="{FF2B5EF4-FFF2-40B4-BE49-F238E27FC236}">
                  <a16:creationId xmlns:a16="http://schemas.microsoft.com/office/drawing/2014/main" id="{A9492E39-BA5E-64F1-D715-C090C00974CD}"/>
                </a:ext>
              </a:extLst>
            </p:cNvPr>
            <p:cNvSpPr/>
            <p:nvPr/>
          </p:nvSpPr>
          <p:spPr>
            <a:xfrm>
              <a:off x="75923" y="3127341"/>
              <a:ext cx="5233495" cy="338766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F7C2CDF-D8A2-C404-81E2-C90897449E3D}"/>
                </a:ext>
              </a:extLst>
            </p:cNvPr>
            <p:cNvSpPr txBox="1"/>
            <p:nvPr/>
          </p:nvSpPr>
          <p:spPr>
            <a:xfrm>
              <a:off x="149633" y="3236121"/>
              <a:ext cx="5099327" cy="2988208"/>
            </a:xfrm>
            <a:prstGeom prst="rect">
              <a:avLst/>
            </a:prstGeom>
            <a:noFill/>
          </p:spPr>
          <p:txBody>
            <a:bodyPr wrap="square" rtlCol="0">
              <a:spAutoFit/>
            </a:bodyPr>
            <a:lstStyle/>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Task: </a:t>
              </a:r>
              <a:r>
                <a:rPr lang="en-US" dirty="0">
                  <a:latin typeface="Helvetica Neue" panose="02000503000000020004" pitchFamily="2" charset="0"/>
                  <a:ea typeface="Helvetica Neue" panose="02000503000000020004" pitchFamily="2" charset="0"/>
                  <a:cs typeface="Helvetica Neue" panose="02000503000000020004" pitchFamily="2" charset="0"/>
                </a:rPr>
                <a:t>Participants view a rapid sequence of symbols and must press a button for target symbols (“go”) but withhold pressing for non-target symbols (“no-go”); rewards for correct and losing for errors.</a:t>
              </a:r>
            </a:p>
            <a:p>
              <a:pPr algn="l"/>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Purpose: </a:t>
              </a:r>
              <a:r>
                <a:rPr lang="en-US" dirty="0">
                  <a:latin typeface="Helvetica Neue" panose="02000503000000020004" pitchFamily="2" charset="0"/>
                  <a:ea typeface="Helvetica Neue" panose="02000503000000020004" pitchFamily="2" charset="0"/>
                  <a:cs typeface="Helvetica Neue" panose="02000503000000020004" pitchFamily="2" charset="0"/>
                </a:rPr>
                <a:t>To assess how well individuals can inhibit automatic or dominant responses.</a:t>
              </a:r>
            </a:p>
            <a:p>
              <a:pPr algn="l"/>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Focus: </a:t>
              </a:r>
              <a:r>
                <a:rPr lang="en-US" dirty="0">
                  <a:latin typeface="Helvetica Neue" panose="02000503000000020004" pitchFamily="2" charset="0"/>
                  <a:ea typeface="Helvetica Neue" panose="02000503000000020004" pitchFamily="2" charset="0"/>
                  <a:cs typeface="Helvetica Neue" panose="02000503000000020004" pitchFamily="2" charset="0"/>
                </a:rPr>
                <a:t>Psychopathic persons are hypothesized to make more errors (i.e., pressing for non-targets) due to alleged attention deficits.</a:t>
              </a:r>
            </a:p>
          </p:txBody>
        </p:sp>
      </p:grpSp>
    </p:spTree>
    <p:extLst>
      <p:ext uri="{BB962C8B-B14F-4D97-AF65-F5344CB8AC3E}">
        <p14:creationId xmlns:p14="http://schemas.microsoft.com/office/powerpoint/2010/main" val="93268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4BB039B-0698-861A-8866-4FECDB0D8D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88963-7DA9-CE6A-57D8-E1F77BAC3CF8}"/>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What is a “Theory”?</a:t>
            </a:r>
          </a:p>
        </p:txBody>
      </p:sp>
      <p:sp>
        <p:nvSpPr>
          <p:cNvPr id="7" name="Rectangle 6">
            <a:extLst>
              <a:ext uri="{FF2B5EF4-FFF2-40B4-BE49-F238E27FC236}">
                <a16:creationId xmlns:a16="http://schemas.microsoft.com/office/drawing/2014/main" id="{FFDAC8DD-2E10-CD50-68B3-1043BF85941E}"/>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80FA31-37BE-FF36-C9FC-04210E0D7118}"/>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669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1EF8E-56CD-6CA0-AE1C-37F791E470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90D6F9-179D-1177-565E-4F802569D43C}"/>
              </a:ext>
            </a:extLst>
          </p:cNvPr>
          <p:cNvSpPr>
            <a:spLocks noGrp="1"/>
          </p:cNvSpPr>
          <p:nvPr>
            <p:ph type="title"/>
          </p:nvPr>
        </p:nvSpPr>
        <p:spPr/>
        <p:txBody>
          <a:bodyPr/>
          <a:lstStyle/>
          <a:p>
            <a:r>
              <a:rPr lang="en-US" dirty="0"/>
              <a:t>Research on the Cognitive Theory:</a:t>
            </a:r>
          </a:p>
        </p:txBody>
      </p:sp>
      <p:sp>
        <p:nvSpPr>
          <p:cNvPr id="3" name="Content Placeholder 2">
            <a:extLst>
              <a:ext uri="{FF2B5EF4-FFF2-40B4-BE49-F238E27FC236}">
                <a16:creationId xmlns:a16="http://schemas.microsoft.com/office/drawing/2014/main" id="{0206C223-2807-9061-1F60-75D76A48E052}"/>
              </a:ext>
            </a:extLst>
          </p:cNvPr>
          <p:cNvSpPr>
            <a:spLocks noGrp="1"/>
          </p:cNvSpPr>
          <p:nvPr>
            <p:ph idx="1"/>
          </p:nvPr>
        </p:nvSpPr>
        <p:spPr>
          <a:xfrm>
            <a:off x="82550" y="1054718"/>
            <a:ext cx="12020274" cy="5896687"/>
          </a:xfrm>
        </p:spPr>
        <p:txBody>
          <a:bodyPr>
            <a:normAutofit/>
          </a:bodyPr>
          <a:lstStyle/>
          <a:p>
            <a:endParaRPr lang="en-US" dirty="0"/>
          </a:p>
          <a:p>
            <a:pPr algn="ctr"/>
            <a:r>
              <a:rPr lang="en-US" sz="3200" b="1" dirty="0"/>
              <a:t>Meta-Analytic Review of Evidence</a:t>
            </a:r>
            <a:endParaRPr lang="en-US" sz="3200" dirty="0"/>
          </a:p>
          <a:p>
            <a:pPr algn="ctr"/>
            <a:r>
              <a:rPr lang="en-CA" sz="1800" dirty="0"/>
              <a:t>Meta-analyses suggest </a:t>
            </a:r>
            <a:r>
              <a:rPr lang="en-CA" sz="1800" dirty="0">
                <a:solidFill>
                  <a:srgbClr val="FF0000"/>
                </a:solidFill>
              </a:rPr>
              <a:t>some response-modulation differences</a:t>
            </a:r>
            <a:r>
              <a:rPr lang="en-CA" sz="1800" dirty="0"/>
              <a:t> in PCL samples (around </a:t>
            </a:r>
            <a:r>
              <a:rPr lang="en-CA" sz="1800" i="1" dirty="0"/>
              <a:t>r</a:t>
            </a:r>
            <a:r>
              <a:rPr lang="en-CA" sz="1800" dirty="0"/>
              <a:t> = .19), but their </a:t>
            </a:r>
            <a:r>
              <a:rPr lang="en-CA" sz="1800" dirty="0">
                <a:solidFill>
                  <a:srgbClr val="FF0000"/>
                </a:solidFill>
              </a:rPr>
              <a:t>magnitude falls much short</a:t>
            </a:r>
            <a:r>
              <a:rPr lang="en-CA" sz="1800" dirty="0"/>
              <a:t> of the cognitive theory’s predictions.</a:t>
            </a:r>
            <a:endParaRPr lang="en-US" dirty="0"/>
          </a:p>
        </p:txBody>
      </p:sp>
      <p:grpSp>
        <p:nvGrpSpPr>
          <p:cNvPr id="12" name="Group 11">
            <a:extLst>
              <a:ext uri="{FF2B5EF4-FFF2-40B4-BE49-F238E27FC236}">
                <a16:creationId xmlns:a16="http://schemas.microsoft.com/office/drawing/2014/main" id="{50D3AD5C-3488-B8C2-CD24-4E6AB0900C18}"/>
              </a:ext>
            </a:extLst>
          </p:cNvPr>
          <p:cNvGrpSpPr/>
          <p:nvPr/>
        </p:nvGrpSpPr>
        <p:grpSpPr>
          <a:xfrm>
            <a:off x="1668177" y="2949424"/>
            <a:ext cx="2544940" cy="3840137"/>
            <a:chOff x="1668177" y="2949424"/>
            <a:chExt cx="2544940" cy="3840137"/>
          </a:xfrm>
        </p:grpSpPr>
        <p:pic>
          <p:nvPicPr>
            <p:cNvPr id="4" name="Picture 3">
              <a:extLst>
                <a:ext uri="{FF2B5EF4-FFF2-40B4-BE49-F238E27FC236}">
                  <a16:creationId xmlns:a16="http://schemas.microsoft.com/office/drawing/2014/main" id="{C6583D7B-C962-9476-ECE1-727257BB9C31}"/>
                </a:ext>
              </a:extLst>
            </p:cNvPr>
            <p:cNvPicPr>
              <a:picLocks noChangeAspect="1"/>
            </p:cNvPicPr>
            <p:nvPr/>
          </p:nvPicPr>
          <p:blipFill>
            <a:blip r:embed="rId3"/>
            <a:stretch>
              <a:fillRect/>
            </a:stretch>
          </p:blipFill>
          <p:spPr>
            <a:xfrm>
              <a:off x="1668177" y="2949424"/>
              <a:ext cx="2544940" cy="3476847"/>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A1674F2-807C-AF9B-EF1E-27D43EFF8E4D}"/>
                </a:ext>
              </a:extLst>
            </p:cNvPr>
            <p:cNvSpPr txBox="1"/>
            <p:nvPr/>
          </p:nvSpPr>
          <p:spPr>
            <a:xfrm>
              <a:off x="1745448" y="6451007"/>
              <a:ext cx="2390398"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Smith &amp; Lilienfeld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4"/>
                </a:rPr>
                <a:t>2015</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grpSp>
      <p:grpSp>
        <p:nvGrpSpPr>
          <p:cNvPr id="11" name="Group 10">
            <a:extLst>
              <a:ext uri="{FF2B5EF4-FFF2-40B4-BE49-F238E27FC236}">
                <a16:creationId xmlns:a16="http://schemas.microsoft.com/office/drawing/2014/main" id="{1C493CEE-00BA-3B08-87E3-7B40E3CCABF5}"/>
              </a:ext>
            </a:extLst>
          </p:cNvPr>
          <p:cNvGrpSpPr/>
          <p:nvPr/>
        </p:nvGrpSpPr>
        <p:grpSpPr>
          <a:xfrm>
            <a:off x="7972257" y="2949423"/>
            <a:ext cx="2659453" cy="3848483"/>
            <a:chOff x="4766273" y="2949423"/>
            <a:chExt cx="2659453" cy="3848483"/>
          </a:xfrm>
        </p:grpSpPr>
        <p:pic>
          <p:nvPicPr>
            <p:cNvPr id="5" name="Picture 4">
              <a:extLst>
                <a:ext uri="{FF2B5EF4-FFF2-40B4-BE49-F238E27FC236}">
                  <a16:creationId xmlns:a16="http://schemas.microsoft.com/office/drawing/2014/main" id="{DBFF022F-3055-8A34-CD84-E95ED7D9045F}"/>
                </a:ext>
              </a:extLst>
            </p:cNvPr>
            <p:cNvPicPr>
              <a:picLocks noChangeAspect="1"/>
            </p:cNvPicPr>
            <p:nvPr/>
          </p:nvPicPr>
          <p:blipFill>
            <a:blip r:embed="rId5"/>
            <a:stretch>
              <a:fillRect/>
            </a:stretch>
          </p:blipFill>
          <p:spPr>
            <a:xfrm>
              <a:off x="4766273" y="2949423"/>
              <a:ext cx="2659453" cy="3476848"/>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7F123566-4CA5-C365-D458-3BFFFF053E50}"/>
                </a:ext>
              </a:extLst>
            </p:cNvPr>
            <p:cNvSpPr txBox="1"/>
            <p:nvPr/>
          </p:nvSpPr>
          <p:spPr>
            <a:xfrm>
              <a:off x="5043046" y="6459352"/>
              <a:ext cx="2099293"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Burghart et al.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6"/>
                </a:rPr>
                <a:t>2024</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grpSp>
      <p:grpSp>
        <p:nvGrpSpPr>
          <p:cNvPr id="10" name="Group 9">
            <a:extLst>
              <a:ext uri="{FF2B5EF4-FFF2-40B4-BE49-F238E27FC236}">
                <a16:creationId xmlns:a16="http://schemas.microsoft.com/office/drawing/2014/main" id="{0271BE0B-47FA-0CFD-7BB0-07D4FB7CE80D}"/>
              </a:ext>
            </a:extLst>
          </p:cNvPr>
          <p:cNvGrpSpPr/>
          <p:nvPr/>
        </p:nvGrpSpPr>
        <p:grpSpPr>
          <a:xfrm>
            <a:off x="4751226" y="2949423"/>
            <a:ext cx="2682922" cy="3840138"/>
            <a:chOff x="7784466" y="2949423"/>
            <a:chExt cx="2682922" cy="3840138"/>
          </a:xfrm>
        </p:grpSpPr>
        <p:pic>
          <p:nvPicPr>
            <p:cNvPr id="6" name="Picture 5">
              <a:extLst>
                <a:ext uri="{FF2B5EF4-FFF2-40B4-BE49-F238E27FC236}">
                  <a16:creationId xmlns:a16="http://schemas.microsoft.com/office/drawing/2014/main" id="{2B38D592-DDF8-D891-3CDC-6A9118FC1D8F}"/>
                </a:ext>
              </a:extLst>
            </p:cNvPr>
            <p:cNvPicPr>
              <a:picLocks noChangeAspect="1"/>
            </p:cNvPicPr>
            <p:nvPr/>
          </p:nvPicPr>
          <p:blipFill>
            <a:blip r:embed="rId7"/>
            <a:stretch>
              <a:fillRect/>
            </a:stretch>
          </p:blipFill>
          <p:spPr>
            <a:xfrm>
              <a:off x="7784466" y="2949423"/>
              <a:ext cx="2682922" cy="3476848"/>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3620ED4-40EA-C36A-B6C6-F79CE8128F33}"/>
                </a:ext>
              </a:extLst>
            </p:cNvPr>
            <p:cNvSpPr txBox="1"/>
            <p:nvPr/>
          </p:nvSpPr>
          <p:spPr>
            <a:xfrm>
              <a:off x="8082213" y="6451007"/>
              <a:ext cx="2087431"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Gillespie et al.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8"/>
                </a:rPr>
                <a:t>2022</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grpSp>
    </p:spTree>
    <p:extLst>
      <p:ext uri="{BB962C8B-B14F-4D97-AF65-F5344CB8AC3E}">
        <p14:creationId xmlns:p14="http://schemas.microsoft.com/office/powerpoint/2010/main" val="2940150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8D89F-B4A5-2E58-DB37-26602F20CB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CF938-E890-28A2-76B7-53284BB39F64}"/>
              </a:ext>
            </a:extLst>
          </p:cNvPr>
          <p:cNvSpPr>
            <a:spLocks noGrp="1"/>
          </p:cNvSpPr>
          <p:nvPr>
            <p:ph type="title"/>
          </p:nvPr>
        </p:nvSpPr>
        <p:spPr/>
        <p:txBody>
          <a:bodyPr/>
          <a:lstStyle/>
          <a:p>
            <a:r>
              <a:rPr lang="en-US" dirty="0"/>
              <a:t>Research on the Cognitive Theory:</a:t>
            </a:r>
          </a:p>
        </p:txBody>
      </p:sp>
      <p:sp>
        <p:nvSpPr>
          <p:cNvPr id="3" name="Content Placeholder 2">
            <a:extLst>
              <a:ext uri="{FF2B5EF4-FFF2-40B4-BE49-F238E27FC236}">
                <a16:creationId xmlns:a16="http://schemas.microsoft.com/office/drawing/2014/main" id="{25563FC4-8C59-82BD-1090-2DC49A0698BC}"/>
              </a:ext>
            </a:extLst>
          </p:cNvPr>
          <p:cNvSpPr>
            <a:spLocks noGrp="1"/>
          </p:cNvSpPr>
          <p:nvPr>
            <p:ph idx="1"/>
          </p:nvPr>
        </p:nvSpPr>
        <p:spPr>
          <a:xfrm>
            <a:off x="82550" y="1054718"/>
            <a:ext cx="12020274" cy="5896687"/>
          </a:xfrm>
        </p:spPr>
        <p:txBody>
          <a:bodyPr>
            <a:normAutofit/>
          </a:bodyPr>
          <a:lstStyle/>
          <a:p>
            <a:endParaRPr lang="en-US" dirty="0"/>
          </a:p>
          <a:p>
            <a:pPr algn="ctr"/>
            <a:r>
              <a:rPr lang="en-US" sz="3200" b="1" dirty="0"/>
              <a:t>Meta-Analytic Review of Evidence</a:t>
            </a:r>
            <a:endParaRPr lang="en-US" sz="3200" dirty="0"/>
          </a:p>
          <a:p>
            <a:pPr algn="ctr"/>
            <a:r>
              <a:rPr lang="en-CA" sz="1800" dirty="0"/>
              <a:t>Meta-analyses suggest </a:t>
            </a:r>
            <a:r>
              <a:rPr lang="en-CA" sz="1800" dirty="0">
                <a:solidFill>
                  <a:srgbClr val="FF0000"/>
                </a:solidFill>
              </a:rPr>
              <a:t>some response-modulation differences</a:t>
            </a:r>
            <a:r>
              <a:rPr lang="en-CA" sz="1800" dirty="0"/>
              <a:t> in PCL samples (around </a:t>
            </a:r>
            <a:r>
              <a:rPr lang="en-CA" sz="1800" i="1" dirty="0"/>
              <a:t>r</a:t>
            </a:r>
            <a:r>
              <a:rPr lang="en-CA" sz="1800" dirty="0"/>
              <a:t> = .19), but their </a:t>
            </a:r>
            <a:r>
              <a:rPr lang="en-CA" sz="1800" dirty="0">
                <a:solidFill>
                  <a:srgbClr val="FF0000"/>
                </a:solidFill>
              </a:rPr>
              <a:t>magnitude falls much short</a:t>
            </a:r>
            <a:r>
              <a:rPr lang="en-CA" sz="1800" dirty="0"/>
              <a:t> of the cognitive theory’s predictions.</a:t>
            </a:r>
            <a:endParaRPr lang="en-US" dirty="0"/>
          </a:p>
        </p:txBody>
      </p:sp>
      <p:grpSp>
        <p:nvGrpSpPr>
          <p:cNvPr id="12" name="Group 11">
            <a:extLst>
              <a:ext uri="{FF2B5EF4-FFF2-40B4-BE49-F238E27FC236}">
                <a16:creationId xmlns:a16="http://schemas.microsoft.com/office/drawing/2014/main" id="{8309DF45-C17E-F19F-14EC-FC621EDFCD98}"/>
              </a:ext>
            </a:extLst>
          </p:cNvPr>
          <p:cNvGrpSpPr/>
          <p:nvPr/>
        </p:nvGrpSpPr>
        <p:grpSpPr>
          <a:xfrm>
            <a:off x="89176" y="2949423"/>
            <a:ext cx="2544940" cy="3840137"/>
            <a:chOff x="1668177" y="2949424"/>
            <a:chExt cx="2544940" cy="3840137"/>
          </a:xfrm>
        </p:grpSpPr>
        <p:pic>
          <p:nvPicPr>
            <p:cNvPr id="4" name="Picture 3">
              <a:extLst>
                <a:ext uri="{FF2B5EF4-FFF2-40B4-BE49-F238E27FC236}">
                  <a16:creationId xmlns:a16="http://schemas.microsoft.com/office/drawing/2014/main" id="{59E32E2D-E251-1167-9D93-FB14C5531370}"/>
                </a:ext>
              </a:extLst>
            </p:cNvPr>
            <p:cNvPicPr>
              <a:picLocks noChangeAspect="1"/>
            </p:cNvPicPr>
            <p:nvPr/>
          </p:nvPicPr>
          <p:blipFill>
            <a:blip r:embed="rId3"/>
            <a:stretch>
              <a:fillRect/>
            </a:stretch>
          </p:blipFill>
          <p:spPr>
            <a:xfrm>
              <a:off x="1668177" y="2949424"/>
              <a:ext cx="2544940" cy="3476847"/>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45129E47-8AAF-D972-6FA3-1F25B22BD35F}"/>
                </a:ext>
              </a:extLst>
            </p:cNvPr>
            <p:cNvSpPr txBox="1"/>
            <p:nvPr/>
          </p:nvSpPr>
          <p:spPr>
            <a:xfrm>
              <a:off x="1745448" y="6451007"/>
              <a:ext cx="2390398"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Smith &amp; Lilienfeld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4"/>
                </a:rPr>
                <a:t>2015</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grpSp>
      <p:grpSp>
        <p:nvGrpSpPr>
          <p:cNvPr id="11" name="Group 10">
            <a:extLst>
              <a:ext uri="{FF2B5EF4-FFF2-40B4-BE49-F238E27FC236}">
                <a16:creationId xmlns:a16="http://schemas.microsoft.com/office/drawing/2014/main" id="{84CF642A-5AA0-178C-0A44-B58AD72277AC}"/>
              </a:ext>
            </a:extLst>
          </p:cNvPr>
          <p:cNvGrpSpPr/>
          <p:nvPr/>
        </p:nvGrpSpPr>
        <p:grpSpPr>
          <a:xfrm>
            <a:off x="9359709" y="2949423"/>
            <a:ext cx="2659453" cy="3848483"/>
            <a:chOff x="4766273" y="2949423"/>
            <a:chExt cx="2659453" cy="3848483"/>
          </a:xfrm>
        </p:grpSpPr>
        <p:pic>
          <p:nvPicPr>
            <p:cNvPr id="5" name="Picture 4">
              <a:extLst>
                <a:ext uri="{FF2B5EF4-FFF2-40B4-BE49-F238E27FC236}">
                  <a16:creationId xmlns:a16="http://schemas.microsoft.com/office/drawing/2014/main" id="{25DB7BD2-86C0-8AB8-6F26-A69F4F585AEC}"/>
                </a:ext>
              </a:extLst>
            </p:cNvPr>
            <p:cNvPicPr>
              <a:picLocks noChangeAspect="1"/>
            </p:cNvPicPr>
            <p:nvPr/>
          </p:nvPicPr>
          <p:blipFill>
            <a:blip r:embed="rId5"/>
            <a:stretch>
              <a:fillRect/>
            </a:stretch>
          </p:blipFill>
          <p:spPr>
            <a:xfrm>
              <a:off x="4766273" y="2949423"/>
              <a:ext cx="2659453" cy="3476848"/>
            </a:xfrm>
            <a:prstGeom prst="rect">
              <a:avLst/>
            </a:prstGeom>
            <a:ln>
              <a:solidFill>
                <a:srgbClr val="FF0000"/>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DDED4758-3BB1-8D35-9887-4B0AC7706F47}"/>
                </a:ext>
              </a:extLst>
            </p:cNvPr>
            <p:cNvSpPr txBox="1"/>
            <p:nvPr/>
          </p:nvSpPr>
          <p:spPr>
            <a:xfrm>
              <a:off x="5043046" y="6459352"/>
              <a:ext cx="2099293" cy="338554"/>
            </a:xfrm>
            <a:prstGeom prst="rect">
              <a:avLst/>
            </a:prstGeom>
            <a:noFill/>
            <a:ln>
              <a:noFill/>
            </a:ln>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Burghart et al.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6"/>
                </a:rPr>
                <a:t>2024</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grpSp>
      <p:sp>
        <p:nvSpPr>
          <p:cNvPr id="13" name="TextBox 12">
            <a:extLst>
              <a:ext uri="{FF2B5EF4-FFF2-40B4-BE49-F238E27FC236}">
                <a16:creationId xmlns:a16="http://schemas.microsoft.com/office/drawing/2014/main" id="{32AB392C-38D6-E5AA-9977-6758D513B6D8}"/>
              </a:ext>
            </a:extLst>
          </p:cNvPr>
          <p:cNvSpPr txBox="1"/>
          <p:nvPr/>
        </p:nvSpPr>
        <p:spPr>
          <a:xfrm>
            <a:off x="3205102" y="5203117"/>
            <a:ext cx="6154607" cy="1200329"/>
          </a:xfrm>
          <a:prstGeom prst="rect">
            <a:avLst/>
          </a:prstGeom>
          <a:noFill/>
          <a:ln>
            <a:solidFill>
              <a:srgbClr val="FF0000"/>
            </a:solidFill>
          </a:ln>
        </p:spPr>
        <p:txBody>
          <a:bodyPr wrap="square" rtlCol="0">
            <a:spAutoFit/>
          </a:bodyPr>
          <a:lstStyle/>
          <a:p>
            <a:r>
              <a:rPr lang="en-CA" b="1" dirty="0">
                <a:latin typeface="Helvetica Neue" panose="02000503000000020004" pitchFamily="2" charset="0"/>
                <a:ea typeface="Helvetica Neue" panose="02000503000000020004" pitchFamily="2" charset="0"/>
                <a:cs typeface="Helvetica Neue" panose="02000503000000020004" pitchFamily="2" charset="0"/>
              </a:rPr>
              <a:t>Burghart et al: </a:t>
            </a:r>
            <a:r>
              <a:rPr lang="en-CA" dirty="0">
                <a:latin typeface="Helvetica Neue" panose="02000503000000020004" pitchFamily="2" charset="0"/>
                <a:ea typeface="Helvetica Neue" panose="02000503000000020004" pitchFamily="2" charset="0"/>
                <a:cs typeface="Helvetica Neue" panose="02000503000000020004" pitchFamily="2" charset="0"/>
              </a:rPr>
              <a:t>“It can be concluded that psychopathy is not characterized by severe global EF [executive function] dysfunction and that EF impairments are not a key feature of this disorder.” (p. 10)</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xtBox 13">
            <a:extLst>
              <a:ext uri="{FF2B5EF4-FFF2-40B4-BE49-F238E27FC236}">
                <a16:creationId xmlns:a16="http://schemas.microsoft.com/office/drawing/2014/main" id="{D85BA70B-B1B6-C9EC-3F33-0E7A8120E348}"/>
              </a:ext>
            </a:extLst>
          </p:cNvPr>
          <p:cNvSpPr txBox="1"/>
          <p:nvPr/>
        </p:nvSpPr>
        <p:spPr>
          <a:xfrm>
            <a:off x="2640742" y="2949423"/>
            <a:ext cx="6237444" cy="1938992"/>
          </a:xfrm>
          <a:prstGeom prst="rect">
            <a:avLst/>
          </a:prstGeom>
          <a:noFill/>
          <a:ln>
            <a:solidFill>
              <a:srgbClr val="FF0000"/>
            </a:solidFill>
          </a:ln>
        </p:spPr>
        <p:txBody>
          <a:bodyPr wrap="square" rtlCol="0">
            <a:spAutoFit/>
          </a:bodyPr>
          <a:lstStyle/>
          <a:p>
            <a:r>
              <a:rPr lang="en-CA" sz="2000" b="1" dirty="0">
                <a:latin typeface="Helvetica Neue" panose="02000503000000020004" pitchFamily="2" charset="0"/>
                <a:ea typeface="Helvetica Neue" panose="02000503000000020004" pitchFamily="2" charset="0"/>
                <a:cs typeface="Helvetica Neue" panose="02000503000000020004" pitchFamily="2" charset="0"/>
              </a:rPr>
              <a:t>Smith &amp; Lilienfeld: </a:t>
            </a:r>
            <a:r>
              <a:rPr lang="en-CA" sz="2000" dirty="0">
                <a:latin typeface="Helvetica Neue" panose="02000503000000020004" pitchFamily="2" charset="0"/>
                <a:ea typeface="Helvetica Neue" panose="02000503000000020004" pitchFamily="2" charset="0"/>
                <a:cs typeface="Helvetica Neue" panose="02000503000000020004" pitchFamily="2" charset="0"/>
              </a:rPr>
              <a:t>“the RMH [response modulation hypothesis] is inconsistent with a number of replicated findings in the psychopathy literature, suggesting that the RMH, at least in its present form, is unlikely to provide a comprehensive etiological account of psychopathy”</a:t>
            </a: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5476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A6CF1-47D6-28D3-C3D4-4999713DF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6239B8-A132-B9F5-FF1D-218EE89A0A37}"/>
              </a:ext>
            </a:extLst>
          </p:cNvPr>
          <p:cNvSpPr>
            <a:spLocks noGrp="1"/>
          </p:cNvSpPr>
          <p:nvPr>
            <p:ph type="title"/>
          </p:nvPr>
        </p:nvSpPr>
        <p:spPr/>
        <p:txBody>
          <a:bodyPr/>
          <a:lstStyle/>
          <a:p>
            <a:r>
              <a:rPr lang="en-US" dirty="0"/>
              <a:t>Research on the Cognitive Theory:</a:t>
            </a:r>
          </a:p>
        </p:txBody>
      </p:sp>
      <p:sp>
        <p:nvSpPr>
          <p:cNvPr id="3" name="Content Placeholder 2">
            <a:extLst>
              <a:ext uri="{FF2B5EF4-FFF2-40B4-BE49-F238E27FC236}">
                <a16:creationId xmlns:a16="http://schemas.microsoft.com/office/drawing/2014/main" id="{BFC51145-8012-077F-747B-8F37ED395A37}"/>
              </a:ext>
            </a:extLst>
          </p:cNvPr>
          <p:cNvSpPr>
            <a:spLocks noGrp="1"/>
          </p:cNvSpPr>
          <p:nvPr>
            <p:ph idx="1"/>
          </p:nvPr>
        </p:nvSpPr>
        <p:spPr>
          <a:xfrm>
            <a:off x="82550" y="1054718"/>
            <a:ext cx="12020274" cy="5896687"/>
          </a:xfrm>
        </p:spPr>
        <p:txBody>
          <a:bodyPr>
            <a:normAutofit lnSpcReduction="10000"/>
          </a:bodyPr>
          <a:lstStyle/>
          <a:p>
            <a:endParaRPr lang="en-US" dirty="0"/>
          </a:p>
          <a:p>
            <a:pPr algn="ctr"/>
            <a:r>
              <a:rPr lang="en-US" sz="3200" b="1" dirty="0"/>
              <a:t>Three major points highlighted by Smith &amp; Lilienfeld (</a:t>
            </a:r>
            <a:r>
              <a:rPr lang="en-US" sz="3200" b="1" dirty="0">
                <a:hlinkClick r:id="rId3"/>
              </a:rPr>
              <a:t>2015</a:t>
            </a:r>
            <a:r>
              <a:rPr lang="en-US" sz="3200" b="1" dirty="0"/>
              <a:t>)</a:t>
            </a:r>
          </a:p>
          <a:p>
            <a:endParaRPr lang="en-CA" sz="1800" dirty="0"/>
          </a:p>
          <a:p>
            <a:pPr marL="514350" indent="-514350">
              <a:buFont typeface="+mj-lt"/>
              <a:buAutoNum type="arabicPeriod"/>
            </a:pPr>
            <a:r>
              <a:rPr lang="en-CA" b="1" dirty="0"/>
              <a:t>Weak overall effect: </a:t>
            </a:r>
            <a:r>
              <a:rPr lang="en-CA" dirty="0"/>
              <a:t>Across 56 studies, the correlation between PCL scores and test performance was very small (</a:t>
            </a:r>
            <a:r>
              <a:rPr lang="en-CA" i="1" dirty="0"/>
              <a:t>r </a:t>
            </a:r>
            <a:r>
              <a:rPr lang="en-CA" dirty="0"/>
              <a:t>= 0.19), </a:t>
            </a:r>
            <a:r>
              <a:rPr lang="en-CA" dirty="0">
                <a:solidFill>
                  <a:srgbClr val="FF0000"/>
                </a:solidFill>
              </a:rPr>
              <a:t>explaining only about 3.6% of the variance in PCL scores</a:t>
            </a:r>
            <a:r>
              <a:rPr lang="en-CA" dirty="0"/>
              <a:t> (i.e., too weak to indicate a meaningful relationship).</a:t>
            </a:r>
          </a:p>
          <a:p>
            <a:pPr marL="514350" indent="-514350">
              <a:buFont typeface="+mj-lt"/>
              <a:buAutoNum type="arabicPeriod"/>
            </a:pPr>
            <a:r>
              <a:rPr lang="en-CA" b="1" dirty="0"/>
              <a:t>Inconsistent findings: </a:t>
            </a:r>
            <a:r>
              <a:rPr lang="en-CA" dirty="0"/>
              <a:t>Results varied widely (</a:t>
            </a:r>
            <a:r>
              <a:rPr lang="en-CA" i="1" dirty="0"/>
              <a:t>r </a:t>
            </a:r>
            <a:r>
              <a:rPr lang="en-CA" dirty="0"/>
              <a:t>= −0.46 to 0.60), with </a:t>
            </a:r>
            <a:r>
              <a:rPr lang="en-CA" dirty="0">
                <a:solidFill>
                  <a:srgbClr val="FF0000"/>
                </a:solidFill>
              </a:rPr>
              <a:t>14% of studies showing better performance </a:t>
            </a:r>
            <a:r>
              <a:rPr lang="en-CA" dirty="0"/>
              <a:t>among psychopathic individuals, contradicting the claim that psychopathy involves general attention deficits.</a:t>
            </a:r>
          </a:p>
          <a:p>
            <a:pPr marL="514350" indent="-514350">
              <a:buFont typeface="+mj-lt"/>
              <a:buAutoNum type="arabicPeriod"/>
            </a:pPr>
            <a:r>
              <a:rPr lang="en-CA" b="1" dirty="0"/>
              <a:t>Publication bias: </a:t>
            </a:r>
            <a:r>
              <a:rPr lang="en-CA" dirty="0"/>
              <a:t>Studies with larger effects were more likely to be published. Adjusting for this bias reduced the estimated correlation to </a:t>
            </a:r>
            <a:r>
              <a:rPr lang="en-CA" i="1" dirty="0"/>
              <a:t>r</a:t>
            </a:r>
            <a:r>
              <a:rPr lang="en-CA" dirty="0"/>
              <a:t> ≈ 0.14, a </a:t>
            </a:r>
            <a:r>
              <a:rPr lang="en-CA" dirty="0">
                <a:solidFill>
                  <a:srgbClr val="FF0000"/>
                </a:solidFill>
              </a:rPr>
              <a:t>negligible association explaining less than 2% of the variance in PCL scores</a:t>
            </a:r>
            <a:r>
              <a:rPr lang="en-CA" dirty="0"/>
              <a:t>.</a:t>
            </a:r>
            <a:endParaRPr lang="en-US" dirty="0"/>
          </a:p>
        </p:txBody>
      </p:sp>
    </p:spTree>
    <p:extLst>
      <p:ext uri="{BB962C8B-B14F-4D97-AF65-F5344CB8AC3E}">
        <p14:creationId xmlns:p14="http://schemas.microsoft.com/office/powerpoint/2010/main" val="53743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D00D8-EC89-EF60-6C61-E24C16AFB4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A4EFAA-A81B-8CB9-5C48-8EF6F2216140}"/>
              </a:ext>
            </a:extLst>
          </p:cNvPr>
          <p:cNvSpPr>
            <a:spLocks noGrp="1"/>
          </p:cNvSpPr>
          <p:nvPr>
            <p:ph type="title"/>
          </p:nvPr>
        </p:nvSpPr>
        <p:spPr/>
        <p:txBody>
          <a:bodyPr/>
          <a:lstStyle/>
          <a:p>
            <a:r>
              <a:rPr lang="en-US" dirty="0"/>
              <a:t>Research on the Cognitive Theory:</a:t>
            </a:r>
          </a:p>
        </p:txBody>
      </p:sp>
      <p:sp>
        <p:nvSpPr>
          <p:cNvPr id="3" name="Content Placeholder 2">
            <a:extLst>
              <a:ext uri="{FF2B5EF4-FFF2-40B4-BE49-F238E27FC236}">
                <a16:creationId xmlns:a16="http://schemas.microsoft.com/office/drawing/2014/main" id="{737CBF23-ED9A-F155-F0CE-9351EE404A93}"/>
              </a:ext>
            </a:extLst>
          </p:cNvPr>
          <p:cNvSpPr>
            <a:spLocks noGrp="1"/>
          </p:cNvSpPr>
          <p:nvPr>
            <p:ph idx="1"/>
          </p:nvPr>
        </p:nvSpPr>
        <p:spPr>
          <a:xfrm>
            <a:off x="82550" y="1054718"/>
            <a:ext cx="12020274" cy="5896687"/>
          </a:xfrm>
        </p:spPr>
        <p:txBody>
          <a:bodyPr>
            <a:normAutofit lnSpcReduction="10000"/>
          </a:bodyPr>
          <a:lstStyle/>
          <a:p>
            <a:endParaRPr lang="en-US" dirty="0"/>
          </a:p>
          <a:p>
            <a:pPr algn="ctr"/>
            <a:r>
              <a:rPr lang="en-US" sz="3200" b="1" dirty="0"/>
              <a:t>Two Additional Comments</a:t>
            </a:r>
          </a:p>
          <a:p>
            <a:pPr algn="ctr"/>
            <a:r>
              <a:rPr lang="en-CA" sz="1800" i="1" dirty="0"/>
              <a:t>From Larsen (2025, p. 173-174)</a:t>
            </a:r>
            <a:endParaRPr lang="en-CA" b="1" dirty="0"/>
          </a:p>
          <a:p>
            <a:pPr marL="514350" indent="-514350">
              <a:buFont typeface="+mj-lt"/>
              <a:buAutoNum type="arabicPeriod"/>
            </a:pPr>
            <a:r>
              <a:rPr lang="en-CA" b="1" dirty="0"/>
              <a:t>Laboratory vs. Real Life: </a:t>
            </a:r>
            <a:r>
              <a:rPr lang="en-CA" dirty="0"/>
              <a:t>Laboratory attention effects likely do not generalize to real-life contexts. Experimental tasks use weak, low-stakes cues, whereas real-world moral or legal situations involve much stronger triggers that reliably activate response modulation. Thus, small experimental attention deficits are unlikely to persist under real-life conditions, undermining the cognitive theory’s explanatory power.</a:t>
            </a:r>
          </a:p>
          <a:p>
            <a:pPr marL="514350" indent="-514350">
              <a:buFont typeface="+mj-lt"/>
              <a:buAutoNum type="arabicPeriod"/>
            </a:pPr>
            <a:r>
              <a:rPr lang="en-CA" b="1" dirty="0"/>
              <a:t>Unclear Relevance: </a:t>
            </a:r>
            <a:r>
              <a:rPr lang="en-CA" dirty="0"/>
              <a:t>Even if valid, the small effect found by Smith and Lilienfeld is not unique to psychopathy; similar weak associations appear in studies of IQ, ADHD, and other conditions. Since these conditions are not linked to extreme behaviors, it is implausible that such minor attention differences could uniquely account for the psychopathic prototype.</a:t>
            </a:r>
          </a:p>
        </p:txBody>
      </p:sp>
    </p:spTree>
    <p:extLst>
      <p:ext uri="{BB962C8B-B14F-4D97-AF65-F5344CB8AC3E}">
        <p14:creationId xmlns:p14="http://schemas.microsoft.com/office/powerpoint/2010/main" val="86239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B4331AB-09EC-AEA9-6FF4-A83B90901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4E459-60E3-B50A-50E1-0A1FEAB94480}"/>
              </a:ext>
            </a:extLst>
          </p:cNvPr>
          <p:cNvSpPr>
            <a:spLocks noGrp="1"/>
          </p:cNvSpPr>
          <p:nvPr>
            <p:ph type="title"/>
          </p:nvPr>
        </p:nvSpPr>
        <p:spPr>
          <a:xfrm>
            <a:off x="2320413" y="2497395"/>
            <a:ext cx="7452852" cy="1707484"/>
          </a:xfrm>
        </p:spPr>
        <p:txBody>
          <a:bodyPr/>
          <a:lstStyle/>
          <a:p>
            <a:pPr algn="ctr"/>
            <a:r>
              <a:rPr lang="en-US" sz="6000">
                <a:solidFill>
                  <a:schemeClr val="bg1"/>
                </a:solidFill>
              </a:rPr>
              <a:t>Critical Reflections</a:t>
            </a:r>
          </a:p>
        </p:txBody>
      </p:sp>
      <p:sp>
        <p:nvSpPr>
          <p:cNvPr id="7" name="Rectangle 6">
            <a:extLst>
              <a:ext uri="{FF2B5EF4-FFF2-40B4-BE49-F238E27FC236}">
                <a16:creationId xmlns:a16="http://schemas.microsoft.com/office/drawing/2014/main" id="{A04AD33A-60CA-C309-7B9D-FD9D0756199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0D0C18-B769-B4A4-5627-46A1C4C8318E}"/>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072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BE3D-BBF4-EAF5-3563-4F1FE8D35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A06F7-E0F8-F5A7-047A-5E1FE2FCC0C1}"/>
              </a:ext>
            </a:extLst>
          </p:cNvPr>
          <p:cNvSpPr>
            <a:spLocks noGrp="1"/>
          </p:cNvSpPr>
          <p:nvPr>
            <p:ph type="title"/>
          </p:nvPr>
        </p:nvSpPr>
        <p:spPr/>
        <p:txBody>
          <a:bodyPr/>
          <a:lstStyle/>
          <a:p>
            <a:r>
              <a:rPr lang="en-US"/>
              <a:t>Critical Reflections:</a:t>
            </a:r>
          </a:p>
        </p:txBody>
      </p:sp>
      <p:sp>
        <p:nvSpPr>
          <p:cNvPr id="3" name="Content Placeholder 2">
            <a:extLst>
              <a:ext uri="{FF2B5EF4-FFF2-40B4-BE49-F238E27FC236}">
                <a16:creationId xmlns:a16="http://schemas.microsoft.com/office/drawing/2014/main" id="{5D52E034-D397-EBAE-1719-3BC9D9B952DE}"/>
              </a:ext>
            </a:extLst>
          </p:cNvPr>
          <p:cNvSpPr>
            <a:spLocks noGrp="1"/>
          </p:cNvSpPr>
          <p:nvPr>
            <p:ph idx="1"/>
          </p:nvPr>
        </p:nvSpPr>
        <p:spPr/>
        <p:txBody>
          <a:bodyPr>
            <a:normAutofit/>
          </a:bodyPr>
          <a:lstStyle/>
          <a:p>
            <a:endParaRPr lang="en-US" dirty="0"/>
          </a:p>
          <a:p>
            <a:pPr algn="ctr"/>
            <a:r>
              <a:rPr lang="en-US" sz="3200" b="1" dirty="0"/>
              <a:t>What is the Status of the Two Theories of Psychopathy?</a:t>
            </a:r>
            <a:endParaRPr lang="en-US" sz="2000" dirty="0"/>
          </a:p>
          <a:p>
            <a:pPr marL="342900" indent="-342900">
              <a:buFont typeface="Arial" panose="020B0604020202020204" pitchFamily="34" charset="0"/>
              <a:buChar char="•"/>
            </a:pPr>
            <a:endParaRPr lang="en-US" dirty="0"/>
          </a:p>
        </p:txBody>
      </p:sp>
      <p:grpSp>
        <p:nvGrpSpPr>
          <p:cNvPr id="25" name="Group 24">
            <a:extLst>
              <a:ext uri="{FF2B5EF4-FFF2-40B4-BE49-F238E27FC236}">
                <a16:creationId xmlns:a16="http://schemas.microsoft.com/office/drawing/2014/main" id="{F5606521-DE22-8BA5-93CF-C856BAF55ED9}"/>
              </a:ext>
            </a:extLst>
          </p:cNvPr>
          <p:cNvGrpSpPr/>
          <p:nvPr/>
        </p:nvGrpSpPr>
        <p:grpSpPr>
          <a:xfrm>
            <a:off x="4479905" y="2258578"/>
            <a:ext cx="3184990" cy="4522654"/>
            <a:chOff x="4479905" y="2375541"/>
            <a:chExt cx="3184990" cy="4522654"/>
          </a:xfrm>
        </p:grpSpPr>
        <p:grpSp>
          <p:nvGrpSpPr>
            <p:cNvPr id="4" name="Group 3">
              <a:extLst>
                <a:ext uri="{FF2B5EF4-FFF2-40B4-BE49-F238E27FC236}">
                  <a16:creationId xmlns:a16="http://schemas.microsoft.com/office/drawing/2014/main" id="{D7CFD6EF-15DE-A241-D627-15E4BC9CD677}"/>
                </a:ext>
              </a:extLst>
            </p:cNvPr>
            <p:cNvGrpSpPr/>
            <p:nvPr/>
          </p:nvGrpSpPr>
          <p:grpSpPr>
            <a:xfrm>
              <a:off x="4479905" y="2375541"/>
              <a:ext cx="3184990" cy="4522654"/>
              <a:chOff x="1068510" y="2428268"/>
              <a:chExt cx="3184990" cy="4522654"/>
            </a:xfrm>
          </p:grpSpPr>
          <p:grpSp>
            <p:nvGrpSpPr>
              <p:cNvPr id="7" name="Group 6">
                <a:extLst>
                  <a:ext uri="{FF2B5EF4-FFF2-40B4-BE49-F238E27FC236}">
                    <a16:creationId xmlns:a16="http://schemas.microsoft.com/office/drawing/2014/main" id="{8E6AD8B7-0450-59F4-36D4-67E848362841}"/>
                  </a:ext>
                </a:extLst>
              </p:cNvPr>
              <p:cNvGrpSpPr/>
              <p:nvPr/>
            </p:nvGrpSpPr>
            <p:grpSpPr>
              <a:xfrm>
                <a:off x="1068511" y="2428268"/>
                <a:ext cx="3184989" cy="3051425"/>
                <a:chOff x="1068511" y="2938409"/>
                <a:chExt cx="3184989" cy="3051425"/>
              </a:xfrm>
            </p:grpSpPr>
            <p:sp>
              <p:nvSpPr>
                <p:cNvPr id="9" name="Rectangle 8">
                  <a:extLst>
                    <a:ext uri="{FF2B5EF4-FFF2-40B4-BE49-F238E27FC236}">
                      <a16:creationId xmlns:a16="http://schemas.microsoft.com/office/drawing/2014/main" id="{2EE65828-C65A-FD39-3521-00D1F7C53BB1}"/>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734DE4-F235-14E1-6E74-CB43FCE2620E}"/>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pitchFamily="2" charset="0"/>
                    </a:rPr>
                    <a:t>Realistic Claims?</a:t>
                  </a:r>
                </a:p>
              </p:txBody>
            </p:sp>
          </p:grpSp>
          <p:sp>
            <p:nvSpPr>
              <p:cNvPr id="6" name="TextBox 5">
                <a:extLst>
                  <a:ext uri="{FF2B5EF4-FFF2-40B4-BE49-F238E27FC236}">
                    <a16:creationId xmlns:a16="http://schemas.microsoft.com/office/drawing/2014/main" id="{64D1D7C4-2456-BFD7-47CC-A970D92825FE}"/>
                  </a:ext>
                </a:extLst>
              </p:cNvPr>
              <p:cNvSpPr txBox="1"/>
              <p:nvPr/>
            </p:nvSpPr>
            <p:spPr>
              <a:xfrm>
                <a:off x="1068510" y="5565927"/>
                <a:ext cx="3184989" cy="1384995"/>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Are researchers testing nonsensical theories? We might ask whether it even makes sense to suggest that human beings could be so disordered as to lose the capacity for emotional processing or have extremely severe attention deficits (and still “appear” as </a:t>
                </a:r>
                <a:r>
                  <a:rPr lang="en-US" sz="1200">
                    <a:latin typeface="Helvetica Neue" panose="02000503000000020004" pitchFamily="2" charset="0"/>
                    <a:ea typeface="Helvetica Neue" panose="02000503000000020004" pitchFamily="2" charset="0"/>
                    <a:cs typeface="Helvetica Neue" panose="02000503000000020004" pitchFamily="2" charset="0"/>
                  </a:rPr>
                  <a:t>if they are “normal”). </a:t>
                </a: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7170" name="Picture 2" descr="Ah Come On GIFs | Tenor">
              <a:extLst>
                <a:ext uri="{FF2B5EF4-FFF2-40B4-BE49-F238E27FC236}">
                  <a16:creationId xmlns:a16="http://schemas.microsoft.com/office/drawing/2014/main" id="{C3981823-F05A-97C9-68F3-35D968760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880" y="3036120"/>
              <a:ext cx="2315037" cy="23150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D137CEFD-3BCD-3CD1-F8CC-881BB7F0228C}"/>
              </a:ext>
            </a:extLst>
          </p:cNvPr>
          <p:cNvGrpSpPr/>
          <p:nvPr/>
        </p:nvGrpSpPr>
        <p:grpSpPr>
          <a:xfrm>
            <a:off x="7911587" y="2258578"/>
            <a:ext cx="3194928" cy="4530600"/>
            <a:chOff x="7911587" y="2375541"/>
            <a:chExt cx="3194928" cy="4530600"/>
          </a:xfrm>
        </p:grpSpPr>
        <p:grpSp>
          <p:nvGrpSpPr>
            <p:cNvPr id="11" name="Group 10">
              <a:extLst>
                <a:ext uri="{FF2B5EF4-FFF2-40B4-BE49-F238E27FC236}">
                  <a16:creationId xmlns:a16="http://schemas.microsoft.com/office/drawing/2014/main" id="{244ABB49-49D1-9276-8B9F-FA4AA5387E6D}"/>
                </a:ext>
              </a:extLst>
            </p:cNvPr>
            <p:cNvGrpSpPr/>
            <p:nvPr/>
          </p:nvGrpSpPr>
          <p:grpSpPr>
            <a:xfrm>
              <a:off x="7911587" y="2375541"/>
              <a:ext cx="3194928" cy="4530600"/>
              <a:chOff x="4500192" y="2428268"/>
              <a:chExt cx="3194928" cy="4530600"/>
            </a:xfrm>
          </p:grpSpPr>
          <p:grpSp>
            <p:nvGrpSpPr>
              <p:cNvPr id="14" name="Group 13">
                <a:extLst>
                  <a:ext uri="{FF2B5EF4-FFF2-40B4-BE49-F238E27FC236}">
                    <a16:creationId xmlns:a16="http://schemas.microsoft.com/office/drawing/2014/main" id="{76A6B634-7BB3-6A2E-6121-9CE6B6623195}"/>
                  </a:ext>
                </a:extLst>
              </p:cNvPr>
              <p:cNvGrpSpPr/>
              <p:nvPr/>
            </p:nvGrpSpPr>
            <p:grpSpPr>
              <a:xfrm>
                <a:off x="4500192" y="2428268"/>
                <a:ext cx="3184989" cy="3051425"/>
                <a:chOff x="1068511" y="2938409"/>
                <a:chExt cx="3184989" cy="3051425"/>
              </a:xfrm>
            </p:grpSpPr>
            <p:sp>
              <p:nvSpPr>
                <p:cNvPr id="16" name="Rectangle 15">
                  <a:extLst>
                    <a:ext uri="{FF2B5EF4-FFF2-40B4-BE49-F238E27FC236}">
                      <a16:creationId xmlns:a16="http://schemas.microsoft.com/office/drawing/2014/main" id="{26C5798E-4207-E8FC-9AED-C923138865EE}"/>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25BC76-0909-7CBA-DDAF-248E0046656D}"/>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Analytic Flexibilities</a:t>
                  </a:r>
                </a:p>
              </p:txBody>
            </p:sp>
          </p:grpSp>
          <p:sp>
            <p:nvSpPr>
              <p:cNvPr id="13" name="TextBox 12">
                <a:extLst>
                  <a:ext uri="{FF2B5EF4-FFF2-40B4-BE49-F238E27FC236}">
                    <a16:creationId xmlns:a16="http://schemas.microsoft.com/office/drawing/2014/main" id="{CE871D9B-2E5E-CBA9-5F53-750261922803}"/>
                  </a:ext>
                </a:extLst>
              </p:cNvPr>
              <p:cNvSpPr txBox="1"/>
              <p:nvPr/>
            </p:nvSpPr>
            <p:spPr>
              <a:xfrm>
                <a:off x="4510131" y="5573873"/>
                <a:ext cx="3184989" cy="1384995"/>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Continuous psychophysiological data can be “carved up” in countless ways depending on how researchers choose to segment, average, or model it. This flexibility allows the same dataset to be made to look like something else; yield spurious results.</a:t>
                </a:r>
              </a:p>
            </p:txBody>
          </p:sp>
        </p:grpSp>
        <p:pic>
          <p:nvPicPr>
            <p:cNvPr id="7172" name="Picture 4" descr="Baker Makes Hyper-Realistic Cakes That Will Make You Do A Double Take (27  Pics)">
              <a:extLst>
                <a:ext uri="{FF2B5EF4-FFF2-40B4-BE49-F238E27FC236}">
                  <a16:creationId xmlns:a16="http://schemas.microsoft.com/office/drawing/2014/main" id="{4ADAAB8C-CB46-C3C0-F6C0-B51FAF31A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7400" y="3421054"/>
              <a:ext cx="2996122" cy="14980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35146FA6-7ED1-8C6D-6596-449BF50C3DB6}"/>
              </a:ext>
            </a:extLst>
          </p:cNvPr>
          <p:cNvGrpSpPr/>
          <p:nvPr/>
        </p:nvGrpSpPr>
        <p:grpSpPr>
          <a:xfrm>
            <a:off x="1023144" y="2258578"/>
            <a:ext cx="3194928" cy="4530600"/>
            <a:chOff x="1023144" y="2375541"/>
            <a:chExt cx="3194928" cy="4530600"/>
          </a:xfrm>
        </p:grpSpPr>
        <p:grpSp>
          <p:nvGrpSpPr>
            <p:cNvPr id="5" name="Group 4">
              <a:extLst>
                <a:ext uri="{FF2B5EF4-FFF2-40B4-BE49-F238E27FC236}">
                  <a16:creationId xmlns:a16="http://schemas.microsoft.com/office/drawing/2014/main" id="{50478C27-1DD4-4541-0FC1-E64AA2B046BD}"/>
                </a:ext>
              </a:extLst>
            </p:cNvPr>
            <p:cNvGrpSpPr/>
            <p:nvPr/>
          </p:nvGrpSpPr>
          <p:grpSpPr>
            <a:xfrm>
              <a:off x="1023144" y="2375541"/>
              <a:ext cx="3194928" cy="4530600"/>
              <a:chOff x="4500192" y="2428268"/>
              <a:chExt cx="3194928" cy="4530600"/>
            </a:xfrm>
          </p:grpSpPr>
          <p:grpSp>
            <p:nvGrpSpPr>
              <p:cNvPr id="12" name="Group 11">
                <a:extLst>
                  <a:ext uri="{FF2B5EF4-FFF2-40B4-BE49-F238E27FC236}">
                    <a16:creationId xmlns:a16="http://schemas.microsoft.com/office/drawing/2014/main" id="{6D0C509B-E9F3-3067-D6C7-E890CFE2188D}"/>
                  </a:ext>
                </a:extLst>
              </p:cNvPr>
              <p:cNvGrpSpPr/>
              <p:nvPr/>
            </p:nvGrpSpPr>
            <p:grpSpPr>
              <a:xfrm>
                <a:off x="4500192" y="2428268"/>
                <a:ext cx="3184989" cy="3051425"/>
                <a:chOff x="1068511" y="2938409"/>
                <a:chExt cx="3184989" cy="3051425"/>
              </a:xfrm>
            </p:grpSpPr>
            <p:sp>
              <p:nvSpPr>
                <p:cNvPr id="22" name="Rectangle 21">
                  <a:extLst>
                    <a:ext uri="{FF2B5EF4-FFF2-40B4-BE49-F238E27FC236}">
                      <a16:creationId xmlns:a16="http://schemas.microsoft.com/office/drawing/2014/main" id="{AED824B7-CEA7-7FE0-0B10-C292B9863F39}"/>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E6B906-1ADF-3E29-DD63-4E19ADF455D1}"/>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Falsified Theories?</a:t>
                  </a:r>
                </a:p>
              </p:txBody>
            </p:sp>
          </p:grpSp>
          <p:sp>
            <p:nvSpPr>
              <p:cNvPr id="21" name="TextBox 20">
                <a:extLst>
                  <a:ext uri="{FF2B5EF4-FFF2-40B4-BE49-F238E27FC236}">
                    <a16:creationId xmlns:a16="http://schemas.microsoft.com/office/drawing/2014/main" id="{5CFCC96C-BF24-714C-81AD-27D20DB4C152}"/>
                  </a:ext>
                </a:extLst>
              </p:cNvPr>
              <p:cNvSpPr txBox="1"/>
              <p:nvPr/>
            </p:nvSpPr>
            <p:spPr>
              <a:xfrm>
                <a:off x="4510131" y="5573873"/>
                <a:ext cx="3184989" cy="1384995"/>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Has the two psychopathy theories been falsified? Larsen (</a:t>
                </a:r>
                <a:r>
                  <a:rPr lang="en-US" sz="1200" dirty="0">
                    <a:latin typeface="Helvetica Neue" panose="02000503000000020004" pitchFamily="2" charset="0"/>
                    <a:ea typeface="Helvetica Neue" panose="02000503000000020004" pitchFamily="2" charset="0"/>
                    <a:cs typeface="Helvetica Neue" panose="02000503000000020004" pitchFamily="2" charset="0"/>
                    <a:hlinkClick r:id="rId5"/>
                  </a:rPr>
                  <a:t>2025</a:t>
                </a:r>
                <a:r>
                  <a:rPr lang="en-US" sz="1200" dirty="0">
                    <a:latin typeface="Helvetica Neue" panose="02000503000000020004" pitchFamily="2" charset="0"/>
                    <a:ea typeface="Helvetica Neue" panose="02000503000000020004" pitchFamily="2" charset="0"/>
                    <a:cs typeface="Helvetica Neue" panose="02000503000000020004" pitchFamily="2" charset="0"/>
                  </a:rPr>
                  <a:t>) argues that they indeed have been falsified. Some might call this “throwing the baby out with the bathwater,” but perhaps there is no baby – no substantial emotional or attention deficits have been found in PCL samples.</a:t>
                </a:r>
              </a:p>
            </p:txBody>
          </p:sp>
        </p:grpSp>
        <p:pic>
          <p:nvPicPr>
            <p:cNvPr id="2050" name="Picture 2" descr="the German origin of the phrase 'to throw the baby out with the bathwater'  | word histories">
              <a:extLst>
                <a:ext uri="{FF2B5EF4-FFF2-40B4-BE49-F238E27FC236}">
                  <a16:creationId xmlns:a16="http://schemas.microsoft.com/office/drawing/2014/main" id="{23C17174-6F53-F364-55A7-D509C690AB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1988" y="3036120"/>
              <a:ext cx="2647300" cy="22275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4604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6B73DBCD-B2EB-7B85-80C7-3FC4DD3A1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273100-A906-78C7-A6FB-E0FBE300B60D}"/>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What is a “Theory”?</a:t>
            </a:r>
          </a:p>
        </p:txBody>
      </p:sp>
      <p:sp>
        <p:nvSpPr>
          <p:cNvPr id="7" name="Rectangle 6">
            <a:extLst>
              <a:ext uri="{FF2B5EF4-FFF2-40B4-BE49-F238E27FC236}">
                <a16:creationId xmlns:a16="http://schemas.microsoft.com/office/drawing/2014/main" id="{2BCB240B-D891-F344-715A-B60A46BBB3B9}"/>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3C36DFA-019B-18D1-3612-BC85F5F84871}"/>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enerated image">
            <a:extLst>
              <a:ext uri="{FF2B5EF4-FFF2-40B4-BE49-F238E27FC236}">
                <a16:creationId xmlns:a16="http://schemas.microsoft.com/office/drawing/2014/main" id="{8E6321A8-D2B6-024E-54CB-33BC58542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037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65B1E-826D-3FA5-DCB0-6F10382248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A33C7-306D-D8F0-7A24-ED4D9BFE98F0}"/>
              </a:ext>
            </a:extLst>
          </p:cNvPr>
          <p:cNvSpPr>
            <a:spLocks noGrp="1"/>
          </p:cNvSpPr>
          <p:nvPr>
            <p:ph type="title"/>
          </p:nvPr>
        </p:nvSpPr>
        <p:spPr/>
        <p:txBody>
          <a:bodyPr/>
          <a:lstStyle/>
          <a:p>
            <a:r>
              <a:rPr lang="en-US" dirty="0"/>
              <a:t>What is a “Theory”?</a:t>
            </a:r>
          </a:p>
        </p:txBody>
      </p:sp>
      <p:sp>
        <p:nvSpPr>
          <p:cNvPr id="3" name="Content Placeholder 2">
            <a:extLst>
              <a:ext uri="{FF2B5EF4-FFF2-40B4-BE49-F238E27FC236}">
                <a16:creationId xmlns:a16="http://schemas.microsoft.com/office/drawing/2014/main" id="{40F16644-34EE-61C4-53B3-7F942427520E}"/>
              </a:ext>
            </a:extLst>
          </p:cNvPr>
          <p:cNvSpPr>
            <a:spLocks noGrp="1"/>
          </p:cNvSpPr>
          <p:nvPr>
            <p:ph idx="1"/>
          </p:nvPr>
        </p:nvSpPr>
        <p:spPr>
          <a:xfrm>
            <a:off x="82550" y="1049867"/>
            <a:ext cx="12033526" cy="5808133"/>
          </a:xfrm>
        </p:spPr>
        <p:txBody>
          <a:bodyPr/>
          <a:lstStyle/>
          <a:p>
            <a:pPr marL="457200" indent="-457200">
              <a:buFont typeface="Arial" panose="020B0604020202020204" pitchFamily="34" charset="0"/>
              <a:buChar char="•"/>
            </a:pPr>
            <a:endParaRPr lang="en-US" dirty="0">
              <a:latin typeface="Garamond" charset="0"/>
              <a:ea typeface="Garamond" charset="0"/>
              <a:cs typeface="Garamond" charset="0"/>
            </a:endParaRPr>
          </a:p>
          <a:p>
            <a:pPr algn="ctr"/>
            <a:r>
              <a:rPr lang="en-US" sz="3600" b="1" dirty="0"/>
              <a:t>Scientific Theories</a:t>
            </a:r>
          </a:p>
          <a:p>
            <a:pPr algn="ctr"/>
            <a:r>
              <a:rPr lang="en-US" sz="1800" i="1" dirty="0"/>
              <a:t>A scientific theory is an attempt to give a “</a:t>
            </a:r>
            <a:r>
              <a:rPr lang="en-US" sz="1800" i="1" dirty="0">
                <a:solidFill>
                  <a:srgbClr val="FF0000"/>
                </a:solidFill>
              </a:rPr>
              <a:t>why</a:t>
            </a:r>
            <a:r>
              <a:rPr lang="en-US" sz="1800" i="1" dirty="0"/>
              <a:t>” (i.e., explanation) of the “</a:t>
            </a:r>
            <a:r>
              <a:rPr lang="en-US" sz="1800" i="1" dirty="0">
                <a:solidFill>
                  <a:srgbClr val="FF0000"/>
                </a:solidFill>
              </a:rPr>
              <a:t>what</a:t>
            </a:r>
            <a:r>
              <a:rPr lang="en-US" sz="1800" i="1" dirty="0"/>
              <a:t>” (i.e., the facts).</a:t>
            </a:r>
          </a:p>
          <a:p>
            <a:pPr marL="457200" indent="-457200">
              <a:buFont typeface="Arial" charset="0"/>
              <a:buChar char="•"/>
            </a:pPr>
            <a:endParaRPr lang="en-US" sz="2800" dirty="0">
              <a:latin typeface="Garamond" charset="0"/>
              <a:ea typeface="Garamond" charset="0"/>
              <a:cs typeface="Garamond" charset="0"/>
            </a:endParaRPr>
          </a:p>
        </p:txBody>
      </p:sp>
      <p:sp>
        <p:nvSpPr>
          <p:cNvPr id="16" name="Rectangle 15">
            <a:extLst>
              <a:ext uri="{FF2B5EF4-FFF2-40B4-BE49-F238E27FC236}">
                <a16:creationId xmlns:a16="http://schemas.microsoft.com/office/drawing/2014/main" id="{1DA8D100-43F3-CF2A-6B8C-565284B6B27F}"/>
              </a:ext>
            </a:extLst>
          </p:cNvPr>
          <p:cNvSpPr/>
          <p:nvPr/>
        </p:nvSpPr>
        <p:spPr>
          <a:xfrm>
            <a:off x="917439" y="3741268"/>
            <a:ext cx="3843264" cy="2664462"/>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D0E3D18-F7DC-7F53-8852-5F3469F04B7C}"/>
              </a:ext>
            </a:extLst>
          </p:cNvPr>
          <p:cNvSpPr/>
          <p:nvPr/>
        </p:nvSpPr>
        <p:spPr>
          <a:xfrm>
            <a:off x="7427384" y="3741268"/>
            <a:ext cx="3843264" cy="2664462"/>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93579B4-7547-8CFF-616A-2A5FDAB0F894}"/>
              </a:ext>
            </a:extLst>
          </p:cNvPr>
          <p:cNvSpPr/>
          <p:nvPr/>
        </p:nvSpPr>
        <p:spPr>
          <a:xfrm>
            <a:off x="917439" y="3115274"/>
            <a:ext cx="3843264" cy="535308"/>
          </a:xfrm>
          <a:prstGeom prst="rect">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Neue" panose="02000503000000020004" pitchFamily="2" charset="0"/>
                <a:ea typeface="Helvetica Neue" panose="02000503000000020004" pitchFamily="2" charset="0"/>
                <a:cs typeface="Helvetica Neue" panose="02000503000000020004" pitchFamily="2" charset="0"/>
              </a:rPr>
              <a:t>Facts</a:t>
            </a:r>
          </a:p>
        </p:txBody>
      </p:sp>
      <p:sp>
        <p:nvSpPr>
          <p:cNvPr id="21" name="Rectangle 20">
            <a:extLst>
              <a:ext uri="{FF2B5EF4-FFF2-40B4-BE49-F238E27FC236}">
                <a16:creationId xmlns:a16="http://schemas.microsoft.com/office/drawing/2014/main" id="{778BA0FD-770D-33B5-1466-63716D8A6907}"/>
              </a:ext>
            </a:extLst>
          </p:cNvPr>
          <p:cNvSpPr/>
          <p:nvPr/>
        </p:nvSpPr>
        <p:spPr>
          <a:xfrm>
            <a:off x="7410666" y="3115274"/>
            <a:ext cx="3863895" cy="535308"/>
          </a:xfrm>
          <a:prstGeom prst="rect">
            <a:avLst/>
          </a:prstGeom>
          <a:solidFill>
            <a:schemeClr val="tx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Neue" panose="02000503000000020004" pitchFamily="2" charset="0"/>
                <a:ea typeface="Helvetica Neue" panose="02000503000000020004" pitchFamily="2" charset="0"/>
                <a:cs typeface="Helvetica Neue" panose="02000503000000020004" pitchFamily="2" charset="0"/>
              </a:rPr>
              <a:t>Explanation</a:t>
            </a:r>
            <a:r>
              <a:rPr lang="en-US" sz="2000" b="1" dirty="0">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24" name="Right Arrow 23">
            <a:extLst>
              <a:ext uri="{FF2B5EF4-FFF2-40B4-BE49-F238E27FC236}">
                <a16:creationId xmlns:a16="http://schemas.microsoft.com/office/drawing/2014/main" id="{53D0E269-924A-3894-7579-AB7E915310B5}"/>
              </a:ext>
            </a:extLst>
          </p:cNvPr>
          <p:cNvSpPr/>
          <p:nvPr/>
        </p:nvSpPr>
        <p:spPr>
          <a:xfrm rot="10800000">
            <a:off x="5414918" y="4374182"/>
            <a:ext cx="1333937" cy="112429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9A0A23D-B93B-F3B9-B8FF-6F95E37523FF}"/>
              </a:ext>
            </a:extLst>
          </p:cNvPr>
          <p:cNvSpPr txBox="1"/>
          <p:nvPr/>
        </p:nvSpPr>
        <p:spPr>
          <a:xfrm>
            <a:off x="2156031" y="6405730"/>
            <a:ext cx="1366080"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The “What”</a:t>
            </a:r>
          </a:p>
        </p:txBody>
      </p:sp>
      <p:sp>
        <p:nvSpPr>
          <p:cNvPr id="26" name="TextBox 25">
            <a:extLst>
              <a:ext uri="{FF2B5EF4-FFF2-40B4-BE49-F238E27FC236}">
                <a16:creationId xmlns:a16="http://schemas.microsoft.com/office/drawing/2014/main" id="{EDD610DA-AF44-18A8-511D-5B0076A896CD}"/>
              </a:ext>
            </a:extLst>
          </p:cNvPr>
          <p:cNvSpPr txBox="1"/>
          <p:nvPr/>
        </p:nvSpPr>
        <p:spPr>
          <a:xfrm>
            <a:off x="8666419" y="6405730"/>
            <a:ext cx="1285929"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The “Why”</a:t>
            </a:r>
          </a:p>
        </p:txBody>
      </p:sp>
      <p:pic>
        <p:nvPicPr>
          <p:cNvPr id="2050" name="Picture 2" descr="Evolutionary Biology | Philosophy of science">
            <a:extLst>
              <a:ext uri="{FF2B5EF4-FFF2-40B4-BE49-F238E27FC236}">
                <a16:creationId xmlns:a16="http://schemas.microsoft.com/office/drawing/2014/main" id="{A6333473-E187-FEFA-2EE1-1ADD709F3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6908" y="3944483"/>
            <a:ext cx="1439643" cy="21674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assification Poster - 11x17&quot; Downloadable Only">
            <a:extLst>
              <a:ext uri="{FF2B5EF4-FFF2-40B4-BE49-F238E27FC236}">
                <a16:creationId xmlns:a16="http://schemas.microsoft.com/office/drawing/2014/main" id="{225D7A3D-DC41-F7EB-8B6F-4286A872C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381" y="3853797"/>
            <a:ext cx="3185378" cy="2461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76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ADADE-D446-756A-BD24-0B6C80CCD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DD48E2-9A8E-5825-1DC9-EAEF8ED4A458}"/>
              </a:ext>
            </a:extLst>
          </p:cNvPr>
          <p:cNvSpPr>
            <a:spLocks noGrp="1"/>
          </p:cNvSpPr>
          <p:nvPr>
            <p:ph type="title"/>
          </p:nvPr>
        </p:nvSpPr>
        <p:spPr/>
        <p:txBody>
          <a:bodyPr/>
          <a:lstStyle/>
          <a:p>
            <a:r>
              <a:rPr lang="en-US" dirty="0"/>
              <a:t>What is a “Theory”?</a:t>
            </a:r>
          </a:p>
        </p:txBody>
      </p:sp>
      <p:sp>
        <p:nvSpPr>
          <p:cNvPr id="3" name="Content Placeholder 2">
            <a:extLst>
              <a:ext uri="{FF2B5EF4-FFF2-40B4-BE49-F238E27FC236}">
                <a16:creationId xmlns:a16="http://schemas.microsoft.com/office/drawing/2014/main" id="{FE2DE06E-219D-571E-C129-27C0FEE2EB9D}"/>
              </a:ext>
            </a:extLst>
          </p:cNvPr>
          <p:cNvSpPr>
            <a:spLocks noGrp="1"/>
          </p:cNvSpPr>
          <p:nvPr>
            <p:ph idx="1"/>
          </p:nvPr>
        </p:nvSpPr>
        <p:spPr>
          <a:xfrm>
            <a:off x="82550" y="1049867"/>
            <a:ext cx="12033526" cy="5808133"/>
          </a:xfrm>
        </p:spPr>
        <p:txBody>
          <a:bodyPr/>
          <a:lstStyle/>
          <a:p>
            <a:pPr marL="457200" indent="-457200">
              <a:buFont typeface="Arial" panose="020B0604020202020204" pitchFamily="34" charset="0"/>
              <a:buChar char="•"/>
            </a:pPr>
            <a:endParaRPr lang="en-US" dirty="0">
              <a:latin typeface="Garamond" charset="0"/>
              <a:ea typeface="Garamond" charset="0"/>
              <a:cs typeface="Garamond" charset="0"/>
            </a:endParaRPr>
          </a:p>
          <a:p>
            <a:pPr algn="ctr"/>
            <a:r>
              <a:rPr lang="en-US" sz="3600" b="1" dirty="0"/>
              <a:t>Scientific Theories</a:t>
            </a:r>
          </a:p>
          <a:p>
            <a:pPr algn="ctr"/>
            <a:r>
              <a:rPr lang="en-US" sz="1800" i="1" dirty="0"/>
              <a:t>A scientific theory is an attempt to give a “</a:t>
            </a:r>
            <a:r>
              <a:rPr lang="en-US" sz="1800" i="1" dirty="0">
                <a:solidFill>
                  <a:srgbClr val="FF0000"/>
                </a:solidFill>
              </a:rPr>
              <a:t>why</a:t>
            </a:r>
            <a:r>
              <a:rPr lang="en-US" sz="1800" i="1" dirty="0"/>
              <a:t>” (i.e., explanation) of the “</a:t>
            </a:r>
            <a:r>
              <a:rPr lang="en-US" sz="1800" i="1" dirty="0">
                <a:solidFill>
                  <a:srgbClr val="FF0000"/>
                </a:solidFill>
              </a:rPr>
              <a:t>what</a:t>
            </a:r>
            <a:r>
              <a:rPr lang="en-US" sz="1800" i="1" dirty="0"/>
              <a:t>” (i.e., the facts).</a:t>
            </a:r>
          </a:p>
          <a:p>
            <a:pPr marL="457200" indent="-457200">
              <a:buFont typeface="Arial" charset="0"/>
              <a:buChar char="•"/>
            </a:pPr>
            <a:endParaRPr lang="en-US" sz="2800" dirty="0">
              <a:latin typeface="Garamond" charset="0"/>
              <a:ea typeface="Garamond" charset="0"/>
              <a:cs typeface="Garamond" charset="0"/>
            </a:endParaRPr>
          </a:p>
        </p:txBody>
      </p:sp>
      <p:sp>
        <p:nvSpPr>
          <p:cNvPr id="16" name="Rectangle 15">
            <a:extLst>
              <a:ext uri="{FF2B5EF4-FFF2-40B4-BE49-F238E27FC236}">
                <a16:creationId xmlns:a16="http://schemas.microsoft.com/office/drawing/2014/main" id="{DDD41523-6950-3CE6-4BD1-9A8F5429E3D9}"/>
              </a:ext>
            </a:extLst>
          </p:cNvPr>
          <p:cNvSpPr/>
          <p:nvPr/>
        </p:nvSpPr>
        <p:spPr>
          <a:xfrm>
            <a:off x="917439" y="4374182"/>
            <a:ext cx="3843264" cy="2031548"/>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Rectangle 14">
            <a:extLst>
              <a:ext uri="{FF2B5EF4-FFF2-40B4-BE49-F238E27FC236}">
                <a16:creationId xmlns:a16="http://schemas.microsoft.com/office/drawing/2014/main" id="{04648AB3-8F53-836B-F820-554910EA1ECF}"/>
              </a:ext>
            </a:extLst>
          </p:cNvPr>
          <p:cNvSpPr/>
          <p:nvPr/>
        </p:nvSpPr>
        <p:spPr>
          <a:xfrm>
            <a:off x="7427384" y="4374180"/>
            <a:ext cx="3843264" cy="2031549"/>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Rectangle 18">
            <a:extLst>
              <a:ext uri="{FF2B5EF4-FFF2-40B4-BE49-F238E27FC236}">
                <a16:creationId xmlns:a16="http://schemas.microsoft.com/office/drawing/2014/main" id="{0BE7BFD8-4ACF-CACD-182F-A7F8708D974B}"/>
              </a:ext>
            </a:extLst>
          </p:cNvPr>
          <p:cNvSpPr/>
          <p:nvPr/>
        </p:nvSpPr>
        <p:spPr>
          <a:xfrm>
            <a:off x="917439" y="3115274"/>
            <a:ext cx="3843264" cy="535308"/>
          </a:xfrm>
          <a:prstGeom prst="rect">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Neue" panose="02000503000000020004" pitchFamily="2" charset="0"/>
                <a:ea typeface="Helvetica Neue" panose="02000503000000020004" pitchFamily="2" charset="0"/>
                <a:cs typeface="Helvetica Neue" panose="02000503000000020004" pitchFamily="2" charset="0"/>
              </a:rPr>
              <a:t>Facts</a:t>
            </a:r>
          </a:p>
        </p:txBody>
      </p:sp>
      <p:sp>
        <p:nvSpPr>
          <p:cNvPr id="21" name="Rectangle 20">
            <a:extLst>
              <a:ext uri="{FF2B5EF4-FFF2-40B4-BE49-F238E27FC236}">
                <a16:creationId xmlns:a16="http://schemas.microsoft.com/office/drawing/2014/main" id="{0A3FEDF5-AB7F-C531-873A-FEC3F004F07F}"/>
              </a:ext>
            </a:extLst>
          </p:cNvPr>
          <p:cNvSpPr/>
          <p:nvPr/>
        </p:nvSpPr>
        <p:spPr>
          <a:xfrm>
            <a:off x="7410666" y="3115274"/>
            <a:ext cx="3863895" cy="535308"/>
          </a:xfrm>
          <a:prstGeom prst="rect">
            <a:avLst/>
          </a:prstGeom>
          <a:solidFill>
            <a:schemeClr val="tx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Neue" panose="02000503000000020004" pitchFamily="2" charset="0"/>
                <a:ea typeface="Helvetica Neue" panose="02000503000000020004" pitchFamily="2" charset="0"/>
                <a:cs typeface="Helvetica Neue" panose="02000503000000020004" pitchFamily="2" charset="0"/>
              </a:rPr>
              <a:t>Explanation</a:t>
            </a:r>
            <a:r>
              <a:rPr lang="en-US" sz="2000" b="1" dirty="0">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24" name="Right Arrow 23">
            <a:extLst>
              <a:ext uri="{FF2B5EF4-FFF2-40B4-BE49-F238E27FC236}">
                <a16:creationId xmlns:a16="http://schemas.microsoft.com/office/drawing/2014/main" id="{DF7C7A91-DC90-7D3C-892E-E2B1F7356EA8}"/>
              </a:ext>
            </a:extLst>
          </p:cNvPr>
          <p:cNvSpPr/>
          <p:nvPr/>
        </p:nvSpPr>
        <p:spPr>
          <a:xfrm rot="10800000">
            <a:off x="5414918" y="4374182"/>
            <a:ext cx="1333937" cy="112429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TextBox 24">
            <a:extLst>
              <a:ext uri="{FF2B5EF4-FFF2-40B4-BE49-F238E27FC236}">
                <a16:creationId xmlns:a16="http://schemas.microsoft.com/office/drawing/2014/main" id="{5CD828D9-EE34-7EFD-2D26-A40448DA6627}"/>
              </a:ext>
            </a:extLst>
          </p:cNvPr>
          <p:cNvSpPr txBox="1"/>
          <p:nvPr/>
        </p:nvSpPr>
        <p:spPr>
          <a:xfrm>
            <a:off x="2156031" y="6405730"/>
            <a:ext cx="1366080"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The “What”</a:t>
            </a:r>
          </a:p>
        </p:txBody>
      </p:sp>
      <p:sp>
        <p:nvSpPr>
          <p:cNvPr id="26" name="TextBox 25">
            <a:extLst>
              <a:ext uri="{FF2B5EF4-FFF2-40B4-BE49-F238E27FC236}">
                <a16:creationId xmlns:a16="http://schemas.microsoft.com/office/drawing/2014/main" id="{71B4AD86-51F3-7135-1514-E8C0AC232367}"/>
              </a:ext>
            </a:extLst>
          </p:cNvPr>
          <p:cNvSpPr txBox="1"/>
          <p:nvPr/>
        </p:nvSpPr>
        <p:spPr>
          <a:xfrm>
            <a:off x="8666419" y="6405730"/>
            <a:ext cx="1285929"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The “Why”</a:t>
            </a:r>
          </a:p>
        </p:txBody>
      </p:sp>
      <p:pic>
        <p:nvPicPr>
          <p:cNvPr id="2050" name="Picture 2" descr="Evolutionary Biology | Philosophy of science">
            <a:extLst>
              <a:ext uri="{FF2B5EF4-FFF2-40B4-BE49-F238E27FC236}">
                <a16:creationId xmlns:a16="http://schemas.microsoft.com/office/drawing/2014/main" id="{7782A937-37DC-8A28-FF84-2277003F1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9499" y="4561482"/>
            <a:ext cx="1074312" cy="16174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assification Poster - 11x17&quot; Downloadable Only">
            <a:extLst>
              <a:ext uri="{FF2B5EF4-FFF2-40B4-BE49-F238E27FC236}">
                <a16:creationId xmlns:a16="http://schemas.microsoft.com/office/drawing/2014/main" id="{5EBCB8D2-2F71-5039-4318-A196A162B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946" y="4472446"/>
            <a:ext cx="2384715" cy="18425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6DA790F-4677-C705-4F71-5911CC081D4A}"/>
              </a:ext>
            </a:extLst>
          </p:cNvPr>
          <p:cNvSpPr/>
          <p:nvPr/>
        </p:nvSpPr>
        <p:spPr>
          <a:xfrm>
            <a:off x="917439" y="3728739"/>
            <a:ext cx="3843264" cy="535308"/>
          </a:xfrm>
          <a:prstGeom prst="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Neue" panose="02000503000000020004" pitchFamily="2" charset="0"/>
                <a:ea typeface="Helvetica Neue" panose="02000503000000020004" pitchFamily="2" charset="0"/>
                <a:cs typeface="Helvetica Neue" panose="02000503000000020004" pitchFamily="2" charset="0"/>
              </a:rPr>
              <a:t>“Observation”</a:t>
            </a:r>
          </a:p>
        </p:txBody>
      </p:sp>
      <p:sp>
        <p:nvSpPr>
          <p:cNvPr id="5" name="Rectangle 4">
            <a:extLst>
              <a:ext uri="{FF2B5EF4-FFF2-40B4-BE49-F238E27FC236}">
                <a16:creationId xmlns:a16="http://schemas.microsoft.com/office/drawing/2014/main" id="{F00A95BA-8039-740E-3AFF-0E236E4D29E1}"/>
              </a:ext>
            </a:extLst>
          </p:cNvPr>
          <p:cNvSpPr/>
          <p:nvPr/>
        </p:nvSpPr>
        <p:spPr>
          <a:xfrm>
            <a:off x="7387751" y="3728739"/>
            <a:ext cx="3843264" cy="535308"/>
          </a:xfrm>
          <a:prstGeom prst="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Neue" panose="02000503000000020004" pitchFamily="2" charset="0"/>
                <a:ea typeface="Helvetica Neue" panose="02000503000000020004" pitchFamily="2" charset="0"/>
                <a:cs typeface="Helvetica Neue" panose="02000503000000020004" pitchFamily="2" charset="0"/>
              </a:rPr>
              <a:t>“Theory”</a:t>
            </a:r>
          </a:p>
        </p:txBody>
      </p:sp>
    </p:spTree>
    <p:extLst>
      <p:ext uri="{BB962C8B-B14F-4D97-AF65-F5344CB8AC3E}">
        <p14:creationId xmlns:p14="http://schemas.microsoft.com/office/powerpoint/2010/main" val="82770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vitation | Cambridge University Press &amp; Assessment">
            <a:extLst>
              <a:ext uri="{FF2B5EF4-FFF2-40B4-BE49-F238E27FC236}">
                <a16:creationId xmlns:a16="http://schemas.microsoft.com/office/drawing/2014/main" id="{76EC64DC-9C7A-446D-A30A-8BF4F95F8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33" y="3513588"/>
            <a:ext cx="2028421" cy="29015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CB9E07D-BCBD-2F46-857D-DAE59319661E}"/>
              </a:ext>
            </a:extLst>
          </p:cNvPr>
          <p:cNvSpPr>
            <a:spLocks noGrp="1"/>
          </p:cNvSpPr>
          <p:nvPr>
            <p:ph type="title"/>
          </p:nvPr>
        </p:nvSpPr>
        <p:spPr/>
        <p:txBody>
          <a:bodyPr/>
          <a:lstStyle/>
          <a:p>
            <a:r>
              <a:rPr lang="en-US" dirty="0"/>
              <a:t>What is a “Theory”?</a:t>
            </a:r>
          </a:p>
        </p:txBody>
      </p:sp>
      <p:pic>
        <p:nvPicPr>
          <p:cNvPr id="14" name="Picture 13">
            <a:extLst>
              <a:ext uri="{FF2B5EF4-FFF2-40B4-BE49-F238E27FC236}">
                <a16:creationId xmlns:a16="http://schemas.microsoft.com/office/drawing/2014/main" id="{EB7C3B91-79E7-2C4A-B858-16670F7E758A}"/>
              </a:ext>
            </a:extLst>
          </p:cNvPr>
          <p:cNvPicPr>
            <a:picLocks noChangeAspect="1"/>
          </p:cNvPicPr>
          <p:nvPr/>
        </p:nvPicPr>
        <p:blipFill>
          <a:blip r:embed="rId4"/>
          <a:stretch>
            <a:fillRect/>
          </a:stretch>
        </p:blipFill>
        <p:spPr>
          <a:xfrm>
            <a:off x="6664813" y="3519437"/>
            <a:ext cx="5421103" cy="2895733"/>
          </a:xfrm>
          <a:prstGeom prst="rect">
            <a:avLst/>
          </a:prstGeom>
          <a:ln>
            <a:solidFill>
              <a:schemeClr val="tx1"/>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B1D3C507-4126-ED49-85DE-CF3BA361E818}"/>
              </a:ext>
            </a:extLst>
          </p:cNvPr>
          <p:cNvSpPr txBox="1"/>
          <p:nvPr/>
        </p:nvSpPr>
        <p:spPr>
          <a:xfrm>
            <a:off x="82550" y="1359474"/>
            <a:ext cx="12026899" cy="523220"/>
          </a:xfrm>
          <a:prstGeom prst="rect">
            <a:avLst/>
          </a:prstGeom>
          <a:noFill/>
        </p:spPr>
        <p:txBody>
          <a:bodyPr wrap="square" rtlCol="0">
            <a:spAutoFit/>
          </a:bodyPr>
          <a:lstStyle/>
          <a:p>
            <a:pPr algn="ctr"/>
            <a:r>
              <a:rPr lang="en-US" sz="2800" dirty="0">
                <a:latin typeface="Helvetica Neue" panose="02000503000000020004" pitchFamily="2" charset="0"/>
                <a:ea typeface="Helvetica Neue" panose="02000503000000020004" pitchFamily="2" charset="0"/>
                <a:cs typeface="Helvetica Neue" panose="02000503000000020004" pitchFamily="2" charset="0"/>
              </a:rPr>
              <a:t>Scientific theories can be “tested” because they make </a:t>
            </a:r>
            <a:r>
              <a:rPr lang="en-US" sz="28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clear predictions</a:t>
            </a:r>
            <a:r>
              <a:rPr lang="en-US" sz="28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5" name="Rectangle 4">
            <a:extLst>
              <a:ext uri="{FF2B5EF4-FFF2-40B4-BE49-F238E27FC236}">
                <a16:creationId xmlns:a16="http://schemas.microsoft.com/office/drawing/2014/main" id="{84B20444-BFF4-A3DB-7083-1690AB2DCC46}"/>
              </a:ext>
            </a:extLst>
          </p:cNvPr>
          <p:cNvSpPr/>
          <p:nvPr/>
        </p:nvSpPr>
        <p:spPr>
          <a:xfrm>
            <a:off x="106085" y="3028528"/>
            <a:ext cx="2040174" cy="4176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A good theory…</a:t>
            </a:r>
          </a:p>
        </p:txBody>
      </p:sp>
      <p:sp>
        <p:nvSpPr>
          <p:cNvPr id="6" name="Rectangle 5">
            <a:extLst>
              <a:ext uri="{FF2B5EF4-FFF2-40B4-BE49-F238E27FC236}">
                <a16:creationId xmlns:a16="http://schemas.microsoft.com/office/drawing/2014/main" id="{2963B2B4-8EC2-3BF7-6E70-4788992C9780}"/>
              </a:ext>
            </a:extLst>
          </p:cNvPr>
          <p:cNvSpPr/>
          <p:nvPr/>
        </p:nvSpPr>
        <p:spPr>
          <a:xfrm>
            <a:off x="2318247" y="3028528"/>
            <a:ext cx="4173672" cy="4176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…can explain facts…</a:t>
            </a:r>
          </a:p>
        </p:txBody>
      </p:sp>
      <p:sp>
        <p:nvSpPr>
          <p:cNvPr id="7" name="Rectangle 6">
            <a:extLst>
              <a:ext uri="{FF2B5EF4-FFF2-40B4-BE49-F238E27FC236}">
                <a16:creationId xmlns:a16="http://schemas.microsoft.com/office/drawing/2014/main" id="{C599815E-FCA6-4076-D7C7-B574F271AA40}"/>
              </a:ext>
            </a:extLst>
          </p:cNvPr>
          <p:cNvSpPr/>
          <p:nvPr/>
        </p:nvSpPr>
        <p:spPr>
          <a:xfrm>
            <a:off x="6663907" y="3028528"/>
            <a:ext cx="5421102" cy="4176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…and can therefore make factual </a:t>
            </a:r>
            <a:r>
              <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predictions</a:t>
            </a:r>
            <a:r>
              <a:rPr lang="en-US"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9" name="Rectangle 8">
            <a:extLst>
              <a:ext uri="{FF2B5EF4-FFF2-40B4-BE49-F238E27FC236}">
                <a16:creationId xmlns:a16="http://schemas.microsoft.com/office/drawing/2014/main" id="{B0AF82DB-9C24-6492-E0F7-325DADFE1BEA}"/>
              </a:ext>
            </a:extLst>
          </p:cNvPr>
          <p:cNvSpPr/>
          <p:nvPr/>
        </p:nvSpPr>
        <p:spPr>
          <a:xfrm>
            <a:off x="116933" y="2068093"/>
            <a:ext cx="11968076" cy="69871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Hypothesis:</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 prediction about an experimental outcome derived from a theory.</a:t>
            </a:r>
          </a:p>
        </p:txBody>
      </p:sp>
      <p:pic>
        <p:nvPicPr>
          <p:cNvPr id="2052" name="Picture 4" descr="F.4 Ch. 12 Check Concept - Gravitation 10th Grade Quiz | Wayground  (formerly Quizizz)">
            <a:extLst>
              <a:ext uri="{FF2B5EF4-FFF2-40B4-BE49-F238E27FC236}">
                <a16:creationId xmlns:a16="http://schemas.microsoft.com/office/drawing/2014/main" id="{CECB488D-462D-1FFB-A3C9-33338B1D64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93" r="7169"/>
          <a:stretch>
            <a:fillRect/>
          </a:stretch>
        </p:blipFill>
        <p:spPr bwMode="auto">
          <a:xfrm>
            <a:off x="2318247" y="3486645"/>
            <a:ext cx="4173672" cy="29285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ight Arrow 2">
            <a:extLst>
              <a:ext uri="{FF2B5EF4-FFF2-40B4-BE49-F238E27FC236}">
                <a16:creationId xmlns:a16="http://schemas.microsoft.com/office/drawing/2014/main" id="{27767899-8C59-9119-F040-7DCAE8562884}"/>
              </a:ext>
            </a:extLst>
          </p:cNvPr>
          <p:cNvSpPr/>
          <p:nvPr/>
        </p:nvSpPr>
        <p:spPr>
          <a:xfrm>
            <a:off x="1833976" y="4603220"/>
            <a:ext cx="914400" cy="734014"/>
          </a:xfrm>
          <a:prstGeom prst="rightArrow">
            <a:avLst/>
          </a:prstGeom>
          <a:solidFill>
            <a:schemeClr val="bg1"/>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A2DA60F4-295B-EBEB-260C-DC1126B60E8A}"/>
              </a:ext>
            </a:extLst>
          </p:cNvPr>
          <p:cNvSpPr/>
          <p:nvPr/>
        </p:nvSpPr>
        <p:spPr>
          <a:xfrm>
            <a:off x="6206708" y="4597372"/>
            <a:ext cx="914400" cy="734014"/>
          </a:xfrm>
          <a:prstGeom prst="rightArrow">
            <a:avLst/>
          </a:prstGeom>
          <a:solidFill>
            <a:schemeClr val="bg1"/>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8087796"/>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000" dirty="0" smtClean="0">
            <a:latin typeface="Helvetica Neue" panose="02000503000000020004" pitchFamily="2" charset="0"/>
            <a:ea typeface="Helvetica Neue" panose="02000503000000020004" pitchFamily="2" charset="0"/>
            <a:cs typeface="Helvetica Neue" panose="020005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TotalTime>3913</TotalTime>
  <Words>5249</Words>
  <Application>Microsoft Macintosh PowerPoint</Application>
  <PresentationFormat>Widescreen</PresentationFormat>
  <Paragraphs>547</Paragraphs>
  <Slides>55</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Agency FB</vt:lpstr>
      <vt:lpstr>Aptos</vt:lpstr>
      <vt:lpstr>Arial</vt:lpstr>
      <vt:lpstr>Calibri</vt:lpstr>
      <vt:lpstr>Courier New</vt:lpstr>
      <vt:lpstr>Garamond</vt:lpstr>
      <vt:lpstr>Helvetica</vt:lpstr>
      <vt:lpstr>Helvetica Neue</vt:lpstr>
      <vt:lpstr>Helvetica Neue Condensed</vt:lpstr>
      <vt:lpstr>Wingdings</vt:lpstr>
      <vt:lpstr>Office Theme</vt:lpstr>
      <vt:lpstr>PowerPoint Presentation</vt:lpstr>
      <vt:lpstr> </vt:lpstr>
      <vt:lpstr>PowerPoint Presentation</vt:lpstr>
      <vt:lpstr>This Module’s Agenda:</vt:lpstr>
      <vt:lpstr>What is a “Theory”?</vt:lpstr>
      <vt:lpstr>What is a “Theory”?</vt:lpstr>
      <vt:lpstr>What is a “Theory”?</vt:lpstr>
      <vt:lpstr>What is a “Theory”?</vt:lpstr>
      <vt:lpstr>What is a “Theory”?</vt:lpstr>
      <vt:lpstr>What is a “Theory”?</vt:lpstr>
      <vt:lpstr>What is a “Theory”?</vt:lpstr>
      <vt:lpstr>What is a “Theory”?</vt:lpstr>
      <vt:lpstr>Explaining Psychopathy</vt:lpstr>
      <vt:lpstr>Explaining Psychopathy:</vt:lpstr>
      <vt:lpstr>Explaining Psychopathy:</vt:lpstr>
      <vt:lpstr>Explaining Psychopathy:</vt:lpstr>
      <vt:lpstr>Explaining Psychopathy:</vt:lpstr>
      <vt:lpstr>Explaining Psychopathy:</vt:lpstr>
      <vt:lpstr>Explaining Psychopathy:</vt:lpstr>
      <vt:lpstr>Explaining Psychopathy:</vt:lpstr>
      <vt:lpstr>The Emotion Theory  of Psychopathy</vt:lpstr>
      <vt:lpstr>The Emotion Theory of Psychopathy:</vt:lpstr>
      <vt:lpstr>The Emotion Theory of Psychopathy:</vt:lpstr>
      <vt:lpstr>The Emotion Theory of Psychopathy:</vt:lpstr>
      <vt:lpstr>The Emotion Theory of Psychopathy:</vt:lpstr>
      <vt:lpstr>The Emotion Theory of Psychopathy:</vt:lpstr>
      <vt:lpstr>The Emotion Theory of Psychopathy:</vt:lpstr>
      <vt:lpstr>The Emotion Theory of Psychopathy:</vt:lpstr>
      <vt:lpstr>The Cognitive Theory  of Psychopathy</vt:lpstr>
      <vt:lpstr>The Cognitive Theory of Psychopathy:</vt:lpstr>
      <vt:lpstr>The Cognitive Theory of Psychopathy:</vt:lpstr>
      <vt:lpstr>The Cognitive Theory of Psychopathy:</vt:lpstr>
      <vt:lpstr>The Cognitive Theory of Psychopathy:</vt:lpstr>
      <vt:lpstr>The Emotion Theory of Psychopathy:</vt:lpstr>
      <vt:lpstr>Research on the  Emotion Theory</vt:lpstr>
      <vt:lpstr>Research on the Emotion Theory:</vt:lpstr>
      <vt:lpstr>Research on the Emotion Theory:</vt:lpstr>
      <vt:lpstr>Research on the Emotion Theory:</vt:lpstr>
      <vt:lpstr>Research on the Emotion Theory:</vt:lpstr>
      <vt:lpstr>Research on the Emotion Theory:</vt:lpstr>
      <vt:lpstr> </vt:lpstr>
      <vt:lpstr>Research on the Emotion Theory:</vt:lpstr>
      <vt:lpstr>Research on the Emotion Theory:</vt:lpstr>
      <vt:lpstr>Research on the Emotion Theory:</vt:lpstr>
      <vt:lpstr>Research on the Emotion Theory:</vt:lpstr>
      <vt:lpstr>Research on the Emotion Theory:</vt:lpstr>
      <vt:lpstr>Research on the  Cognitive Theory</vt:lpstr>
      <vt:lpstr>Research on the Cognitive Theory:</vt:lpstr>
      <vt:lpstr>Research on the Cognitive Theory:</vt:lpstr>
      <vt:lpstr>Research on the Cognitive Theory:</vt:lpstr>
      <vt:lpstr>Research on the Cognitive Theory:</vt:lpstr>
      <vt:lpstr>Research on the Cognitive Theory:</vt:lpstr>
      <vt:lpstr>Research on the Cognitive Theory:</vt:lpstr>
      <vt:lpstr>Critical Reflections</vt:lpstr>
      <vt:lpstr>Critical Reflections: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Rasmus Larsen</dc:creator>
  <cp:lastModifiedBy>Rasmus Larsen</cp:lastModifiedBy>
  <cp:revision>2</cp:revision>
  <dcterms:created xsi:type="dcterms:W3CDTF">2021-01-05T16:07:37Z</dcterms:created>
  <dcterms:modified xsi:type="dcterms:W3CDTF">2025-12-10T06:11:32Z</dcterms:modified>
</cp:coreProperties>
</file>