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969" r:id="rId2"/>
    <p:sldId id="994" r:id="rId3"/>
    <p:sldId id="261" r:id="rId4"/>
    <p:sldId id="271" r:id="rId5"/>
    <p:sldId id="1485" r:id="rId6"/>
    <p:sldId id="1488" r:id="rId7"/>
    <p:sldId id="1525" r:id="rId8"/>
    <p:sldId id="1492" r:id="rId9"/>
    <p:sldId id="1494" r:id="rId10"/>
    <p:sldId id="1526" r:id="rId11"/>
    <p:sldId id="1514" r:id="rId12"/>
    <p:sldId id="1487" r:id="rId13"/>
    <p:sldId id="1510" r:id="rId14"/>
    <p:sldId id="1515" r:id="rId15"/>
    <p:sldId id="1516" r:id="rId16"/>
    <p:sldId id="1511" r:id="rId17"/>
    <p:sldId id="1484" r:id="rId18"/>
    <p:sldId id="1347" r:id="rId19"/>
    <p:sldId id="1517" r:id="rId20"/>
    <p:sldId id="1501" r:id="rId21"/>
    <p:sldId id="1518" r:id="rId22"/>
    <p:sldId id="1528" r:id="rId23"/>
    <p:sldId id="1529" r:id="rId24"/>
    <p:sldId id="1527" r:id="rId25"/>
    <p:sldId id="1524" r:id="rId26"/>
    <p:sldId id="1265" r:id="rId27"/>
    <p:sldId id="1520" r:id="rId28"/>
    <p:sldId id="1521" r:id="rId29"/>
    <p:sldId id="1519" r:id="rId30"/>
    <p:sldId id="1522" r:id="rId31"/>
    <p:sldId id="152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2A7"/>
    <a:srgbClr val="C22400"/>
    <a:srgbClr val="CC0FFF"/>
    <a:srgbClr val="FFCAAE"/>
    <a:srgbClr val="F0E900"/>
    <a:srgbClr val="E6E4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8B2E36-69E4-9843-8C1F-544492E8B273}" v="1" dt="2025-12-10T06:26:23.2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smus Larsen" userId="c0130b07-28a8-4bcd-bd98-8750e35db048" providerId="ADAL" clId="{3C28B4B6-BF91-5100-B6B8-8D53CB6C04C2}"/>
    <pc:docChg chg="custSel delSld modSld">
      <pc:chgData name="Rasmus Larsen" userId="c0130b07-28a8-4bcd-bd98-8750e35db048" providerId="ADAL" clId="{3C28B4B6-BF91-5100-B6B8-8D53CB6C04C2}" dt="2025-12-10T06:27:02.127" v="3" actId="2696"/>
      <pc:docMkLst>
        <pc:docMk/>
      </pc:docMkLst>
      <pc:sldChg chg="delSp mod">
        <pc:chgData name="Rasmus Larsen" userId="c0130b07-28a8-4bcd-bd98-8750e35db048" providerId="ADAL" clId="{3C28B4B6-BF91-5100-B6B8-8D53CB6C04C2}" dt="2025-12-10T06:26:24.176" v="2" actId="478"/>
        <pc:sldMkLst>
          <pc:docMk/>
          <pc:sldMk cId="818426910" sldId="969"/>
        </pc:sldMkLst>
        <pc:spChg chg="del">
          <ac:chgData name="Rasmus Larsen" userId="c0130b07-28a8-4bcd-bd98-8750e35db048" providerId="ADAL" clId="{3C28B4B6-BF91-5100-B6B8-8D53CB6C04C2}" dt="2025-12-10T06:26:23.297" v="1" actId="478"/>
          <ac:spMkLst>
            <pc:docMk/>
            <pc:sldMk cId="818426910" sldId="969"/>
            <ac:spMk id="11" creationId="{596C543E-A43B-B641-8720-92363A05AC4C}"/>
          </ac:spMkLst>
        </pc:spChg>
        <pc:picChg chg="del">
          <ac:chgData name="Rasmus Larsen" userId="c0130b07-28a8-4bcd-bd98-8750e35db048" providerId="ADAL" clId="{3C28B4B6-BF91-5100-B6B8-8D53CB6C04C2}" dt="2025-12-10T06:26:24.176" v="2" actId="478"/>
          <ac:picMkLst>
            <pc:docMk/>
            <pc:sldMk cId="818426910" sldId="969"/>
            <ac:picMk id="15" creationId="{7CC4EA0D-B243-E320-EE08-491D870B5F64}"/>
          </ac:picMkLst>
        </pc:picChg>
        <pc:picChg chg="del">
          <ac:chgData name="Rasmus Larsen" userId="c0130b07-28a8-4bcd-bd98-8750e35db048" providerId="ADAL" clId="{3C28B4B6-BF91-5100-B6B8-8D53CB6C04C2}" dt="2025-12-10T06:26:21.485" v="0" actId="478"/>
          <ac:picMkLst>
            <pc:docMk/>
            <pc:sldMk cId="818426910" sldId="969"/>
            <ac:picMk id="20" creationId="{D1F52A1C-E2F6-D870-E10C-C9E0C6F4C44D}"/>
          </ac:picMkLst>
        </pc:picChg>
      </pc:sldChg>
      <pc:sldChg chg="del">
        <pc:chgData name="Rasmus Larsen" userId="c0130b07-28a8-4bcd-bd98-8750e35db048" providerId="ADAL" clId="{3C28B4B6-BF91-5100-B6B8-8D53CB6C04C2}" dt="2025-12-10T06:27:02.127" v="3" actId="2696"/>
        <pc:sldMkLst>
          <pc:docMk/>
          <pc:sldMk cId="3540358626" sldId="1227"/>
        </pc:sldMkLst>
      </pc:sldChg>
    </pc:docChg>
  </pc:docChgLst>
  <pc:docChgLst>
    <pc:chgData name="Rasmus Larsen" userId="S::rosenberg.larsen@utoronto.ca::c0130b07-28a8-4bcd-bd98-8750e35db048" providerId="AD" clId="Web-{418B6EDD-9BB1-AC46-CAC1-F0E85D688CAD}"/>
    <pc:docChg chg="modSld">
      <pc:chgData name="Rasmus Larsen" userId="S::rosenberg.larsen@utoronto.ca::c0130b07-28a8-4bcd-bd98-8750e35db048" providerId="AD" clId="Web-{418B6EDD-9BB1-AC46-CAC1-F0E85D688CAD}" dt="2025-11-26T14:07:20.479" v="5" actId="1076"/>
      <pc:docMkLst>
        <pc:docMk/>
      </pc:docMkLst>
      <pc:sldChg chg="addSp modSp">
        <pc:chgData name="Rasmus Larsen" userId="S::rosenberg.larsen@utoronto.ca::c0130b07-28a8-4bcd-bd98-8750e35db048" providerId="AD" clId="Web-{418B6EDD-9BB1-AC46-CAC1-F0E85D688CAD}" dt="2025-11-26T14:07:20.479" v="5" actId="1076"/>
        <pc:sldMkLst>
          <pc:docMk/>
          <pc:sldMk cId="1552489491" sldId="994"/>
        </pc:sldMkLst>
        <pc:picChg chg="add mod">
          <ac:chgData name="Rasmus Larsen" userId="S::rosenberg.larsen@utoronto.ca::c0130b07-28a8-4bcd-bd98-8750e35db048" providerId="AD" clId="Web-{418B6EDD-9BB1-AC46-CAC1-F0E85D688CAD}" dt="2025-11-26T14:07:20.479" v="5" actId="1076"/>
          <ac:picMkLst>
            <pc:docMk/>
            <pc:sldMk cId="1552489491" sldId="994"/>
            <ac:picMk id="4" creationId="{767CFD0B-6957-7A80-F199-AE876D7F112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02FA42-EC40-E63C-22E2-8065A72B80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F9D23-1536-67EF-A54F-BFDD7EF787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291BFC-736D-8A48-965F-C318E1A15B91}" type="datetimeFigureOut">
              <a:rPr lang="en-US" smtClean="0"/>
              <a:t>12/10/25</a:t>
            </a:fld>
            <a:endParaRPr lang="en-US"/>
          </a:p>
        </p:txBody>
      </p:sp>
      <p:sp>
        <p:nvSpPr>
          <p:cNvPr id="4" name="Footer Placeholder 3">
            <a:extLst>
              <a:ext uri="{FF2B5EF4-FFF2-40B4-BE49-F238E27FC236}">
                <a16:creationId xmlns:a16="http://schemas.microsoft.com/office/drawing/2014/main" id="{4AE42139-CAB8-5BF9-152F-E050DC6651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C87778-155D-AB51-0D3D-FE47ADD24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69874F-D373-9845-BD8D-ED3A0FED7C3C}" type="slidenum">
              <a:rPr lang="en-US" smtClean="0"/>
              <a:t>‹#›</a:t>
            </a:fld>
            <a:endParaRPr lang="en-US"/>
          </a:p>
        </p:txBody>
      </p:sp>
    </p:spTree>
    <p:extLst>
      <p:ext uri="{BB962C8B-B14F-4D97-AF65-F5344CB8AC3E}">
        <p14:creationId xmlns:p14="http://schemas.microsoft.com/office/powerpoint/2010/main" val="195402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A670E-06BD-C940-A045-E448B0694A6C}" type="datetimeFigureOut">
              <a:rPr lang="en-US" smtClean="0"/>
              <a:t>12/10/25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19866-B1DB-CF4C-94ED-FA9DEEF940D7}" type="slidenum">
              <a:rPr lang="en-US" smtClean="0"/>
              <a:t>‹#›</a:t>
            </a:fld>
            <a:endParaRPr lang="en-US"/>
          </a:p>
        </p:txBody>
      </p:sp>
    </p:spTree>
    <p:extLst>
      <p:ext uri="{BB962C8B-B14F-4D97-AF65-F5344CB8AC3E}">
        <p14:creationId xmlns:p14="http://schemas.microsoft.com/office/powerpoint/2010/main" val="355178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a:t>
            </a:fld>
            <a:endParaRPr lang="en-US"/>
          </a:p>
        </p:txBody>
      </p:sp>
    </p:spTree>
    <p:extLst>
      <p:ext uri="{BB962C8B-B14F-4D97-AF65-F5344CB8AC3E}">
        <p14:creationId xmlns:p14="http://schemas.microsoft.com/office/powerpoint/2010/main" val="205715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0EFE2-06CE-C263-6829-F838FAAC5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A8B544-9C27-E372-29D9-ED10A3FC00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D42D0E-C58B-C8F9-593C-1D3A4182FF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1D1E4F-2345-5AA4-CB7B-CF7E5811B85C}"/>
              </a:ext>
            </a:extLst>
          </p:cNvPr>
          <p:cNvSpPr>
            <a:spLocks noGrp="1"/>
          </p:cNvSpPr>
          <p:nvPr>
            <p:ph type="sldNum" sz="quarter" idx="5"/>
          </p:nvPr>
        </p:nvSpPr>
        <p:spPr/>
        <p:txBody>
          <a:bodyPr/>
          <a:lstStyle/>
          <a:p>
            <a:fld id="{65D19866-B1DB-CF4C-94ED-FA9DEEF940D7}" type="slidenum">
              <a:rPr lang="en-US" smtClean="0"/>
              <a:t>12</a:t>
            </a:fld>
            <a:endParaRPr lang="en-US"/>
          </a:p>
        </p:txBody>
      </p:sp>
    </p:spTree>
    <p:extLst>
      <p:ext uri="{BB962C8B-B14F-4D97-AF65-F5344CB8AC3E}">
        <p14:creationId xmlns:p14="http://schemas.microsoft.com/office/powerpoint/2010/main" val="1154381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8CC0C-4AC1-FB58-9957-E223BD61E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5D958-4AF2-C0CA-98BF-893E9FC21B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B545FC-CC7E-ECC1-0EC5-FEBD470FDEEE}"/>
              </a:ext>
            </a:extLst>
          </p:cNvPr>
          <p:cNvSpPr>
            <a:spLocks noGrp="1"/>
          </p:cNvSpPr>
          <p:nvPr>
            <p:ph type="body" idx="1"/>
          </p:nvPr>
        </p:nvSpPr>
        <p:spPr/>
        <p:txBody>
          <a:bodyPr/>
          <a:lstStyle/>
          <a:p>
            <a:r>
              <a:rPr lang="en-US" b="1" u="sng"/>
              <a:t>Larsen’s Response to the ”Ted Bundy” Objection:</a:t>
            </a:r>
          </a:p>
          <a:p>
            <a:br>
              <a:rPr lang="en-US"/>
            </a:br>
            <a:r>
              <a:rPr lang="en-CA" b="1"/>
              <a:t>First Point</a:t>
            </a:r>
            <a:br>
              <a:rPr lang="en-CA"/>
            </a:br>
            <a:r>
              <a:rPr lang="en-CA"/>
              <a:t>Appeals to serial killers rely on anecdotal, not scientific, evidence. Because these individuals have never been studied under controlled conditions, we cannot confidently assert that they lack empathy, possess “moral colorblindness,” or otherwise meet the conceptual criteria for psychopathy. Such claims amount to speculation rather than empirical fact.</a:t>
            </a:r>
          </a:p>
          <a:p>
            <a:r>
              <a:rPr lang="en-CA" b="1"/>
              <a:t>Second Point</a:t>
            </a:r>
            <a:br>
              <a:rPr lang="en-CA"/>
            </a:br>
            <a:r>
              <a:rPr lang="en-CA"/>
              <a:t>Empirical work provides little support for the view that serial killers fit mainstream conceptions of psychopathy. Hickey et al. (2018) examined detailed information on five infamous offenders and found that only one—Ted Bundy—scored above the PCL-R diagnostic threshold. This indicates substantial psychological heterogeneity among serial killers, limiting the force of this objection.</a:t>
            </a:r>
          </a:p>
          <a:p>
            <a:r>
              <a:rPr lang="en-CA" b="1"/>
              <a:t>Third Point</a:t>
            </a:r>
            <a:br>
              <a:rPr lang="en-CA"/>
            </a:br>
            <a:r>
              <a:rPr lang="en-CA"/>
              <a:t>Even in Bundy’s case, there are strong reasons to doubt that psychopathy is the most appropriate or parsimonious explanation. Accounts describe him as emotionally volatile rather than unemotional, and his behaviour shows evidence of comorbid issues—severe alcohol use, </a:t>
            </a:r>
            <a:r>
              <a:rPr lang="en-CA" err="1"/>
              <a:t>necrophilic</a:t>
            </a:r>
            <a:r>
              <a:rPr lang="en-CA"/>
              <a:t> impulses, and possible delusional thinking. These factors may offer a simpler, more coherent explanation for his actions than invoking a poorly validated personality disorder.</a:t>
            </a:r>
          </a:p>
          <a:p>
            <a:r>
              <a:rPr lang="en-CA" b="1"/>
              <a:t>Fourth Point</a:t>
            </a:r>
            <a:br>
              <a:rPr lang="en-CA"/>
            </a:br>
            <a:r>
              <a:rPr lang="en-CA"/>
              <a:t>Invoking serial killers inadvertently highlights the limits of psychopathy research. Psychopathy is claimed to characterize roughly 1% of the population—approximately four million people in North America—yet only a tiny fraction of individuals who commit serial homicide exist, and even fewer meet psychopathy criteria. If the strongest defence of the construct applies only to rare, atypical cases, then its broader scientific and societal explanatory value is profoundly constrained.</a:t>
            </a: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Larsen’s Response to the ”Some Evidence of Psychopathy” Objection: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a:p>
          <a:p>
            <a:r>
              <a:rPr lang="en-CA" b="1"/>
              <a:t>First Point</a:t>
            </a:r>
            <a:br>
              <a:rPr lang="en-CA"/>
            </a:br>
            <a:r>
              <a:rPr lang="en-CA"/>
              <a:t>The objection rests on a faulty assumption: if a psychological construct is not real, experiments should yield only null results. This is incorrect. Even in fields where we are confident the phenomenon does not exist, studies routinely produce statistically significant findings.</a:t>
            </a:r>
          </a:p>
          <a:p>
            <a:r>
              <a:rPr lang="en-CA" b="1"/>
              <a:t>Second Point</a:t>
            </a:r>
            <a:br>
              <a:rPr lang="en-CA"/>
            </a:br>
            <a:r>
              <a:rPr lang="en-CA"/>
              <a:t>False-positive effects arise because psychological experiments allow considerable methodological and analytical flexibility. This flexibility can generate patterns that look meaningful but are not truly generalizable. Research on “null fields,” such as homeopathy, illustrates that experiments can produce significant effects even when no real phenomenon is present.</a:t>
            </a:r>
          </a:p>
          <a:p>
            <a:r>
              <a:rPr lang="en-CA" b="1"/>
              <a:t>Third Point</a:t>
            </a:r>
            <a:br>
              <a:rPr lang="en-CA"/>
            </a:br>
            <a:r>
              <a:rPr lang="en-CA"/>
              <a:t>A well-known example is the 2011 “Feeling the Future” studies, which claimed evidence for precognition. Although these findings were widely dismissed, they were not fraudulent; rather, flexible research practices produced statistically significant but false-positive results.</a:t>
            </a:r>
          </a:p>
          <a:p>
            <a:r>
              <a:rPr lang="en-CA" b="1"/>
              <a:t>Fourth Point</a:t>
            </a:r>
            <a:br>
              <a:rPr lang="en-CA"/>
            </a:br>
            <a:r>
              <a:rPr lang="en-CA"/>
              <a:t>This dynamic also appears in psychopathy research. For instance, our 2024 review of empathy studies showed that approximately 85–91% of results were null. When studies with high analytic flexibility were separated from more rigorous ones, the most rigorous studies produced about 95% null findings—precisely what we expect from a null field given the conventional 5% false-positive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a:p>
          <a:p>
            <a:endParaRPr lang="en-CA"/>
          </a:p>
          <a:p>
            <a:endParaRPr lang="en-US"/>
          </a:p>
        </p:txBody>
      </p:sp>
      <p:sp>
        <p:nvSpPr>
          <p:cNvPr id="4" name="Slide Number Placeholder 3">
            <a:extLst>
              <a:ext uri="{FF2B5EF4-FFF2-40B4-BE49-F238E27FC236}">
                <a16:creationId xmlns:a16="http://schemas.microsoft.com/office/drawing/2014/main" id="{815B02A6-63EF-CAB4-1672-241005C0373F}"/>
              </a:ext>
            </a:extLst>
          </p:cNvPr>
          <p:cNvSpPr>
            <a:spLocks noGrp="1"/>
          </p:cNvSpPr>
          <p:nvPr>
            <p:ph type="sldNum" sz="quarter" idx="5"/>
          </p:nvPr>
        </p:nvSpPr>
        <p:spPr/>
        <p:txBody>
          <a:bodyPr/>
          <a:lstStyle/>
          <a:p>
            <a:fld id="{65D19866-B1DB-CF4C-94ED-FA9DEEF940D7}" type="slidenum">
              <a:rPr lang="en-US" smtClean="0"/>
              <a:t>13</a:t>
            </a:fld>
            <a:endParaRPr lang="en-US"/>
          </a:p>
        </p:txBody>
      </p:sp>
    </p:spTree>
    <p:extLst>
      <p:ext uri="{BB962C8B-B14F-4D97-AF65-F5344CB8AC3E}">
        <p14:creationId xmlns:p14="http://schemas.microsoft.com/office/powerpoint/2010/main" val="2631890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D13CE-ED62-90B6-C724-56029CE25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87227D-3CE4-ABB6-1FB4-9573DE7427F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1C8D44B-783E-B8A4-EB23-218A24BF4EB4}"/>
              </a:ext>
            </a:extLst>
          </p:cNvPr>
          <p:cNvSpPr>
            <a:spLocks noGrp="1"/>
          </p:cNvSpPr>
          <p:nvPr>
            <p:ph type="body" idx="1"/>
          </p:nvPr>
        </p:nvSpPr>
        <p:spPr/>
        <p:txBody>
          <a:bodyPr/>
          <a:lstStyle/>
          <a:p>
            <a:r>
              <a:rPr lang="en-US" b="1" u="sng"/>
              <a:t>Larsen’s Response to the ”Ted Bundy” Objection:</a:t>
            </a:r>
          </a:p>
          <a:p>
            <a:br>
              <a:rPr lang="en-US"/>
            </a:br>
            <a:r>
              <a:rPr lang="en-CA" b="1"/>
              <a:t>First Point</a:t>
            </a:r>
            <a:br>
              <a:rPr lang="en-CA"/>
            </a:br>
            <a:r>
              <a:rPr lang="en-CA"/>
              <a:t>Appeals to serial killers rely on anecdotal, not scientific, evidence. Because these individuals have never been studied under controlled conditions, we cannot confidently assert that they lack empathy, possess “moral colorblindness,” or otherwise meet the conceptual criteria for psychopathy. Such claims amount to speculation rather than empirical fact.</a:t>
            </a:r>
          </a:p>
          <a:p>
            <a:r>
              <a:rPr lang="en-CA" b="1"/>
              <a:t>Second Point</a:t>
            </a:r>
            <a:br>
              <a:rPr lang="en-CA"/>
            </a:br>
            <a:r>
              <a:rPr lang="en-CA"/>
              <a:t>Empirical work provides little support for the view that serial killers fit mainstream conceptions of psychopathy. Hickey et al. (2018) examined detailed information on five infamous offenders and found that only one—Ted Bundy—scored above the PCL-R diagnostic threshold. This indicates substantial psychological heterogeneity among serial killers, limiting the force of this objection.</a:t>
            </a:r>
          </a:p>
          <a:p>
            <a:r>
              <a:rPr lang="en-CA" b="1"/>
              <a:t>Third Point</a:t>
            </a:r>
            <a:br>
              <a:rPr lang="en-CA"/>
            </a:br>
            <a:r>
              <a:rPr lang="en-CA"/>
              <a:t>Even in Bundy’s case, there are strong reasons to doubt that psychopathy is the most appropriate or parsimonious explanation. Accounts describe him as emotionally volatile rather than unemotional, and his behaviour shows evidence of comorbid issues—severe alcohol use, </a:t>
            </a:r>
            <a:r>
              <a:rPr lang="en-CA" err="1"/>
              <a:t>necrophilic</a:t>
            </a:r>
            <a:r>
              <a:rPr lang="en-CA"/>
              <a:t> impulses, and possible delusional thinking. These factors may offer a simpler, more coherent explanation for his actions than invoking a poorly validated personality disorder.</a:t>
            </a:r>
          </a:p>
          <a:p>
            <a:r>
              <a:rPr lang="en-CA" b="1"/>
              <a:t>Fourth Point</a:t>
            </a:r>
            <a:br>
              <a:rPr lang="en-CA"/>
            </a:br>
            <a:r>
              <a:rPr lang="en-CA"/>
              <a:t>Invoking serial killers inadvertently highlights the limits of psychopathy research. Psychopathy is claimed to characterize roughly 1% of the population—approximately four million people in North America—yet only a tiny fraction of individuals who commit serial homicide exist, and even fewer meet psychopathy criteria. If the strongest defence of the construct applies only to rare, atypical cases, then its broader scientific and societal explanatory value is profoundly constrained.</a:t>
            </a:r>
            <a:endParaRPr lang="en-US"/>
          </a:p>
        </p:txBody>
      </p:sp>
      <p:sp>
        <p:nvSpPr>
          <p:cNvPr id="4" name="Slide Number Placeholder 3">
            <a:extLst>
              <a:ext uri="{FF2B5EF4-FFF2-40B4-BE49-F238E27FC236}">
                <a16:creationId xmlns:a16="http://schemas.microsoft.com/office/drawing/2014/main" id="{9C7460F0-BCF2-5E58-9581-6EB824F77C23}"/>
              </a:ext>
            </a:extLst>
          </p:cNvPr>
          <p:cNvSpPr>
            <a:spLocks noGrp="1"/>
          </p:cNvSpPr>
          <p:nvPr>
            <p:ph type="sldNum" sz="quarter" idx="5"/>
          </p:nvPr>
        </p:nvSpPr>
        <p:spPr/>
        <p:txBody>
          <a:bodyPr/>
          <a:lstStyle/>
          <a:p>
            <a:fld id="{65D19866-B1DB-CF4C-94ED-FA9DEEF940D7}" type="slidenum">
              <a:rPr lang="en-US" smtClean="0"/>
              <a:t>14</a:t>
            </a:fld>
            <a:endParaRPr lang="en-US"/>
          </a:p>
        </p:txBody>
      </p:sp>
    </p:spTree>
    <p:extLst>
      <p:ext uri="{BB962C8B-B14F-4D97-AF65-F5344CB8AC3E}">
        <p14:creationId xmlns:p14="http://schemas.microsoft.com/office/powerpoint/2010/main" val="3205166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3E76F-AA9B-8DBB-68F2-DA8FAAAC4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42646-BBF6-358E-F658-C5206D06BA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172258D-07DF-ADCE-39B4-57FA9C721B15}"/>
              </a:ext>
            </a:extLst>
          </p:cNvPr>
          <p:cNvSpPr>
            <a:spLocks noGrp="1"/>
          </p:cNvSpPr>
          <p:nvPr>
            <p:ph type="body" idx="1"/>
          </p:nvPr>
        </p:nvSpPr>
        <p:spPr/>
        <p:txBody>
          <a:bodyPr/>
          <a:lstStyle/>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Larsen’s Response to the ”Some Evidence of Psychopathy” Objection: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a:p>
          <a:p>
            <a:r>
              <a:rPr lang="en-CA" b="1"/>
              <a:t>First Point</a:t>
            </a:r>
            <a:br>
              <a:rPr lang="en-CA"/>
            </a:br>
            <a:r>
              <a:rPr lang="en-CA"/>
              <a:t>The objection rests on a faulty assumption: if a psychological construct is not real, experiments should yield only null results. This is incorrect. Even in fields where we are confident the phenomenon does not exist, studies routinely produce statistically significant findings.</a:t>
            </a:r>
          </a:p>
          <a:p>
            <a:r>
              <a:rPr lang="en-CA" b="1"/>
              <a:t>Second Point</a:t>
            </a:r>
            <a:br>
              <a:rPr lang="en-CA"/>
            </a:br>
            <a:r>
              <a:rPr lang="en-CA"/>
              <a:t>False-positive effects arise because psychological experiments allow considerable methodological and analytical flexibility. This flexibility can generate patterns that look meaningful but are not truly generalizable. Research on “null fields,” such as homeopathy, illustrates that experiments can produce significant effects even when no real phenomenon is present.</a:t>
            </a:r>
          </a:p>
          <a:p>
            <a:r>
              <a:rPr lang="en-CA" b="1"/>
              <a:t>Third Point</a:t>
            </a:r>
            <a:br>
              <a:rPr lang="en-CA"/>
            </a:br>
            <a:r>
              <a:rPr lang="en-CA"/>
              <a:t>A well-known example is the 2011 “Feeling the Future” studies, which claimed evidence for precognition. Although these findings were widely dismissed, they were not fraudulent; rather, flexible research practices produced statistically significant but false-positive results.</a:t>
            </a:r>
          </a:p>
          <a:p>
            <a:r>
              <a:rPr lang="en-CA" b="1"/>
              <a:t>Fourth Point</a:t>
            </a:r>
            <a:br>
              <a:rPr lang="en-CA"/>
            </a:br>
            <a:r>
              <a:rPr lang="en-CA"/>
              <a:t>This dynamic also appears in psychopathy research. For instance, our 2024 review of empathy studies showed that approximately 85–91% of results were null. When studies with high analytic flexibility were separated from more rigorous ones, the most rigorous studies produced about 95% null findings—precisely what we expect from a null field given the conventional 5% false-positive rate.</a:t>
            </a:r>
          </a:p>
          <a:p>
            <a:endParaRPr lang="en-US"/>
          </a:p>
        </p:txBody>
      </p:sp>
      <p:sp>
        <p:nvSpPr>
          <p:cNvPr id="4" name="Slide Number Placeholder 3">
            <a:extLst>
              <a:ext uri="{FF2B5EF4-FFF2-40B4-BE49-F238E27FC236}">
                <a16:creationId xmlns:a16="http://schemas.microsoft.com/office/drawing/2014/main" id="{8CF719F6-C39A-A9E5-14F5-805EFA43832D}"/>
              </a:ext>
            </a:extLst>
          </p:cNvPr>
          <p:cNvSpPr>
            <a:spLocks noGrp="1"/>
          </p:cNvSpPr>
          <p:nvPr>
            <p:ph type="sldNum" sz="quarter" idx="5"/>
          </p:nvPr>
        </p:nvSpPr>
        <p:spPr/>
        <p:txBody>
          <a:bodyPr/>
          <a:lstStyle/>
          <a:p>
            <a:fld id="{65D19866-B1DB-CF4C-94ED-FA9DEEF940D7}" type="slidenum">
              <a:rPr lang="en-US" smtClean="0"/>
              <a:t>15</a:t>
            </a:fld>
            <a:endParaRPr lang="en-US"/>
          </a:p>
        </p:txBody>
      </p:sp>
    </p:spTree>
    <p:extLst>
      <p:ext uri="{BB962C8B-B14F-4D97-AF65-F5344CB8AC3E}">
        <p14:creationId xmlns:p14="http://schemas.microsoft.com/office/powerpoint/2010/main" val="1655233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A5231-3179-3CE8-DF52-EC10CFCAA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AB220-458D-5F4E-F2E5-E6CF54B5C07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4FA0BA-FCF9-DD68-15CE-99D5459FF2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E27D3A-17C2-9B20-3EBE-082A9A18DBAE}"/>
              </a:ext>
            </a:extLst>
          </p:cNvPr>
          <p:cNvSpPr>
            <a:spLocks noGrp="1"/>
          </p:cNvSpPr>
          <p:nvPr>
            <p:ph type="sldNum" sz="quarter" idx="5"/>
          </p:nvPr>
        </p:nvSpPr>
        <p:spPr/>
        <p:txBody>
          <a:bodyPr/>
          <a:lstStyle/>
          <a:p>
            <a:fld id="{65D19866-B1DB-CF4C-94ED-FA9DEEF940D7}" type="slidenum">
              <a:rPr lang="en-US" smtClean="0"/>
              <a:t>16</a:t>
            </a:fld>
            <a:endParaRPr lang="en-US"/>
          </a:p>
        </p:txBody>
      </p:sp>
    </p:spTree>
    <p:extLst>
      <p:ext uri="{BB962C8B-B14F-4D97-AF65-F5344CB8AC3E}">
        <p14:creationId xmlns:p14="http://schemas.microsoft.com/office/powerpoint/2010/main" val="3028974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CFA90-ADBB-40EE-B3E3-91F1565F2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D4900-E40B-0C3A-C829-9D299D09C7C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6AA439-A8D7-F6FB-F224-0A99DE6824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93CDC7-8EE6-5722-39AE-BB3F3458A7C0}"/>
              </a:ext>
            </a:extLst>
          </p:cNvPr>
          <p:cNvSpPr>
            <a:spLocks noGrp="1"/>
          </p:cNvSpPr>
          <p:nvPr>
            <p:ph type="sldNum" sz="quarter" idx="5"/>
          </p:nvPr>
        </p:nvSpPr>
        <p:spPr/>
        <p:txBody>
          <a:bodyPr/>
          <a:lstStyle/>
          <a:p>
            <a:fld id="{65D19866-B1DB-CF4C-94ED-FA9DEEF940D7}" type="slidenum">
              <a:rPr lang="en-US" smtClean="0"/>
              <a:t>17</a:t>
            </a:fld>
            <a:endParaRPr lang="en-US"/>
          </a:p>
        </p:txBody>
      </p:sp>
    </p:spTree>
    <p:extLst>
      <p:ext uri="{BB962C8B-B14F-4D97-AF65-F5344CB8AC3E}">
        <p14:creationId xmlns:p14="http://schemas.microsoft.com/office/powerpoint/2010/main" val="2061806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18</a:t>
            </a:fld>
            <a:endParaRPr lang="en-US"/>
          </a:p>
        </p:txBody>
      </p:sp>
    </p:spTree>
    <p:extLst>
      <p:ext uri="{BB962C8B-B14F-4D97-AF65-F5344CB8AC3E}">
        <p14:creationId xmlns:p14="http://schemas.microsoft.com/office/powerpoint/2010/main" val="1265954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41871-07B7-A08F-8294-60212A105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5534B-DCCA-6094-B051-810E53725B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C5B0EA8-E11D-C837-06F9-A3361C5233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84AEA5-A157-759F-DC97-55DACE40A1C9}"/>
              </a:ext>
            </a:extLst>
          </p:cNvPr>
          <p:cNvSpPr>
            <a:spLocks noGrp="1"/>
          </p:cNvSpPr>
          <p:nvPr>
            <p:ph type="sldNum" sz="quarter" idx="5"/>
          </p:nvPr>
        </p:nvSpPr>
        <p:spPr/>
        <p:txBody>
          <a:bodyPr/>
          <a:lstStyle/>
          <a:p>
            <a:fld id="{65D19866-B1DB-CF4C-94ED-FA9DEEF940D7}" type="slidenum">
              <a:rPr lang="en-US" smtClean="0"/>
              <a:t>19</a:t>
            </a:fld>
            <a:endParaRPr lang="en-US"/>
          </a:p>
        </p:txBody>
      </p:sp>
    </p:spTree>
    <p:extLst>
      <p:ext uri="{BB962C8B-B14F-4D97-AF65-F5344CB8AC3E}">
        <p14:creationId xmlns:p14="http://schemas.microsoft.com/office/powerpoint/2010/main" val="1245672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6A592-8AB9-FBFA-1869-0AB7AAA3F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E3BF2-A3EB-9DFB-5DE6-D51C08C2EF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EB9859-0D97-9A66-5626-374458860C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844B58-7211-C0FB-8562-FDBFC06B253D}"/>
              </a:ext>
            </a:extLst>
          </p:cNvPr>
          <p:cNvSpPr>
            <a:spLocks noGrp="1"/>
          </p:cNvSpPr>
          <p:nvPr>
            <p:ph type="sldNum" sz="quarter" idx="5"/>
          </p:nvPr>
        </p:nvSpPr>
        <p:spPr/>
        <p:txBody>
          <a:bodyPr/>
          <a:lstStyle/>
          <a:p>
            <a:fld id="{65D19866-B1DB-CF4C-94ED-FA9DEEF940D7}" type="slidenum">
              <a:rPr lang="en-US" smtClean="0"/>
              <a:t>20</a:t>
            </a:fld>
            <a:endParaRPr lang="en-US"/>
          </a:p>
        </p:txBody>
      </p:sp>
    </p:spTree>
    <p:extLst>
      <p:ext uri="{BB962C8B-B14F-4D97-AF65-F5344CB8AC3E}">
        <p14:creationId xmlns:p14="http://schemas.microsoft.com/office/powerpoint/2010/main" val="1460769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E43D7-06A8-609A-1845-51603B048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EDD8A-C6F5-FCCC-AE1E-A24A670EDB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B5A73FD-AFCF-4F93-0184-A79663B004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6DAB47-F45D-EC94-2ACB-DEDD1C95BA95}"/>
              </a:ext>
            </a:extLst>
          </p:cNvPr>
          <p:cNvSpPr>
            <a:spLocks noGrp="1"/>
          </p:cNvSpPr>
          <p:nvPr>
            <p:ph type="sldNum" sz="quarter" idx="5"/>
          </p:nvPr>
        </p:nvSpPr>
        <p:spPr/>
        <p:txBody>
          <a:bodyPr/>
          <a:lstStyle/>
          <a:p>
            <a:fld id="{65D19866-B1DB-CF4C-94ED-FA9DEEF940D7}" type="slidenum">
              <a:rPr lang="en-US" smtClean="0"/>
              <a:t>21</a:t>
            </a:fld>
            <a:endParaRPr lang="en-US"/>
          </a:p>
        </p:txBody>
      </p:sp>
    </p:spTree>
    <p:extLst>
      <p:ext uri="{BB962C8B-B14F-4D97-AF65-F5344CB8AC3E}">
        <p14:creationId xmlns:p14="http://schemas.microsoft.com/office/powerpoint/2010/main" val="3976450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2</a:t>
            </a:fld>
            <a:endParaRPr lang="en-US"/>
          </a:p>
        </p:txBody>
      </p:sp>
    </p:spTree>
    <p:extLst>
      <p:ext uri="{BB962C8B-B14F-4D97-AF65-F5344CB8AC3E}">
        <p14:creationId xmlns:p14="http://schemas.microsoft.com/office/powerpoint/2010/main" val="1276323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3DE90-9073-22ED-E8BB-6B6A6D3E8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6E89-C747-82B1-E3A8-58BC016B567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137EB90-3F2C-D9E6-D05D-102F0BB6B9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E31AEF-71C9-39EE-16EF-780725DA2BBE}"/>
              </a:ext>
            </a:extLst>
          </p:cNvPr>
          <p:cNvSpPr>
            <a:spLocks noGrp="1"/>
          </p:cNvSpPr>
          <p:nvPr>
            <p:ph type="sldNum" sz="quarter" idx="5"/>
          </p:nvPr>
        </p:nvSpPr>
        <p:spPr/>
        <p:txBody>
          <a:bodyPr/>
          <a:lstStyle/>
          <a:p>
            <a:fld id="{65D19866-B1DB-CF4C-94ED-FA9DEEF940D7}" type="slidenum">
              <a:rPr lang="en-US" smtClean="0"/>
              <a:t>22</a:t>
            </a:fld>
            <a:endParaRPr lang="en-US"/>
          </a:p>
        </p:txBody>
      </p:sp>
    </p:spTree>
    <p:extLst>
      <p:ext uri="{BB962C8B-B14F-4D97-AF65-F5344CB8AC3E}">
        <p14:creationId xmlns:p14="http://schemas.microsoft.com/office/powerpoint/2010/main" val="1443266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BA12A-436F-16E9-65F6-5720F4988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339DB5-4B6A-E121-7A54-CED8396AAE0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5BBC5B-B5BC-936A-A100-A4BD0AF89F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CF1BE5-DF1D-CCA7-1288-B99017BAD566}"/>
              </a:ext>
            </a:extLst>
          </p:cNvPr>
          <p:cNvSpPr>
            <a:spLocks noGrp="1"/>
          </p:cNvSpPr>
          <p:nvPr>
            <p:ph type="sldNum" sz="quarter" idx="5"/>
          </p:nvPr>
        </p:nvSpPr>
        <p:spPr/>
        <p:txBody>
          <a:bodyPr/>
          <a:lstStyle/>
          <a:p>
            <a:fld id="{65D19866-B1DB-CF4C-94ED-FA9DEEF940D7}" type="slidenum">
              <a:rPr lang="en-US" smtClean="0"/>
              <a:t>23</a:t>
            </a:fld>
            <a:endParaRPr lang="en-US"/>
          </a:p>
        </p:txBody>
      </p:sp>
    </p:spTree>
    <p:extLst>
      <p:ext uri="{BB962C8B-B14F-4D97-AF65-F5344CB8AC3E}">
        <p14:creationId xmlns:p14="http://schemas.microsoft.com/office/powerpoint/2010/main" val="659987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B6859-B78A-3048-936A-C6C5BA36F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8A42A-146E-3764-ECCF-AEA4F5D76A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7A02C81-3A5A-2833-9CCE-47F673B90E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B2B981-C0D2-74FC-C42A-7842C2E20C32}"/>
              </a:ext>
            </a:extLst>
          </p:cNvPr>
          <p:cNvSpPr>
            <a:spLocks noGrp="1"/>
          </p:cNvSpPr>
          <p:nvPr>
            <p:ph type="sldNum" sz="quarter" idx="5"/>
          </p:nvPr>
        </p:nvSpPr>
        <p:spPr/>
        <p:txBody>
          <a:bodyPr/>
          <a:lstStyle/>
          <a:p>
            <a:fld id="{65D19866-B1DB-CF4C-94ED-FA9DEEF940D7}" type="slidenum">
              <a:rPr lang="en-US" smtClean="0"/>
              <a:t>24</a:t>
            </a:fld>
            <a:endParaRPr lang="en-US"/>
          </a:p>
        </p:txBody>
      </p:sp>
    </p:spTree>
    <p:extLst>
      <p:ext uri="{BB962C8B-B14F-4D97-AF65-F5344CB8AC3E}">
        <p14:creationId xmlns:p14="http://schemas.microsoft.com/office/powerpoint/2010/main" val="30928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E9F1B-9627-4A35-1EEC-18176AD1B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81F42E-C5C8-AE20-6F76-3E8F242D902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E8CA2D9-114E-CA1B-6630-908CB15EE6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229D48-B00D-222E-77E6-70BDD1C07B44}"/>
              </a:ext>
            </a:extLst>
          </p:cNvPr>
          <p:cNvSpPr>
            <a:spLocks noGrp="1"/>
          </p:cNvSpPr>
          <p:nvPr>
            <p:ph type="sldNum" sz="quarter" idx="5"/>
          </p:nvPr>
        </p:nvSpPr>
        <p:spPr/>
        <p:txBody>
          <a:bodyPr/>
          <a:lstStyle/>
          <a:p>
            <a:fld id="{65D19866-B1DB-CF4C-94ED-FA9DEEF940D7}" type="slidenum">
              <a:rPr lang="en-US" smtClean="0"/>
              <a:t>25</a:t>
            </a:fld>
            <a:endParaRPr lang="en-US"/>
          </a:p>
        </p:txBody>
      </p:sp>
    </p:spTree>
    <p:extLst>
      <p:ext uri="{BB962C8B-B14F-4D97-AF65-F5344CB8AC3E}">
        <p14:creationId xmlns:p14="http://schemas.microsoft.com/office/powerpoint/2010/main" val="2636371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80761-5D7A-611A-6438-2C6652FC8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BA831-2440-D392-EFBD-7BEFDCE8CA3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F56740-816E-E712-E6BF-6B64087862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2331FE-7193-EEF6-1F90-6202B9E91CDC}"/>
              </a:ext>
            </a:extLst>
          </p:cNvPr>
          <p:cNvSpPr>
            <a:spLocks noGrp="1"/>
          </p:cNvSpPr>
          <p:nvPr>
            <p:ph type="sldNum" sz="quarter" idx="5"/>
          </p:nvPr>
        </p:nvSpPr>
        <p:spPr/>
        <p:txBody>
          <a:bodyPr/>
          <a:lstStyle/>
          <a:p>
            <a:fld id="{65D19866-B1DB-CF4C-94ED-FA9DEEF940D7}" type="slidenum">
              <a:rPr lang="en-US" smtClean="0"/>
              <a:t>27</a:t>
            </a:fld>
            <a:endParaRPr lang="en-US"/>
          </a:p>
        </p:txBody>
      </p:sp>
    </p:spTree>
    <p:extLst>
      <p:ext uri="{BB962C8B-B14F-4D97-AF65-F5344CB8AC3E}">
        <p14:creationId xmlns:p14="http://schemas.microsoft.com/office/powerpoint/2010/main" val="264355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80C55-FAD5-64EF-A796-2C3573220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2F954-1B71-5394-2350-4B65F9919CB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123C322-62F6-6B41-A9EE-9418AC62F5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6DF9B7-5898-5CBA-F183-B2157BA9D1E2}"/>
              </a:ext>
            </a:extLst>
          </p:cNvPr>
          <p:cNvSpPr>
            <a:spLocks noGrp="1"/>
          </p:cNvSpPr>
          <p:nvPr>
            <p:ph type="sldNum" sz="quarter" idx="5"/>
          </p:nvPr>
        </p:nvSpPr>
        <p:spPr/>
        <p:txBody>
          <a:bodyPr/>
          <a:lstStyle/>
          <a:p>
            <a:fld id="{65D19866-B1DB-CF4C-94ED-FA9DEEF940D7}" type="slidenum">
              <a:rPr lang="en-US" smtClean="0"/>
              <a:t>28</a:t>
            </a:fld>
            <a:endParaRPr lang="en-US"/>
          </a:p>
        </p:txBody>
      </p:sp>
    </p:spTree>
    <p:extLst>
      <p:ext uri="{BB962C8B-B14F-4D97-AF65-F5344CB8AC3E}">
        <p14:creationId xmlns:p14="http://schemas.microsoft.com/office/powerpoint/2010/main" val="1319520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485BB-A591-10C6-2969-7973162C5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EDAD1-0210-36CC-721C-3C72C502FDD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27C8F6-4B1B-CD0C-D06D-E207655175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36BE33-9783-D290-08B5-91943B518701}"/>
              </a:ext>
            </a:extLst>
          </p:cNvPr>
          <p:cNvSpPr>
            <a:spLocks noGrp="1"/>
          </p:cNvSpPr>
          <p:nvPr>
            <p:ph type="sldNum" sz="quarter" idx="5"/>
          </p:nvPr>
        </p:nvSpPr>
        <p:spPr/>
        <p:txBody>
          <a:bodyPr/>
          <a:lstStyle/>
          <a:p>
            <a:fld id="{65D19866-B1DB-CF4C-94ED-FA9DEEF940D7}" type="slidenum">
              <a:rPr lang="en-US" smtClean="0"/>
              <a:t>29</a:t>
            </a:fld>
            <a:endParaRPr lang="en-US"/>
          </a:p>
        </p:txBody>
      </p:sp>
    </p:spTree>
    <p:extLst>
      <p:ext uri="{BB962C8B-B14F-4D97-AF65-F5344CB8AC3E}">
        <p14:creationId xmlns:p14="http://schemas.microsoft.com/office/powerpoint/2010/main" val="2629827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ADEEB-55DF-145F-C572-CDF03D3BA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44081-1FFF-9B18-EDB4-04FF0AD247C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EFEDF9-63E3-AB4B-337F-594741A6D2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5A273A-B095-7DFA-2107-285247AF4AB8}"/>
              </a:ext>
            </a:extLst>
          </p:cNvPr>
          <p:cNvSpPr>
            <a:spLocks noGrp="1"/>
          </p:cNvSpPr>
          <p:nvPr>
            <p:ph type="sldNum" sz="quarter" idx="5"/>
          </p:nvPr>
        </p:nvSpPr>
        <p:spPr/>
        <p:txBody>
          <a:bodyPr/>
          <a:lstStyle/>
          <a:p>
            <a:fld id="{65D19866-B1DB-CF4C-94ED-FA9DEEF940D7}" type="slidenum">
              <a:rPr lang="en-US" smtClean="0"/>
              <a:t>30</a:t>
            </a:fld>
            <a:endParaRPr lang="en-US"/>
          </a:p>
        </p:txBody>
      </p:sp>
    </p:spTree>
    <p:extLst>
      <p:ext uri="{BB962C8B-B14F-4D97-AF65-F5344CB8AC3E}">
        <p14:creationId xmlns:p14="http://schemas.microsoft.com/office/powerpoint/2010/main" val="2969122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A496D-F810-0FE4-9C46-19F8A3F5E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95B80-BE69-56F3-947E-2206382D5FA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9571B11-A937-99CD-581B-BE4AB7F98E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229C08-9B10-9CB4-0A9F-17475B0A3B91}"/>
              </a:ext>
            </a:extLst>
          </p:cNvPr>
          <p:cNvSpPr>
            <a:spLocks noGrp="1"/>
          </p:cNvSpPr>
          <p:nvPr>
            <p:ph type="sldNum" sz="quarter" idx="5"/>
          </p:nvPr>
        </p:nvSpPr>
        <p:spPr/>
        <p:txBody>
          <a:bodyPr/>
          <a:lstStyle/>
          <a:p>
            <a:fld id="{65D19866-B1DB-CF4C-94ED-FA9DEEF940D7}" type="slidenum">
              <a:rPr lang="en-US" smtClean="0"/>
              <a:t>31</a:t>
            </a:fld>
            <a:endParaRPr lang="en-US"/>
          </a:p>
        </p:txBody>
      </p:sp>
    </p:spTree>
    <p:extLst>
      <p:ext uri="{BB962C8B-B14F-4D97-AF65-F5344CB8AC3E}">
        <p14:creationId xmlns:p14="http://schemas.microsoft.com/office/powerpoint/2010/main" val="294927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C1C9A-225B-3BF7-0C32-04119CBBFB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12700-2B62-7E54-485A-8D8544A5E43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00D501-0EEB-8A79-9939-C72EDABDBA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C42EE0-661C-E87D-83A0-79DEA3D72129}"/>
              </a:ext>
            </a:extLst>
          </p:cNvPr>
          <p:cNvSpPr>
            <a:spLocks noGrp="1"/>
          </p:cNvSpPr>
          <p:nvPr>
            <p:ph type="sldNum" sz="quarter" idx="5"/>
          </p:nvPr>
        </p:nvSpPr>
        <p:spPr/>
        <p:txBody>
          <a:bodyPr/>
          <a:lstStyle/>
          <a:p>
            <a:fld id="{65D19866-B1DB-CF4C-94ED-FA9DEEF940D7}" type="slidenum">
              <a:rPr lang="en-US" smtClean="0"/>
              <a:t>5</a:t>
            </a:fld>
            <a:endParaRPr lang="en-US"/>
          </a:p>
        </p:txBody>
      </p:sp>
    </p:spTree>
    <p:extLst>
      <p:ext uri="{BB962C8B-B14F-4D97-AF65-F5344CB8AC3E}">
        <p14:creationId xmlns:p14="http://schemas.microsoft.com/office/powerpoint/2010/main" val="299539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9159E-E43E-336A-6D7A-8C9DFC1F6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92323-1B29-2D7D-3475-82889F7D1D6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A0AD6D3-7CF5-6436-D5BD-18B704C098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55F968-7D06-0B2D-7EA6-41318A01162A}"/>
              </a:ext>
            </a:extLst>
          </p:cNvPr>
          <p:cNvSpPr>
            <a:spLocks noGrp="1"/>
          </p:cNvSpPr>
          <p:nvPr>
            <p:ph type="sldNum" sz="quarter" idx="5"/>
          </p:nvPr>
        </p:nvSpPr>
        <p:spPr/>
        <p:txBody>
          <a:bodyPr/>
          <a:lstStyle/>
          <a:p>
            <a:fld id="{65D19866-B1DB-CF4C-94ED-FA9DEEF940D7}" type="slidenum">
              <a:rPr lang="en-US" smtClean="0"/>
              <a:t>6</a:t>
            </a:fld>
            <a:endParaRPr lang="en-US"/>
          </a:p>
        </p:txBody>
      </p:sp>
    </p:spTree>
    <p:extLst>
      <p:ext uri="{BB962C8B-B14F-4D97-AF65-F5344CB8AC3E}">
        <p14:creationId xmlns:p14="http://schemas.microsoft.com/office/powerpoint/2010/main" val="1468521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2FE71-580F-947E-60F4-0D34A2F47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4F61C-EAAF-D83B-AAEA-A427A4A95A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3F726BD-1B7C-50E6-8CBA-FEA1DDF780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9A81F3-DDA4-EAAC-B83C-9324F6B11440}"/>
              </a:ext>
            </a:extLst>
          </p:cNvPr>
          <p:cNvSpPr>
            <a:spLocks noGrp="1"/>
          </p:cNvSpPr>
          <p:nvPr>
            <p:ph type="sldNum" sz="quarter" idx="5"/>
          </p:nvPr>
        </p:nvSpPr>
        <p:spPr/>
        <p:txBody>
          <a:bodyPr/>
          <a:lstStyle/>
          <a:p>
            <a:fld id="{65D19866-B1DB-CF4C-94ED-FA9DEEF940D7}" type="slidenum">
              <a:rPr lang="en-US" smtClean="0"/>
              <a:t>7</a:t>
            </a:fld>
            <a:endParaRPr lang="en-US"/>
          </a:p>
        </p:txBody>
      </p:sp>
    </p:spTree>
    <p:extLst>
      <p:ext uri="{BB962C8B-B14F-4D97-AF65-F5344CB8AC3E}">
        <p14:creationId xmlns:p14="http://schemas.microsoft.com/office/powerpoint/2010/main" val="18171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8BD1C-62E2-269B-936B-574F648DF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E2BF3-D9BB-A269-84B7-2B0A480D62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3ED7B2-52CD-E518-569F-626FCF6848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EC25CF-5DCE-E630-D4DC-D93E710D4036}"/>
              </a:ext>
            </a:extLst>
          </p:cNvPr>
          <p:cNvSpPr>
            <a:spLocks noGrp="1"/>
          </p:cNvSpPr>
          <p:nvPr>
            <p:ph type="sldNum" sz="quarter" idx="5"/>
          </p:nvPr>
        </p:nvSpPr>
        <p:spPr/>
        <p:txBody>
          <a:bodyPr/>
          <a:lstStyle/>
          <a:p>
            <a:fld id="{65D19866-B1DB-CF4C-94ED-FA9DEEF940D7}" type="slidenum">
              <a:rPr lang="en-US" smtClean="0"/>
              <a:t>8</a:t>
            </a:fld>
            <a:endParaRPr lang="en-US"/>
          </a:p>
        </p:txBody>
      </p:sp>
    </p:spTree>
    <p:extLst>
      <p:ext uri="{BB962C8B-B14F-4D97-AF65-F5344CB8AC3E}">
        <p14:creationId xmlns:p14="http://schemas.microsoft.com/office/powerpoint/2010/main" val="211916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DC7E3-DF96-0C1B-0308-81873B582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AB3A6-A887-7238-25A2-C829A47A0C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BFC4BD-4C65-112F-041D-D3524B54B3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4969FB-C896-8908-3F35-86A3105DA9BC}"/>
              </a:ext>
            </a:extLst>
          </p:cNvPr>
          <p:cNvSpPr>
            <a:spLocks noGrp="1"/>
          </p:cNvSpPr>
          <p:nvPr>
            <p:ph type="sldNum" sz="quarter" idx="5"/>
          </p:nvPr>
        </p:nvSpPr>
        <p:spPr/>
        <p:txBody>
          <a:bodyPr/>
          <a:lstStyle/>
          <a:p>
            <a:fld id="{65D19866-B1DB-CF4C-94ED-FA9DEEF940D7}" type="slidenum">
              <a:rPr lang="en-US" smtClean="0"/>
              <a:t>9</a:t>
            </a:fld>
            <a:endParaRPr lang="en-US"/>
          </a:p>
        </p:txBody>
      </p:sp>
    </p:spTree>
    <p:extLst>
      <p:ext uri="{BB962C8B-B14F-4D97-AF65-F5344CB8AC3E}">
        <p14:creationId xmlns:p14="http://schemas.microsoft.com/office/powerpoint/2010/main" val="240002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76B45-5DEF-EAD5-3D71-57668799E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0804D-C06B-D900-27F5-D00324C462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2BD3C7-7301-698A-FDC8-0BDD4FB495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83F7D8-7B0D-A5A1-2C91-21722ACD88D1}"/>
              </a:ext>
            </a:extLst>
          </p:cNvPr>
          <p:cNvSpPr>
            <a:spLocks noGrp="1"/>
          </p:cNvSpPr>
          <p:nvPr>
            <p:ph type="sldNum" sz="quarter" idx="5"/>
          </p:nvPr>
        </p:nvSpPr>
        <p:spPr/>
        <p:txBody>
          <a:bodyPr/>
          <a:lstStyle/>
          <a:p>
            <a:fld id="{65D19866-B1DB-CF4C-94ED-FA9DEEF940D7}" type="slidenum">
              <a:rPr lang="en-US" smtClean="0"/>
              <a:t>10</a:t>
            </a:fld>
            <a:endParaRPr lang="en-US"/>
          </a:p>
        </p:txBody>
      </p:sp>
    </p:spTree>
    <p:extLst>
      <p:ext uri="{BB962C8B-B14F-4D97-AF65-F5344CB8AC3E}">
        <p14:creationId xmlns:p14="http://schemas.microsoft.com/office/powerpoint/2010/main" val="1552496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AEB99-3B4E-B525-966D-FBC793972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06D267-5A98-5A02-5757-AC3EFE05A9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153F371-C332-28E1-8E39-9C965A4CCE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5F91D3-7A72-02A2-FEB8-B6FF820C96FC}"/>
              </a:ext>
            </a:extLst>
          </p:cNvPr>
          <p:cNvSpPr>
            <a:spLocks noGrp="1"/>
          </p:cNvSpPr>
          <p:nvPr>
            <p:ph type="sldNum" sz="quarter" idx="5"/>
          </p:nvPr>
        </p:nvSpPr>
        <p:spPr/>
        <p:txBody>
          <a:bodyPr/>
          <a:lstStyle/>
          <a:p>
            <a:fld id="{65D19866-B1DB-CF4C-94ED-FA9DEEF940D7}" type="slidenum">
              <a:rPr lang="en-US" smtClean="0"/>
              <a:t>11</a:t>
            </a:fld>
            <a:endParaRPr lang="en-US"/>
          </a:p>
        </p:txBody>
      </p:sp>
    </p:spTree>
    <p:extLst>
      <p:ext uri="{BB962C8B-B14F-4D97-AF65-F5344CB8AC3E}">
        <p14:creationId xmlns:p14="http://schemas.microsoft.com/office/powerpoint/2010/main" val="1046537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0A77D8-880D-9A4A-BC2F-BE093F2CCBD3}"/>
              </a:ext>
            </a:extLst>
          </p:cNvPr>
          <p:cNvSpPr>
            <a:spLocks noGrp="1"/>
          </p:cNvSpPr>
          <p:nvPr>
            <p:ph type="subTitle" idx="1"/>
          </p:nvPr>
        </p:nvSpPr>
        <p:spPr>
          <a:xfrm>
            <a:off x="82550" y="1116495"/>
            <a:ext cx="12026900" cy="560497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729ACF-B9D5-DE4F-9139-B542E5005862}"/>
              </a:ext>
            </a:extLst>
          </p:cNvPr>
          <p:cNvSpPr>
            <a:spLocks noGrp="1"/>
          </p:cNvSpPr>
          <p:nvPr>
            <p:ph type="dt" sz="half" idx="10"/>
          </p:nvPr>
        </p:nvSpPr>
        <p:spPr/>
        <p:txBody>
          <a:bodyPr/>
          <a:lstStyle/>
          <a:p>
            <a:fld id="{A35F186B-76DC-C141-878F-6EDA71454245}" type="datetime1">
              <a:rPr lang="en-CA" smtClean="0"/>
              <a:t>2025-12-10</a:t>
            </a:fld>
            <a:endParaRPr lang="en-US"/>
          </a:p>
        </p:txBody>
      </p:sp>
      <p:sp>
        <p:nvSpPr>
          <p:cNvPr id="5" name="Footer Placeholder 4">
            <a:extLst>
              <a:ext uri="{FF2B5EF4-FFF2-40B4-BE49-F238E27FC236}">
                <a16:creationId xmlns:a16="http://schemas.microsoft.com/office/drawing/2014/main" id="{C6B209AA-FB7A-584B-9549-D2EF922EAB27}"/>
              </a:ext>
            </a:extLst>
          </p:cNvPr>
          <p:cNvSpPr>
            <a:spLocks noGrp="1"/>
          </p:cNvSpPr>
          <p:nvPr>
            <p:ph type="ftr" sz="quarter" idx="11"/>
          </p:nvPr>
        </p:nvSpPr>
        <p:spPr/>
        <p:txBody>
          <a:bodyPr/>
          <a:lstStyle/>
          <a:p>
            <a:endParaRPr lang="en-US"/>
          </a:p>
        </p:txBody>
      </p:sp>
      <p:sp>
        <p:nvSpPr>
          <p:cNvPr id="7" name="Title Placeholder 1">
            <a:extLst>
              <a:ext uri="{FF2B5EF4-FFF2-40B4-BE49-F238E27FC236}">
                <a16:creationId xmlns:a16="http://schemas.microsoft.com/office/drawing/2014/main" id="{B5904B50-9C14-FA41-9011-F5CAE949C5E8}"/>
              </a:ext>
            </a:extLst>
          </p:cNvPr>
          <p:cNvSpPr>
            <a:spLocks noGrp="1"/>
          </p:cNvSpPr>
          <p:nvPr>
            <p:ph type="title"/>
          </p:nvPr>
        </p:nvSpPr>
        <p:spPr>
          <a:xfrm>
            <a:off x="95802" y="463893"/>
            <a:ext cx="12000396" cy="597040"/>
          </a:xfrm>
          <a:prstGeom prst="rect">
            <a:avLst/>
          </a:prstGeom>
        </p:spPr>
        <p:txBody>
          <a:bodyPr vert="horz" lIns="91440" tIns="45720" rIns="91440" bIns="45720" rtlCol="0" anchor="b">
            <a:noAutofit/>
          </a:bodyPr>
          <a:lstStyle/>
          <a:p>
            <a:r>
              <a:rPr lang="en-US"/>
              <a:t>Click to edit Master title style</a:t>
            </a:r>
          </a:p>
        </p:txBody>
      </p:sp>
      <p:sp>
        <p:nvSpPr>
          <p:cNvPr id="2" name="Slide Number Placeholder 5">
            <a:extLst>
              <a:ext uri="{FF2B5EF4-FFF2-40B4-BE49-F238E27FC236}">
                <a16:creationId xmlns:a16="http://schemas.microsoft.com/office/drawing/2014/main" id="{3F716B21-267A-E095-1F2A-D57563CA8A37}"/>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8328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CA37-AB29-B943-9C55-07D2F9E512F7}"/>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8A33D-79EC-7940-B2A0-E532BEE27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D5E20-F049-8A4F-B40D-0D6736526B97}"/>
              </a:ext>
            </a:extLst>
          </p:cNvPr>
          <p:cNvSpPr>
            <a:spLocks noGrp="1"/>
          </p:cNvSpPr>
          <p:nvPr>
            <p:ph type="dt" sz="half" idx="10"/>
          </p:nvPr>
        </p:nvSpPr>
        <p:spPr/>
        <p:txBody>
          <a:bodyPr/>
          <a:lstStyle/>
          <a:p>
            <a:fld id="{E2D3B7EA-3ACB-5248-A8DF-E04B5FC6B233}" type="datetime1">
              <a:rPr lang="en-CA" smtClean="0"/>
              <a:t>2025-12-10</a:t>
            </a:fld>
            <a:endParaRPr lang="en-US"/>
          </a:p>
        </p:txBody>
      </p:sp>
      <p:sp>
        <p:nvSpPr>
          <p:cNvPr id="5" name="Footer Placeholder 4">
            <a:extLst>
              <a:ext uri="{FF2B5EF4-FFF2-40B4-BE49-F238E27FC236}">
                <a16:creationId xmlns:a16="http://schemas.microsoft.com/office/drawing/2014/main" id="{5F0C90B7-EAC5-1B4B-9788-C4A8CAC2B55B}"/>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421D92C0-F62C-5D6F-3CB6-2E332C983752}"/>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7044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B8E86-9C47-0D4F-B28B-3A2E06F2C91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23AB9-69AE-6E4D-B0C2-57CD4DA98F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91C7B-BD21-3241-B6C5-739A8E29CAAE}"/>
              </a:ext>
            </a:extLst>
          </p:cNvPr>
          <p:cNvSpPr>
            <a:spLocks noGrp="1"/>
          </p:cNvSpPr>
          <p:nvPr>
            <p:ph type="dt" sz="half" idx="10"/>
          </p:nvPr>
        </p:nvSpPr>
        <p:spPr/>
        <p:txBody>
          <a:bodyPr/>
          <a:lstStyle/>
          <a:p>
            <a:fld id="{C88F9DC3-377C-B947-B7C8-2499D978C6B8}" type="datetime1">
              <a:rPr lang="en-CA" smtClean="0"/>
              <a:t>2025-12-10</a:t>
            </a:fld>
            <a:endParaRPr lang="en-US"/>
          </a:p>
        </p:txBody>
      </p:sp>
      <p:sp>
        <p:nvSpPr>
          <p:cNvPr id="5" name="Footer Placeholder 4">
            <a:extLst>
              <a:ext uri="{FF2B5EF4-FFF2-40B4-BE49-F238E27FC236}">
                <a16:creationId xmlns:a16="http://schemas.microsoft.com/office/drawing/2014/main" id="{DDC124E5-5010-AC46-991B-40034FB94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91FB2-35FC-D14E-A81B-58577ECF64B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035250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I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143821A-A122-094C-BA11-56472877241A}"/>
              </a:ext>
            </a:extLst>
          </p:cNvPr>
          <p:cNvSpPr>
            <a:spLocks noGrp="1"/>
          </p:cNvSpPr>
          <p:nvPr>
            <p:ph type="dt" sz="half" idx="10"/>
          </p:nvPr>
        </p:nvSpPr>
        <p:spPr/>
        <p:txBody>
          <a:bodyPr/>
          <a:lstStyle/>
          <a:p>
            <a:fld id="{12223A68-8CFD-B34F-B54A-7D65F5A2A097}" type="datetime1">
              <a:rPr lang="en-CA" smtClean="0"/>
              <a:t>2025-12-10</a:t>
            </a:fld>
            <a:endParaRPr lang="en-US"/>
          </a:p>
        </p:txBody>
      </p:sp>
      <p:sp>
        <p:nvSpPr>
          <p:cNvPr id="4" name="Footer Placeholder 3">
            <a:extLst>
              <a:ext uri="{FF2B5EF4-FFF2-40B4-BE49-F238E27FC236}">
                <a16:creationId xmlns:a16="http://schemas.microsoft.com/office/drawing/2014/main" id="{9C2EDC89-03C8-7A4C-AE0B-1F76A0610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C086E-0D1B-8441-876C-D4570AF6DAEA}"/>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
        <p:nvSpPr>
          <p:cNvPr id="6" name="Rectangle 5">
            <a:extLst>
              <a:ext uri="{FF2B5EF4-FFF2-40B4-BE49-F238E27FC236}">
                <a16:creationId xmlns:a16="http://schemas.microsoft.com/office/drawing/2014/main" id="{F494CD47-AB4E-8A46-84F9-8B77B960BC74}"/>
              </a:ext>
            </a:extLst>
          </p:cNvPr>
          <p:cNvSpPr/>
          <p:nvPr userDrawn="1"/>
        </p:nvSpPr>
        <p:spPr>
          <a:xfrm>
            <a:off x="-101048" y="0"/>
            <a:ext cx="123940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4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041A-58AB-3648-ADD1-E74C85A86AAE}"/>
              </a:ext>
            </a:extLst>
          </p:cNvPr>
          <p:cNvSpPr>
            <a:spLocks noGrp="1"/>
          </p:cNvSpPr>
          <p:nvPr>
            <p:ph type="title"/>
          </p:nvPr>
        </p:nvSpPr>
        <p:spPr>
          <a:xfrm>
            <a:off x="89176" y="431729"/>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6E501D-3D78-CA44-B4EA-BC5176D659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33BF-D68D-4E4E-B961-5890B1B99DF2}"/>
              </a:ext>
            </a:extLst>
          </p:cNvPr>
          <p:cNvSpPr>
            <a:spLocks noGrp="1"/>
          </p:cNvSpPr>
          <p:nvPr>
            <p:ph type="dt" sz="half" idx="10"/>
          </p:nvPr>
        </p:nvSpPr>
        <p:spPr/>
        <p:txBody>
          <a:bodyPr/>
          <a:lstStyle/>
          <a:p>
            <a:fld id="{F44F1264-DFC5-C844-A8A4-CD6CC01D6B74}" type="datetime1">
              <a:rPr lang="en-CA" smtClean="0"/>
              <a:t>2025-12-10</a:t>
            </a:fld>
            <a:endParaRPr lang="en-US"/>
          </a:p>
        </p:txBody>
      </p:sp>
      <p:sp>
        <p:nvSpPr>
          <p:cNvPr id="5" name="Footer Placeholder 4">
            <a:extLst>
              <a:ext uri="{FF2B5EF4-FFF2-40B4-BE49-F238E27FC236}">
                <a16:creationId xmlns:a16="http://schemas.microsoft.com/office/drawing/2014/main" id="{61D81728-2A43-E64E-9EB3-0550A3D98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E67C4-BCCD-3B4E-B1A6-328A085F9C44}"/>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57731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2331-BB4A-4A44-A409-5C009A75C4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C0C4FF-D6DB-3644-A847-C1E080F83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9479-CA10-7348-BFCB-CB14DA0E4347}"/>
              </a:ext>
            </a:extLst>
          </p:cNvPr>
          <p:cNvSpPr>
            <a:spLocks noGrp="1"/>
          </p:cNvSpPr>
          <p:nvPr>
            <p:ph type="dt" sz="half" idx="10"/>
          </p:nvPr>
        </p:nvSpPr>
        <p:spPr/>
        <p:txBody>
          <a:bodyPr/>
          <a:lstStyle/>
          <a:p>
            <a:fld id="{8E5B73D9-A6E7-FF4B-A84E-6B5E1DD29820}" type="datetime1">
              <a:rPr lang="en-CA" smtClean="0"/>
              <a:t>2025-12-10</a:t>
            </a:fld>
            <a:endParaRPr lang="en-US"/>
          </a:p>
        </p:txBody>
      </p:sp>
      <p:sp>
        <p:nvSpPr>
          <p:cNvPr id="5" name="Footer Placeholder 4">
            <a:extLst>
              <a:ext uri="{FF2B5EF4-FFF2-40B4-BE49-F238E27FC236}">
                <a16:creationId xmlns:a16="http://schemas.microsoft.com/office/drawing/2014/main" id="{69559E3C-9013-CA48-A76B-0961FBEEF7BA}"/>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2321653E-AA1A-3E6F-C65C-B629618BD30E}"/>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37532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547E-F5C0-AC45-A821-A240703DBDC2}"/>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ABAD47-DD52-FB4D-9C36-06951802E7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66DF5-2135-AC4A-A3FD-2B3E11D7E9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8F072-52A3-0941-A15E-82A1F98FEB0C}"/>
              </a:ext>
            </a:extLst>
          </p:cNvPr>
          <p:cNvSpPr>
            <a:spLocks noGrp="1"/>
          </p:cNvSpPr>
          <p:nvPr>
            <p:ph type="dt" sz="half" idx="10"/>
          </p:nvPr>
        </p:nvSpPr>
        <p:spPr/>
        <p:txBody>
          <a:bodyPr/>
          <a:lstStyle/>
          <a:p>
            <a:fld id="{48713F25-9163-9340-A246-BD7425BE7261}" type="datetime1">
              <a:rPr lang="en-CA" smtClean="0"/>
              <a:t>2025-12-10</a:t>
            </a:fld>
            <a:endParaRPr lang="en-US"/>
          </a:p>
        </p:txBody>
      </p:sp>
      <p:sp>
        <p:nvSpPr>
          <p:cNvPr id="6" name="Footer Placeholder 5">
            <a:extLst>
              <a:ext uri="{FF2B5EF4-FFF2-40B4-BE49-F238E27FC236}">
                <a16:creationId xmlns:a16="http://schemas.microsoft.com/office/drawing/2014/main" id="{BC696A86-4113-7142-AFDC-CB1C49ED9331}"/>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CFF1CE8F-1C7D-FB32-9CEC-6105B90EAB10}"/>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31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8BDE-54E1-9944-851C-1EAC99F5E4A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048123-469B-1540-AE2D-1511B2F7D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BE5838-FF15-0A4D-8761-EEB3CDCD5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33A9E2-3250-CC48-A191-718887A48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8D0877-8A97-D14C-9584-F81B77B6F7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75DF2-971C-D947-896B-F7267774C920}"/>
              </a:ext>
            </a:extLst>
          </p:cNvPr>
          <p:cNvSpPr>
            <a:spLocks noGrp="1"/>
          </p:cNvSpPr>
          <p:nvPr>
            <p:ph type="dt" sz="half" idx="10"/>
          </p:nvPr>
        </p:nvSpPr>
        <p:spPr/>
        <p:txBody>
          <a:bodyPr/>
          <a:lstStyle/>
          <a:p>
            <a:fld id="{46AE1DA7-850D-404C-AA28-E6902ACA5607}" type="datetime1">
              <a:rPr lang="en-CA" smtClean="0"/>
              <a:t>2025-12-10</a:t>
            </a:fld>
            <a:endParaRPr lang="en-US"/>
          </a:p>
        </p:txBody>
      </p:sp>
      <p:sp>
        <p:nvSpPr>
          <p:cNvPr id="8" name="Footer Placeholder 7">
            <a:extLst>
              <a:ext uri="{FF2B5EF4-FFF2-40B4-BE49-F238E27FC236}">
                <a16:creationId xmlns:a16="http://schemas.microsoft.com/office/drawing/2014/main" id="{0F27338E-482A-FE4D-8B78-65DB7A8E2904}"/>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2D71506E-1F9F-B759-EC9F-E73139122E16}"/>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76179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86C7-624D-5348-9995-AF9DC705B6FA}"/>
              </a:ext>
            </a:extLst>
          </p:cNvPr>
          <p:cNvSpPr>
            <a:spLocks noGrp="1"/>
          </p:cNvSpPr>
          <p:nvPr>
            <p:ph type="title"/>
          </p:nvPr>
        </p:nvSpPr>
        <p:spPr>
          <a:xfrm>
            <a:off x="82550" y="424275"/>
            <a:ext cx="12026900" cy="74481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283139C-E551-084B-A27F-1C79A3D37D5A}"/>
              </a:ext>
            </a:extLst>
          </p:cNvPr>
          <p:cNvSpPr>
            <a:spLocks noGrp="1"/>
          </p:cNvSpPr>
          <p:nvPr>
            <p:ph type="dt" sz="half" idx="10"/>
          </p:nvPr>
        </p:nvSpPr>
        <p:spPr/>
        <p:txBody>
          <a:bodyPr/>
          <a:lstStyle/>
          <a:p>
            <a:fld id="{A468C5F9-B6B5-A540-876E-FCEE96722264}" type="datetime1">
              <a:rPr lang="en-CA" smtClean="0"/>
              <a:t>2025-12-10</a:t>
            </a:fld>
            <a:endParaRPr lang="en-US"/>
          </a:p>
        </p:txBody>
      </p:sp>
      <p:sp>
        <p:nvSpPr>
          <p:cNvPr id="4" name="Footer Placeholder 3">
            <a:extLst>
              <a:ext uri="{FF2B5EF4-FFF2-40B4-BE49-F238E27FC236}">
                <a16:creationId xmlns:a16="http://schemas.microsoft.com/office/drawing/2014/main" id="{F7096AA6-60D1-4347-9D0E-4276FEAF1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88659-8FAF-61C2-0BA9-7F8B451EE4DB}"/>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99174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CDA4-5555-4A40-99F8-F327330104B5}"/>
              </a:ext>
            </a:extLst>
          </p:cNvPr>
          <p:cNvSpPr>
            <a:spLocks noGrp="1"/>
          </p:cNvSpPr>
          <p:nvPr>
            <p:ph type="dt" sz="half" idx="10"/>
          </p:nvPr>
        </p:nvSpPr>
        <p:spPr/>
        <p:txBody>
          <a:bodyPr/>
          <a:lstStyle/>
          <a:p>
            <a:fld id="{4DD564FF-A1AA-8343-981A-4609B71F2A47}" type="datetime1">
              <a:rPr lang="en-CA" smtClean="0"/>
              <a:t>2025-12-10</a:t>
            </a:fld>
            <a:endParaRPr lang="en-US"/>
          </a:p>
        </p:txBody>
      </p:sp>
      <p:sp>
        <p:nvSpPr>
          <p:cNvPr id="3" name="Footer Placeholder 2">
            <a:extLst>
              <a:ext uri="{FF2B5EF4-FFF2-40B4-BE49-F238E27FC236}">
                <a16:creationId xmlns:a16="http://schemas.microsoft.com/office/drawing/2014/main" id="{82C7B35C-2099-6B43-9F6D-B8F6794DB004}"/>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72482645-F77D-8C49-AFE7-DF1FEAE03878}"/>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1195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6176-1306-8745-B33A-014111DA1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678C28-A285-9A46-9C07-58687599CF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004C46-EC03-9D44-B531-469467CA1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A77DD-6FCE-594E-B057-1AD94C74CB17}"/>
              </a:ext>
            </a:extLst>
          </p:cNvPr>
          <p:cNvSpPr>
            <a:spLocks noGrp="1"/>
          </p:cNvSpPr>
          <p:nvPr>
            <p:ph type="dt" sz="half" idx="10"/>
          </p:nvPr>
        </p:nvSpPr>
        <p:spPr/>
        <p:txBody>
          <a:bodyPr/>
          <a:lstStyle/>
          <a:p>
            <a:fld id="{6870EEA1-8428-FB44-B813-0262D8C64DDB}" type="datetime1">
              <a:rPr lang="en-CA" smtClean="0"/>
              <a:t>2025-12-10</a:t>
            </a:fld>
            <a:endParaRPr lang="en-US"/>
          </a:p>
        </p:txBody>
      </p:sp>
      <p:sp>
        <p:nvSpPr>
          <p:cNvPr id="6" name="Footer Placeholder 5">
            <a:extLst>
              <a:ext uri="{FF2B5EF4-FFF2-40B4-BE49-F238E27FC236}">
                <a16:creationId xmlns:a16="http://schemas.microsoft.com/office/drawing/2014/main" id="{39A11901-6157-394B-AD74-152AEA644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57C9B-3C04-F347-9A44-EEF20BEB314F}"/>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98602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0CA4-8600-1448-AD8E-47FA23726B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DF1174-C25A-994A-94E7-E28348038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6ABB4F-16BB-E444-B4F0-F08CDDD0A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A64A0-D627-F741-99EC-3848399A8EB9}"/>
              </a:ext>
            </a:extLst>
          </p:cNvPr>
          <p:cNvSpPr>
            <a:spLocks noGrp="1"/>
          </p:cNvSpPr>
          <p:nvPr>
            <p:ph type="dt" sz="half" idx="10"/>
          </p:nvPr>
        </p:nvSpPr>
        <p:spPr/>
        <p:txBody>
          <a:bodyPr/>
          <a:lstStyle/>
          <a:p>
            <a:fld id="{64177366-2106-0340-9FB7-CE7F6FBD2452}" type="datetime1">
              <a:rPr lang="en-CA" smtClean="0"/>
              <a:t>2025-12-10</a:t>
            </a:fld>
            <a:endParaRPr lang="en-US"/>
          </a:p>
        </p:txBody>
      </p:sp>
      <p:sp>
        <p:nvSpPr>
          <p:cNvPr id="6" name="Footer Placeholder 5">
            <a:extLst>
              <a:ext uri="{FF2B5EF4-FFF2-40B4-BE49-F238E27FC236}">
                <a16:creationId xmlns:a16="http://schemas.microsoft.com/office/drawing/2014/main" id="{86EB9FBE-A9A5-C740-B135-98CFA640B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614A6-AE59-8D47-83C4-6E9F2402A27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222741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white face made of paper&#10;&#10;AI-generated content may be incorrect.">
            <a:extLst>
              <a:ext uri="{FF2B5EF4-FFF2-40B4-BE49-F238E27FC236}">
                <a16:creationId xmlns:a16="http://schemas.microsoft.com/office/drawing/2014/main" id="{6787E7D1-5040-9104-5438-4FF49939CF1F}"/>
              </a:ext>
            </a:extLst>
          </p:cNvPr>
          <p:cNvPicPr>
            <a:picLocks noChangeAspect="1"/>
          </p:cNvPicPr>
          <p:nvPr userDrawn="1"/>
        </p:nvPicPr>
        <p:blipFill>
          <a:blip r:embed="rId14" cstate="hqprint">
            <a:extLst>
              <a:ext uri="{28A0092B-C50C-407E-A947-70E740481C1C}">
                <a14:useLocalDpi xmlns:a14="http://schemas.microsoft.com/office/drawing/2010/main"/>
              </a:ext>
            </a:extLst>
          </a:blip>
          <a:srcRect/>
          <a:stretch>
            <a:fillRect/>
          </a:stretch>
        </p:blipFill>
        <p:spPr>
          <a:xfrm>
            <a:off x="3314" y="0"/>
            <a:ext cx="12188686" cy="6856764"/>
          </a:xfrm>
          <a:prstGeom prst="rect">
            <a:avLst/>
          </a:prstGeom>
        </p:spPr>
      </p:pic>
      <p:sp>
        <p:nvSpPr>
          <p:cNvPr id="7" name="Rectangle 6">
            <a:extLst>
              <a:ext uri="{FF2B5EF4-FFF2-40B4-BE49-F238E27FC236}">
                <a16:creationId xmlns:a16="http://schemas.microsoft.com/office/drawing/2014/main" id="{41A7D961-CE99-A94A-9D5C-C9382B67036B}"/>
              </a:ext>
            </a:extLst>
          </p:cNvPr>
          <p:cNvSpPr/>
          <p:nvPr userDrawn="1"/>
        </p:nvSpPr>
        <p:spPr>
          <a:xfrm>
            <a:off x="-6628" y="-13034"/>
            <a:ext cx="12198627" cy="6871033"/>
          </a:xfrm>
          <a:prstGeom prst="rect">
            <a:avLst/>
          </a:prstGeom>
          <a:gradFill flip="none" rotWithShape="1">
            <a:gsLst>
              <a:gs pos="0">
                <a:schemeClr val="bg1"/>
              </a:gs>
              <a:gs pos="38000">
                <a:schemeClr val="bg1">
                  <a:alpha val="90000"/>
                </a:schemeClr>
              </a:gs>
              <a:gs pos="88000">
                <a:schemeClr val="bg1">
                  <a:alpha val="47000"/>
                </a:schemeClr>
              </a:gs>
              <a:gs pos="9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543C060-4EBD-2C4B-99FF-628F5FF28BBA}"/>
              </a:ext>
            </a:extLst>
          </p:cNvPr>
          <p:cNvSpPr>
            <a:spLocks noGrp="1"/>
          </p:cNvSpPr>
          <p:nvPr>
            <p:ph type="body" idx="1"/>
          </p:nvPr>
        </p:nvSpPr>
        <p:spPr>
          <a:xfrm>
            <a:off x="82550" y="1054719"/>
            <a:ext cx="12020274" cy="5666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AD2C-40F9-E847-A4C0-3F398CEF4B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929FF-7124-E042-97BA-BAA0B08AB06A}" type="datetime1">
              <a:rPr lang="en-CA" smtClean="0"/>
              <a:t>2025-12-10</a:t>
            </a:fld>
            <a:endParaRPr lang="en-US"/>
          </a:p>
        </p:txBody>
      </p:sp>
      <p:sp>
        <p:nvSpPr>
          <p:cNvPr id="5" name="Footer Placeholder 4">
            <a:extLst>
              <a:ext uri="{FF2B5EF4-FFF2-40B4-BE49-F238E27FC236}">
                <a16:creationId xmlns:a16="http://schemas.microsoft.com/office/drawing/2014/main" id="{11110F45-EDF1-4941-A828-8D8F00527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Rectangle 9">
            <a:extLst>
              <a:ext uri="{FF2B5EF4-FFF2-40B4-BE49-F238E27FC236}">
                <a16:creationId xmlns:a16="http://schemas.microsoft.com/office/drawing/2014/main" id="{BE98C23F-4063-4C40-B276-191CBF2ADA3F}"/>
              </a:ext>
            </a:extLst>
          </p:cNvPr>
          <p:cNvSpPr/>
          <p:nvPr userDrawn="1"/>
        </p:nvSpPr>
        <p:spPr>
          <a:xfrm>
            <a:off x="0" y="538096"/>
            <a:ext cx="12191999" cy="485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1041A80-A4D9-2C4D-A08B-A8066B4CCDB5}"/>
              </a:ext>
            </a:extLst>
          </p:cNvPr>
          <p:cNvSpPr>
            <a:spLocks noGrp="1"/>
          </p:cNvSpPr>
          <p:nvPr>
            <p:ph type="title"/>
          </p:nvPr>
        </p:nvSpPr>
        <p:spPr>
          <a:xfrm>
            <a:off x="92489" y="572712"/>
            <a:ext cx="12000396" cy="469928"/>
          </a:xfrm>
          <a:prstGeom prst="rect">
            <a:avLst/>
          </a:prstGeom>
        </p:spPr>
        <p:txBody>
          <a:bodyPr vert="horz" lIns="91440" tIns="45720" rIns="91440" bIns="45720" rtlCol="0" anchor="ctr">
            <a:noAutofit/>
          </a:bodyPr>
          <a:lstStyle/>
          <a:p>
            <a:r>
              <a:rPr lang="en-US"/>
              <a:t>Click to edit Master title style</a:t>
            </a:r>
          </a:p>
        </p:txBody>
      </p:sp>
      <p:sp>
        <p:nvSpPr>
          <p:cNvPr id="11" name="TextBox 10">
            <a:extLst>
              <a:ext uri="{FF2B5EF4-FFF2-40B4-BE49-F238E27FC236}">
                <a16:creationId xmlns:a16="http://schemas.microsoft.com/office/drawing/2014/main" id="{FB2EC0E8-5BE0-D649-BED1-DB25059096F9}"/>
              </a:ext>
            </a:extLst>
          </p:cNvPr>
          <p:cNvSpPr txBox="1"/>
          <p:nvPr userDrawn="1"/>
        </p:nvSpPr>
        <p:spPr>
          <a:xfrm>
            <a:off x="-3313" y="1236"/>
            <a:ext cx="12191999" cy="477054"/>
          </a:xfrm>
          <a:prstGeom prst="rect">
            <a:avLst/>
          </a:prstGeom>
          <a:noFill/>
        </p:spPr>
        <p:txBody>
          <a:bodyPr wrap="square" rtlCol="0">
            <a:spAutoFit/>
          </a:bodyPr>
          <a:lstStyle/>
          <a:p>
            <a:pPr algn="ctr"/>
            <a:r>
              <a:rPr lang="en-US" sz="2500" baseline="0">
                <a:solidFill>
                  <a:schemeClr val="bg1">
                    <a:lumMod val="75000"/>
                  </a:schemeClr>
                </a:solidFill>
                <a:latin typeface="Agency FB" panose="020B0503020202020204" pitchFamily="34" charset="77"/>
              </a:rPr>
              <a:t>– Module 12 –</a:t>
            </a:r>
          </a:p>
        </p:txBody>
      </p:sp>
      <p:sp>
        <p:nvSpPr>
          <p:cNvPr id="12" name="TextBox 11">
            <a:extLst>
              <a:ext uri="{FF2B5EF4-FFF2-40B4-BE49-F238E27FC236}">
                <a16:creationId xmlns:a16="http://schemas.microsoft.com/office/drawing/2014/main" id="{09E667FF-7B95-C849-98DC-394220EC195C}"/>
              </a:ext>
            </a:extLst>
          </p:cNvPr>
          <p:cNvSpPr txBox="1"/>
          <p:nvPr userDrawn="1"/>
        </p:nvSpPr>
        <p:spPr>
          <a:xfrm>
            <a:off x="10553699" y="6501333"/>
            <a:ext cx="1638301" cy="338554"/>
          </a:xfrm>
          <a:prstGeom prst="rect">
            <a:avLst/>
          </a:prstGeom>
          <a:noFill/>
        </p:spPr>
        <p:txBody>
          <a:bodyPr wrap="square" rtlCol="0">
            <a:spAutoFit/>
          </a:bodyPr>
          <a:lstStyle/>
          <a:p>
            <a:r>
              <a:rPr lang="en-US" sz="800" baseline="0">
                <a:solidFill>
                  <a:schemeClr val="bg1">
                    <a:lumMod val="50000"/>
                  </a:schemeClr>
                </a:solidFill>
              </a:rPr>
              <a:t>© Rasmus Rosenberg Larsen (2025) Licensed under CC BY 4.0</a:t>
            </a:r>
          </a:p>
        </p:txBody>
      </p:sp>
      <p:sp>
        <p:nvSpPr>
          <p:cNvPr id="16" name="Slide Number Placeholder 5">
            <a:extLst>
              <a:ext uri="{FF2B5EF4-FFF2-40B4-BE49-F238E27FC236}">
                <a16:creationId xmlns:a16="http://schemas.microsoft.com/office/drawing/2014/main" id="{0EB69D91-C192-B44A-7930-06DC329BA1FA}"/>
              </a:ext>
            </a:extLst>
          </p:cNvPr>
          <p:cNvSpPr>
            <a:spLocks noGrp="1"/>
          </p:cNvSpPr>
          <p:nvPr>
            <p:ph type="sldNum" sz="quarter" idx="4"/>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148455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3000" b="1" i="0" kern="1200">
          <a:solidFill>
            <a:srgbClr val="61A2A7"/>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 userDrawn="1">
          <p15:clr>
            <a:srgbClr val="F26B43"/>
          </p15:clr>
        </p15:guide>
        <p15:guide id="2" pos="52" userDrawn="1">
          <p15:clr>
            <a:srgbClr val="F26B43"/>
          </p15:clr>
        </p15:guide>
        <p15:guide id="3" orient="horz" pos="4269" userDrawn="1">
          <p15:clr>
            <a:srgbClr val="F26B43"/>
          </p15:clr>
        </p15:guide>
        <p15:guide id="4" pos="76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psychopathyunmasked.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mitpress.mit.edu/9780262552202/psychopathy-unmasked/"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Cold_fus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en.wikipedia.org/wiki/Precognition" TargetMode="External"/><Relationship Id="rId4" Type="http://schemas.openxmlformats.org/officeDocument/2006/relationships/hyperlink" Target="https://www.sciencedirect.com/science/article/abs/pii/S089543562300010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psychopathyunmasked.co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www.psychopathyunmasked.com/" TargetMode="External"/><Relationship Id="rId7" Type="http://schemas.openxmlformats.org/officeDocument/2006/relationships/hyperlink" Target="https://www.researchgate.net/publication/355771958_Afterword-Psychopathy_Key_unresolved_question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en.wikipedia.org/wiki/Don%27t_throw_the_baby_out_with_the_bathwater" TargetMode="External"/><Relationship Id="rId4" Type="http://schemas.openxmlformats.org/officeDocument/2006/relationships/image" Target="../media/image19.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librarysearch.library.utoronto.ca/permalink/01UTORONTO_INST/1j4c6iu/cdi_proquest_journals_2667261966"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librarysearch.library.utoronto.ca/permalink/01UTORONTO_INST/1j4c6iu/cdi_proquest_journals_2667261966"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journals-scholarsportal-info.myaccess.library.utoronto.ca/details/00029432/v33i0001/15_vatwpt.x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Dark_triad"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psychologytoday.com/ca/basics/dark-tetrad"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jpeg"/><Relationship Id="rId10" Type="http://schemas.openxmlformats.org/officeDocument/2006/relationships/image" Target="../media/image8.svg"/><Relationship Id="rId4" Type="http://schemas.microsoft.com/office/2007/relationships/hdphoto" Target="../media/hdphoto1.wdp"/><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Rewriting_the_Soul" TargetMode="External"/><Relationship Id="rId3" Type="http://schemas.openxmlformats.org/officeDocument/2006/relationships/image" Target="../media/image10.jpeg"/><Relationship Id="rId7" Type="http://schemas.openxmlformats.org/officeDocument/2006/relationships/hyperlink" Target="https://en.wikipedia.org/wiki/The_Myth_of_Rac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journals.sagepub.com/doi/10.1177/030631299029001003" TargetMode="Externa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1D37D-54F8-E8BC-7566-25B587887CF1}"/>
              </a:ext>
            </a:extLst>
          </p:cNvPr>
          <p:cNvSpPr/>
          <p:nvPr/>
        </p:nvSpPr>
        <p:spPr>
          <a:xfrm>
            <a:off x="-101600" y="0"/>
            <a:ext cx="8247557"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7FFB370-BC54-3D40-9398-22C4771A9261}"/>
              </a:ext>
            </a:extLst>
          </p:cNvPr>
          <p:cNvSpPr txBox="1"/>
          <p:nvPr/>
        </p:nvSpPr>
        <p:spPr>
          <a:xfrm>
            <a:off x="8509674" y="6213759"/>
            <a:ext cx="3438762" cy="461665"/>
          </a:xfrm>
          <a:prstGeom prst="rect">
            <a:avLst/>
          </a:prstGeom>
          <a:noFill/>
        </p:spPr>
        <p:txBody>
          <a:bodyPr wrap="none" rtlCol="0">
            <a:spAutoFit/>
          </a:bodyPr>
          <a:lstStyle/>
          <a:p>
            <a:pPr algn="ctr"/>
            <a:r>
              <a:rPr lang="en-US" sz="1200">
                <a:latin typeface="Courier New" panose="02070309020205020404" pitchFamily="49" charset="0"/>
                <a:cs typeface="Courier New" panose="02070309020205020404" pitchFamily="49" charset="0"/>
              </a:rPr>
              <a:t>Copyright © Rasmus Rosenberg Larsen</a:t>
            </a:r>
          </a:p>
          <a:p>
            <a:pPr algn="ctr"/>
            <a:r>
              <a:rPr lang="en-US" sz="1200">
                <a:latin typeface="Courier New" panose="02070309020205020404" pitchFamily="49" charset="0"/>
                <a:cs typeface="Courier New" panose="02070309020205020404" pitchFamily="49" charset="0"/>
              </a:rPr>
              <a:t>Licensed under CC BY 4.0.</a:t>
            </a:r>
          </a:p>
        </p:txBody>
      </p:sp>
      <p:sp>
        <p:nvSpPr>
          <p:cNvPr id="8" name="TextBox 7">
            <a:extLst>
              <a:ext uri="{FF2B5EF4-FFF2-40B4-BE49-F238E27FC236}">
                <a16:creationId xmlns:a16="http://schemas.microsoft.com/office/drawing/2014/main" id="{7826370F-0C5C-273E-CACD-279B12CA5406}"/>
              </a:ext>
            </a:extLst>
          </p:cNvPr>
          <p:cNvSpPr txBox="1"/>
          <p:nvPr/>
        </p:nvSpPr>
        <p:spPr>
          <a:xfrm>
            <a:off x="34549" y="176315"/>
            <a:ext cx="7975260" cy="3170099"/>
          </a:xfrm>
          <a:prstGeom prst="rect">
            <a:avLst/>
          </a:prstGeom>
          <a:noFill/>
        </p:spPr>
        <p:txBody>
          <a:bodyPr wrap="none" rtlCol="0">
            <a:spAutoFit/>
          </a:bodyPr>
          <a:lstStyle/>
          <a:p>
            <a:pPr algn="ctr"/>
            <a:r>
              <a:rPr lang="en-US" sz="4800" b="1">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Psychopathy and Crime</a:t>
            </a:r>
          </a:p>
          <a:p>
            <a:pPr algn="ctr"/>
            <a:r>
              <a:rPr lang="en-US" sz="2800" i="1">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The Science, Ethics, and Legal Influence of a Controversial Diagnosis </a:t>
            </a:r>
            <a:endParaRPr lang="en-US" sz="120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endParaRPr>
          </a:p>
          <a:p>
            <a:pPr algn="ctr"/>
            <a:endParaRPr lang="en-CA" sz="2800">
              <a:solidFill>
                <a:schemeClr val="bg1"/>
              </a:solidFill>
              <a:latin typeface="Agency FB" panose="020B0503020202020204" pitchFamily="34" charset="77"/>
              <a:ea typeface="Garamond" charset="0"/>
              <a:cs typeface="Garamond" charset="0"/>
            </a:endParaRPr>
          </a:p>
          <a:p>
            <a:pPr algn="ctr"/>
            <a:r>
              <a:rPr lang="en-CA" sz="2800">
                <a:solidFill>
                  <a:schemeClr val="bg1"/>
                </a:solidFill>
                <a:latin typeface="Agency FB" panose="020B0503020202020204" pitchFamily="34" charset="77"/>
                <a:ea typeface="Garamond" charset="0"/>
                <a:cs typeface="Garamond" charset="0"/>
              </a:rPr>
              <a:t>Module 12</a:t>
            </a:r>
          </a:p>
          <a:p>
            <a:pPr algn="ctr"/>
            <a:r>
              <a:rPr lang="en-CA" sz="4000" b="1">
                <a:solidFill>
                  <a:srgbClr val="61A2A7"/>
                </a:solidFill>
                <a:latin typeface="Agency FB" panose="020B0503020202020204" pitchFamily="34" charset="77"/>
                <a:ea typeface="Garamond" charset="0"/>
                <a:cs typeface="Garamond" charset="0"/>
              </a:rPr>
              <a:t>The Future of Psychopathy Research</a:t>
            </a:r>
          </a:p>
          <a:p>
            <a:pPr algn="ctr"/>
            <a:r>
              <a:rPr lang="en-CA" sz="2800" b="1" i="1">
                <a:solidFill>
                  <a:srgbClr val="61A2A7"/>
                </a:solidFill>
                <a:latin typeface="Agency FB" panose="020B0503020202020204" pitchFamily="34" charset="77"/>
                <a:ea typeface="Garamond" charset="0"/>
                <a:cs typeface="Garamond" charset="0"/>
              </a:rPr>
              <a:t>Class Discussion</a:t>
            </a:r>
            <a:endParaRPr lang="en-US"/>
          </a:p>
        </p:txBody>
      </p:sp>
      <p:pic>
        <p:nvPicPr>
          <p:cNvPr id="17" name="Picture 16" descr="A white face with black text&#10;&#10;AI-generated content may be incorrect.">
            <a:extLst>
              <a:ext uri="{FF2B5EF4-FFF2-40B4-BE49-F238E27FC236}">
                <a16:creationId xmlns:a16="http://schemas.microsoft.com/office/drawing/2014/main" id="{8A4E2315-491B-351A-2B9B-6BB851025D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833289" y="1485476"/>
            <a:ext cx="2902074" cy="4353111"/>
          </a:xfrm>
          <a:prstGeom prst="rect">
            <a:avLst/>
          </a:prstGeom>
          <a:ln>
            <a:solidFill>
              <a:schemeClr val="tx1"/>
            </a:solidFill>
          </a:ln>
          <a:effectLst>
            <a:outerShdw blurRad="50800" dist="104313" dir="2700000" algn="tl" rotWithShape="0">
              <a:prstClr val="black">
                <a:alpha val="40000"/>
              </a:prstClr>
            </a:outerShdw>
          </a:effectLst>
        </p:spPr>
      </p:pic>
      <p:cxnSp>
        <p:nvCxnSpPr>
          <p:cNvPr id="22" name="Straight Connector 21">
            <a:extLst>
              <a:ext uri="{FF2B5EF4-FFF2-40B4-BE49-F238E27FC236}">
                <a16:creationId xmlns:a16="http://schemas.microsoft.com/office/drawing/2014/main" id="{CDC06796-999F-2A70-5EEB-5DDE8C9EA380}"/>
              </a:ext>
            </a:extLst>
          </p:cNvPr>
          <p:cNvCxnSpPr>
            <a:cxnSpLocks/>
          </p:cNvCxnSpPr>
          <p:nvPr/>
        </p:nvCxnSpPr>
        <p:spPr>
          <a:xfrm>
            <a:off x="578763" y="3662031"/>
            <a:ext cx="688682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42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59F57-842F-C59E-3066-DF8C1A6257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9D1392-E6C4-7928-E160-82F2B77CB5B1}"/>
              </a:ext>
            </a:extLst>
          </p:cNvPr>
          <p:cNvSpPr>
            <a:spLocks noGrp="1"/>
          </p:cNvSpPr>
          <p:nvPr>
            <p:ph type="title"/>
          </p:nvPr>
        </p:nvSpPr>
        <p:spPr/>
        <p:txBody>
          <a:bodyPr/>
          <a:lstStyle/>
          <a:p>
            <a:r>
              <a:rPr lang="en-US"/>
              <a:t>Psychopathy as a “Zombie” Idea:</a:t>
            </a:r>
          </a:p>
        </p:txBody>
      </p:sp>
      <p:sp>
        <p:nvSpPr>
          <p:cNvPr id="3" name="Content Placeholder 2">
            <a:extLst>
              <a:ext uri="{FF2B5EF4-FFF2-40B4-BE49-F238E27FC236}">
                <a16:creationId xmlns:a16="http://schemas.microsoft.com/office/drawing/2014/main" id="{992B97D8-19C8-541A-8926-A33479F24336}"/>
              </a:ext>
            </a:extLst>
          </p:cNvPr>
          <p:cNvSpPr>
            <a:spLocks noGrp="1"/>
          </p:cNvSpPr>
          <p:nvPr>
            <p:ph idx="1"/>
          </p:nvPr>
        </p:nvSpPr>
        <p:spPr>
          <a:xfrm>
            <a:off x="82550" y="1054718"/>
            <a:ext cx="12020274" cy="5803281"/>
          </a:xfrm>
        </p:spPr>
        <p:txBody>
          <a:bodyPr>
            <a:normAutofit/>
          </a:bodyPr>
          <a:lstStyle/>
          <a:p>
            <a:endParaRPr lang="en-US"/>
          </a:p>
          <a:p>
            <a:pPr algn="ctr"/>
            <a:r>
              <a:rPr lang="en-US" sz="3200" b="1"/>
              <a:t>Summary</a:t>
            </a:r>
          </a:p>
          <a:p>
            <a:pPr algn="ctr"/>
            <a:r>
              <a:rPr lang="en-US" sz="1800" i="1"/>
              <a:t>Why it’s “reasonable” to believe that psychopathy might be a zombie idea…</a:t>
            </a:r>
            <a:endParaRPr lang="en-US"/>
          </a:p>
          <a:p>
            <a:pPr marL="457200" indent="-457200">
              <a:buFont typeface="Arial" panose="020B0604020202020204" pitchFamily="34" charset="0"/>
              <a:buChar char="•"/>
            </a:pPr>
            <a:endParaRPr lang="en-US" b="1"/>
          </a:p>
        </p:txBody>
      </p:sp>
      <p:sp>
        <p:nvSpPr>
          <p:cNvPr id="4" name="TextBox 3">
            <a:extLst>
              <a:ext uri="{FF2B5EF4-FFF2-40B4-BE49-F238E27FC236}">
                <a16:creationId xmlns:a16="http://schemas.microsoft.com/office/drawing/2014/main" id="{17C00BE3-4525-D177-6433-FCEEE254953C}"/>
              </a:ext>
            </a:extLst>
          </p:cNvPr>
          <p:cNvSpPr txBox="1"/>
          <p:nvPr/>
        </p:nvSpPr>
        <p:spPr>
          <a:xfrm>
            <a:off x="89176" y="6426271"/>
            <a:ext cx="8762335" cy="307777"/>
          </a:xfrm>
          <a:prstGeom prst="rect">
            <a:avLst/>
          </a:prstGeom>
          <a:noFill/>
        </p:spPr>
        <p:txBody>
          <a:bodyPr wrap="none" rtlCol="0">
            <a:spAutoFit/>
          </a:bodyPr>
          <a:lstStyle/>
          <a:p>
            <a:pPr algn="l"/>
            <a:r>
              <a:rPr lang="en-US" sz="1400" b="1">
                <a:latin typeface="Helvetica Neue" panose="02000503000000020004" pitchFamily="2" charset="0"/>
                <a:ea typeface="Helvetica Neue" panose="02000503000000020004" pitchFamily="2" charset="0"/>
                <a:cs typeface="Helvetica Neue" panose="02000503000000020004" pitchFamily="2" charset="0"/>
              </a:rPr>
              <a:t>NB: </a:t>
            </a:r>
            <a:r>
              <a:rPr lang="en-US" sz="1400">
                <a:latin typeface="Helvetica Neue" panose="02000503000000020004" pitchFamily="2" charset="0"/>
                <a:ea typeface="Helvetica Neue" panose="02000503000000020004" pitchFamily="2" charset="0"/>
                <a:cs typeface="Helvetica Neue" panose="02000503000000020004" pitchFamily="2" charset="0"/>
              </a:rPr>
              <a:t>This is (emphatically!) not the same as saying that we have “proven” that psychopathy is a zombie idea.</a:t>
            </a:r>
          </a:p>
        </p:txBody>
      </p:sp>
      <p:sp>
        <p:nvSpPr>
          <p:cNvPr id="5" name="Rectangle 4">
            <a:extLst>
              <a:ext uri="{FF2B5EF4-FFF2-40B4-BE49-F238E27FC236}">
                <a16:creationId xmlns:a16="http://schemas.microsoft.com/office/drawing/2014/main" id="{F1CCCDAD-82B1-1B96-6658-A57FD1E9BAC0}"/>
              </a:ext>
            </a:extLst>
          </p:cNvPr>
          <p:cNvSpPr/>
          <p:nvPr/>
        </p:nvSpPr>
        <p:spPr>
          <a:xfrm>
            <a:off x="69298" y="2556385"/>
            <a:ext cx="11993487" cy="818187"/>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Reason #1:</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Researchers have not presented any clear, replicated empirical evidence to show psychopathy “is real” (Larsen, </a:t>
            </a:r>
            <a:r>
              <a:rPr lang="en-US" sz="2000">
                <a:latin typeface="Helvetica Neue" panose="02000503000000020004" pitchFamily="2" charset="0"/>
                <a:ea typeface="Helvetica Neue" panose="02000503000000020004" pitchFamily="2" charset="0"/>
                <a:cs typeface="Helvetica Neue" panose="02000503000000020004" pitchFamily="2" charset="0"/>
                <a:hlinkClick r:id="rId3"/>
              </a:rPr>
              <a:t>2025</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6" name="Rectangle 5">
            <a:extLst>
              <a:ext uri="{FF2B5EF4-FFF2-40B4-BE49-F238E27FC236}">
                <a16:creationId xmlns:a16="http://schemas.microsoft.com/office/drawing/2014/main" id="{BFEE49CA-96A1-5B05-E76C-07FAED672E08}"/>
              </a:ext>
            </a:extLst>
          </p:cNvPr>
          <p:cNvSpPr/>
          <p:nvPr/>
        </p:nvSpPr>
        <p:spPr>
          <a:xfrm>
            <a:off x="66233" y="3481747"/>
            <a:ext cx="11993487" cy="818187"/>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Reason #2:</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There are reasons to doubt whether any “particular” human being exists that properly “instantiate” the idea of psychopathy (e.g., the issue of “abductive trigger” and “redundancy”).</a:t>
            </a:r>
          </a:p>
        </p:txBody>
      </p:sp>
      <p:sp>
        <p:nvSpPr>
          <p:cNvPr id="7" name="Rectangle 6">
            <a:extLst>
              <a:ext uri="{FF2B5EF4-FFF2-40B4-BE49-F238E27FC236}">
                <a16:creationId xmlns:a16="http://schemas.microsoft.com/office/drawing/2014/main" id="{4DC73783-2669-989B-8C1A-B70F5F7E2BF1}"/>
              </a:ext>
            </a:extLst>
          </p:cNvPr>
          <p:cNvSpPr/>
          <p:nvPr/>
        </p:nvSpPr>
        <p:spPr>
          <a:xfrm>
            <a:off x="66233" y="4409362"/>
            <a:ext cx="11993487" cy="818187"/>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Reason #3:</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Researchers continue to frame psychopathy as an intuitively appealing idea despite the lack of clear evidence-based progress in the field.</a:t>
            </a:r>
          </a:p>
        </p:txBody>
      </p:sp>
      <p:sp>
        <p:nvSpPr>
          <p:cNvPr id="9" name="Rectangle 8">
            <a:extLst>
              <a:ext uri="{FF2B5EF4-FFF2-40B4-BE49-F238E27FC236}">
                <a16:creationId xmlns:a16="http://schemas.microsoft.com/office/drawing/2014/main" id="{665F16EF-5F83-90A5-2E30-E3E3F94967B6}"/>
              </a:ext>
            </a:extLst>
          </p:cNvPr>
          <p:cNvSpPr/>
          <p:nvPr/>
        </p:nvSpPr>
        <p:spPr>
          <a:xfrm>
            <a:off x="835742" y="5331507"/>
            <a:ext cx="11240295" cy="818187"/>
          </a:xfrm>
          <a:prstGeom prst="rect">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Inference:</a:t>
            </a:r>
            <a:r>
              <a:rPr lang="en-CA" sz="200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 </a:t>
            </a:r>
            <a:r>
              <a:rPr lang="en-CA"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Therefore, it’s reasonable to believe that psychopathy could turn out to be a zombie idea (i.e., an idea without a clear, instantiating “referent” in reality).</a:t>
            </a:r>
          </a:p>
        </p:txBody>
      </p:sp>
      <p:sp>
        <p:nvSpPr>
          <p:cNvPr id="10" name="Bent-Up Arrow 9">
            <a:extLst>
              <a:ext uri="{FF2B5EF4-FFF2-40B4-BE49-F238E27FC236}">
                <a16:creationId xmlns:a16="http://schemas.microsoft.com/office/drawing/2014/main" id="{458B8C0D-CE1F-89C5-5694-6C25E9AA5595}"/>
              </a:ext>
            </a:extLst>
          </p:cNvPr>
          <p:cNvSpPr/>
          <p:nvPr/>
        </p:nvSpPr>
        <p:spPr>
          <a:xfrm rot="5400000">
            <a:off x="67994" y="5352689"/>
            <a:ext cx="607177" cy="564814"/>
          </a:xfrm>
          <a:prstGeom prst="bentUpArrow">
            <a:avLst/>
          </a:prstGeom>
          <a:solidFill>
            <a:schemeClr val="tx1"/>
          </a:solidFill>
          <a:ln>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21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B5D9A-E802-F140-CF5D-8DC7988D0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1E9503-0440-A718-BD91-91C682F02E83}"/>
              </a:ext>
            </a:extLst>
          </p:cNvPr>
          <p:cNvSpPr>
            <a:spLocks noGrp="1"/>
          </p:cNvSpPr>
          <p:nvPr>
            <p:ph type="title"/>
          </p:nvPr>
        </p:nvSpPr>
        <p:spPr/>
        <p:txBody>
          <a:bodyPr/>
          <a:lstStyle/>
          <a:p>
            <a:r>
              <a:rPr lang="en-US"/>
              <a:t>Psychopathy as a “Zombie” Idea:</a:t>
            </a:r>
          </a:p>
        </p:txBody>
      </p:sp>
      <p:sp>
        <p:nvSpPr>
          <p:cNvPr id="3" name="Content Placeholder 2">
            <a:extLst>
              <a:ext uri="{FF2B5EF4-FFF2-40B4-BE49-F238E27FC236}">
                <a16:creationId xmlns:a16="http://schemas.microsoft.com/office/drawing/2014/main" id="{016CCB14-DA6E-4D84-7D06-4638860CA305}"/>
              </a:ext>
            </a:extLst>
          </p:cNvPr>
          <p:cNvSpPr>
            <a:spLocks noGrp="1"/>
          </p:cNvSpPr>
          <p:nvPr>
            <p:ph idx="1"/>
          </p:nvPr>
        </p:nvSpPr>
        <p:spPr>
          <a:xfrm>
            <a:off x="82550" y="1054718"/>
            <a:ext cx="12020274" cy="5803281"/>
          </a:xfrm>
        </p:spPr>
        <p:txBody>
          <a:bodyPr>
            <a:normAutofit lnSpcReduction="10000"/>
          </a:bodyPr>
          <a:lstStyle/>
          <a:p>
            <a:endParaRPr lang="en-US"/>
          </a:p>
          <a:p>
            <a:pPr algn="ctr"/>
            <a:r>
              <a:rPr lang="en-US" sz="3200" b="1"/>
              <a:t>A Challenge for Future Researchers</a:t>
            </a:r>
          </a:p>
          <a:p>
            <a:pPr algn="ctr"/>
            <a:r>
              <a:rPr lang="en-US" sz="1800" i="1"/>
              <a:t> </a:t>
            </a:r>
            <a:endParaRPr lang="en-US"/>
          </a:p>
          <a:p>
            <a:pPr marL="342900" indent="-342900">
              <a:buFont typeface="Arial" panose="020B0604020202020204" pitchFamily="34" charset="0"/>
              <a:buChar char="•"/>
            </a:pPr>
            <a:r>
              <a:rPr lang="en-US" b="1"/>
              <a:t>Main Point: </a:t>
            </a:r>
            <a:r>
              <a:rPr lang="en-US"/>
              <a:t>The claim that psychopathy may be a “zombie idea” should be </a:t>
            </a:r>
            <a:r>
              <a:rPr lang="en-US">
                <a:solidFill>
                  <a:srgbClr val="FF0000"/>
                </a:solidFill>
              </a:rPr>
              <a:t>uncontroversial</a:t>
            </a:r>
            <a:r>
              <a:rPr lang="en-US"/>
              <a:t> because it is </a:t>
            </a:r>
            <a:r>
              <a:rPr lang="en-US">
                <a:solidFill>
                  <a:srgbClr val="FF0000"/>
                </a:solidFill>
              </a:rPr>
              <a:t>falsifiable</a:t>
            </a:r>
            <a:r>
              <a:rPr lang="en-US"/>
              <a:t>: critics can directly test it..!</a:t>
            </a:r>
          </a:p>
          <a:p>
            <a:pPr marL="342900" indent="-342900">
              <a:buFont typeface="Arial" panose="020B0604020202020204" pitchFamily="34" charset="0"/>
              <a:buChar char="•"/>
            </a:pPr>
            <a:r>
              <a:rPr lang="en-US" b="1"/>
              <a:t>The Central Challenge: </a:t>
            </a:r>
            <a:r>
              <a:rPr lang="en-US"/>
              <a:t>To refute the zombie-explanation, one must simply </a:t>
            </a:r>
            <a:r>
              <a:rPr lang="en-US">
                <a:solidFill>
                  <a:srgbClr val="FF0000"/>
                </a:solidFill>
              </a:rPr>
              <a:t>present a clear, real-world case </a:t>
            </a:r>
            <a:r>
              <a:rPr lang="en-US"/>
              <a:t>of a truly psychopathic person:</a:t>
            </a:r>
          </a:p>
          <a:p>
            <a:pPr marL="914400" lvl="1" indent="-457200">
              <a:buFont typeface="+mj-lt"/>
              <a:buAutoNum type="arabicPeriod"/>
            </a:pPr>
            <a:r>
              <a:rPr lang="en-US"/>
              <a:t>Someone who unequivocally fits the full prototypical description (e.g., profound moral blindness, absence of emotion, impulsivity).</a:t>
            </a:r>
          </a:p>
          <a:p>
            <a:pPr marL="914400" lvl="1" indent="-457200">
              <a:buFont typeface="+mj-lt"/>
              <a:buAutoNum type="arabicPeriod"/>
            </a:pPr>
            <a:r>
              <a:rPr lang="en-US"/>
              <a:t>And for whom no simpler or better-established explanation of their behavior or personality is plausible.</a:t>
            </a:r>
          </a:p>
          <a:p>
            <a:pPr marL="342900" indent="-342900">
              <a:buFont typeface="Arial" panose="020B0604020202020204" pitchFamily="34" charset="0"/>
              <a:buChar char="•"/>
            </a:pPr>
            <a:r>
              <a:rPr lang="en-US" b="1"/>
              <a:t>Implication: </a:t>
            </a:r>
            <a:r>
              <a:rPr lang="en-US"/>
              <a:t>If psychopathy genuinely exists as a distinct clinical entity – and purportedly affects ~1% of the population – it should be straightforward to identify such an unequivocal case.</a:t>
            </a:r>
          </a:p>
        </p:txBody>
      </p:sp>
    </p:spTree>
    <p:extLst>
      <p:ext uri="{BB962C8B-B14F-4D97-AF65-F5344CB8AC3E}">
        <p14:creationId xmlns:p14="http://schemas.microsoft.com/office/powerpoint/2010/main" val="129352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E5849C6F-7F1F-7431-315F-BA032A3230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9998A-3494-8950-CD55-F536B08AA44B}"/>
              </a:ext>
            </a:extLst>
          </p:cNvPr>
          <p:cNvSpPr>
            <a:spLocks noGrp="1"/>
          </p:cNvSpPr>
          <p:nvPr>
            <p:ph type="title"/>
          </p:nvPr>
        </p:nvSpPr>
        <p:spPr>
          <a:xfrm>
            <a:off x="2320413" y="2497395"/>
            <a:ext cx="7452852" cy="1707484"/>
          </a:xfrm>
        </p:spPr>
        <p:txBody>
          <a:bodyPr/>
          <a:lstStyle/>
          <a:p>
            <a:pPr algn="ctr"/>
            <a:r>
              <a:rPr lang="en-US" sz="6000">
                <a:solidFill>
                  <a:schemeClr val="bg1"/>
                </a:solidFill>
              </a:rPr>
              <a:t>Objections</a:t>
            </a:r>
          </a:p>
        </p:txBody>
      </p:sp>
      <p:sp>
        <p:nvSpPr>
          <p:cNvPr id="7" name="Rectangle 6">
            <a:extLst>
              <a:ext uri="{FF2B5EF4-FFF2-40B4-BE49-F238E27FC236}">
                <a16:creationId xmlns:a16="http://schemas.microsoft.com/office/drawing/2014/main" id="{452D757B-32BF-AABD-0820-031F2470894F}"/>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9F60D9-ADB1-5BF6-45AB-907B43EED352}"/>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061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86E96-E127-5A61-ED58-F319EF328D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C80F1-06A2-5A3B-93F5-D0F4CED1098C}"/>
              </a:ext>
            </a:extLst>
          </p:cNvPr>
          <p:cNvSpPr>
            <a:spLocks noGrp="1"/>
          </p:cNvSpPr>
          <p:nvPr>
            <p:ph type="title"/>
          </p:nvPr>
        </p:nvSpPr>
        <p:spPr/>
        <p:txBody>
          <a:bodyPr/>
          <a:lstStyle/>
          <a:p>
            <a:r>
              <a:rPr lang="en-US"/>
              <a:t>Objections:</a:t>
            </a:r>
          </a:p>
        </p:txBody>
      </p:sp>
      <p:sp>
        <p:nvSpPr>
          <p:cNvPr id="3" name="Content Placeholder 2">
            <a:extLst>
              <a:ext uri="{FF2B5EF4-FFF2-40B4-BE49-F238E27FC236}">
                <a16:creationId xmlns:a16="http://schemas.microsoft.com/office/drawing/2014/main" id="{35E86DEE-B35B-3E87-5258-72D93DA0A4C6}"/>
              </a:ext>
            </a:extLst>
          </p:cNvPr>
          <p:cNvSpPr>
            <a:spLocks noGrp="1"/>
          </p:cNvSpPr>
          <p:nvPr>
            <p:ph idx="1"/>
          </p:nvPr>
        </p:nvSpPr>
        <p:spPr>
          <a:xfrm>
            <a:off x="82550" y="1054718"/>
            <a:ext cx="12020274" cy="5803281"/>
          </a:xfrm>
        </p:spPr>
        <p:txBody>
          <a:bodyPr>
            <a:normAutofit/>
          </a:bodyPr>
          <a:lstStyle/>
          <a:p>
            <a:endParaRPr lang="en-US"/>
          </a:p>
          <a:p>
            <a:pPr algn="ctr"/>
            <a:r>
              <a:rPr lang="en-US" sz="3200" b="1"/>
              <a:t>Two Objections to the “Zombie” Idea Perspective</a:t>
            </a:r>
          </a:p>
          <a:p>
            <a:pPr algn="ctr"/>
            <a:r>
              <a:rPr lang="en-US" sz="1800" i="1"/>
              <a:t> </a:t>
            </a:r>
            <a:endParaRPr lang="en-US"/>
          </a:p>
          <a:p>
            <a:pPr marL="342900" indent="-342900">
              <a:buFont typeface="Arial" panose="020B0604020202020204" pitchFamily="34" charset="0"/>
              <a:buChar char="•"/>
            </a:pPr>
            <a:endParaRPr lang="en-US"/>
          </a:p>
        </p:txBody>
      </p:sp>
      <p:grpSp>
        <p:nvGrpSpPr>
          <p:cNvPr id="20" name="Group 19">
            <a:extLst>
              <a:ext uri="{FF2B5EF4-FFF2-40B4-BE49-F238E27FC236}">
                <a16:creationId xmlns:a16="http://schemas.microsoft.com/office/drawing/2014/main" id="{E73F9A5C-BD4C-6B13-5C14-E88D0E0C94C4}"/>
              </a:ext>
            </a:extLst>
          </p:cNvPr>
          <p:cNvGrpSpPr/>
          <p:nvPr/>
        </p:nvGrpSpPr>
        <p:grpSpPr>
          <a:xfrm>
            <a:off x="1720645" y="2533882"/>
            <a:ext cx="4019367" cy="3422604"/>
            <a:chOff x="1720645" y="2533882"/>
            <a:chExt cx="4019367" cy="3422604"/>
          </a:xfrm>
        </p:grpSpPr>
        <p:grpSp>
          <p:nvGrpSpPr>
            <p:cNvPr id="4" name="Group 3">
              <a:extLst>
                <a:ext uri="{FF2B5EF4-FFF2-40B4-BE49-F238E27FC236}">
                  <a16:creationId xmlns:a16="http://schemas.microsoft.com/office/drawing/2014/main" id="{5D4578D1-F0ED-65A0-E146-0A056DECC951}"/>
                </a:ext>
              </a:extLst>
            </p:cNvPr>
            <p:cNvGrpSpPr/>
            <p:nvPr/>
          </p:nvGrpSpPr>
          <p:grpSpPr>
            <a:xfrm>
              <a:off x="1720645" y="2533882"/>
              <a:ext cx="4011594" cy="3422604"/>
              <a:chOff x="3683526" y="2428268"/>
              <a:chExt cx="4011594" cy="3422604"/>
            </a:xfrm>
          </p:grpSpPr>
          <p:grpSp>
            <p:nvGrpSpPr>
              <p:cNvPr id="5" name="Group 4">
                <a:extLst>
                  <a:ext uri="{FF2B5EF4-FFF2-40B4-BE49-F238E27FC236}">
                    <a16:creationId xmlns:a16="http://schemas.microsoft.com/office/drawing/2014/main" id="{68282453-3288-B1CE-9541-C206019FAD0E}"/>
                  </a:ext>
                </a:extLst>
              </p:cNvPr>
              <p:cNvGrpSpPr/>
              <p:nvPr/>
            </p:nvGrpSpPr>
            <p:grpSpPr>
              <a:xfrm>
                <a:off x="3683526" y="2428268"/>
                <a:ext cx="4001655" cy="3051425"/>
                <a:chOff x="251845" y="2938409"/>
                <a:chExt cx="4001655" cy="3051425"/>
              </a:xfrm>
            </p:grpSpPr>
            <p:sp>
              <p:nvSpPr>
                <p:cNvPr id="7" name="Rectangle 6">
                  <a:extLst>
                    <a:ext uri="{FF2B5EF4-FFF2-40B4-BE49-F238E27FC236}">
                      <a16:creationId xmlns:a16="http://schemas.microsoft.com/office/drawing/2014/main" id="{444C8486-9B0C-67CF-D95D-060440D6D356}"/>
                    </a:ext>
                  </a:extLst>
                </p:cNvPr>
                <p:cNvSpPr/>
                <p:nvPr/>
              </p:nvSpPr>
              <p:spPr>
                <a:xfrm>
                  <a:off x="251845" y="3523180"/>
                  <a:ext cx="4001655"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3F1514-AC21-BB5D-0C97-9995FB0DE9E6}"/>
                    </a:ext>
                  </a:extLst>
                </p:cNvPr>
                <p:cNvSpPr/>
                <p:nvPr/>
              </p:nvSpPr>
              <p:spPr>
                <a:xfrm>
                  <a:off x="251845" y="2938409"/>
                  <a:ext cx="4001655"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Helvetica" pitchFamily="2" charset="0"/>
                    </a:rPr>
                    <a:t>Serial Killers Are “Real” Psychopaths</a:t>
                  </a:r>
                </a:p>
              </p:txBody>
            </p:sp>
          </p:grpSp>
          <p:sp>
            <p:nvSpPr>
              <p:cNvPr id="6" name="TextBox 5">
                <a:extLst>
                  <a:ext uri="{FF2B5EF4-FFF2-40B4-BE49-F238E27FC236}">
                    <a16:creationId xmlns:a16="http://schemas.microsoft.com/office/drawing/2014/main" id="{F14C691C-29D3-8F3E-D6CB-1BDA31A0CF45}"/>
                  </a:ext>
                </a:extLst>
              </p:cNvPr>
              <p:cNvSpPr txBox="1"/>
              <p:nvPr/>
            </p:nvSpPr>
            <p:spPr>
              <a:xfrm>
                <a:off x="3693465" y="5573873"/>
                <a:ext cx="4001655" cy="276999"/>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Review: Larsen, </a:t>
                </a:r>
                <a:r>
                  <a:rPr lang="en-US" sz="1200">
                    <a:latin typeface="Helvetica Neue" panose="02000503000000020004" pitchFamily="2" charset="0"/>
                    <a:ea typeface="Helvetica Neue" panose="02000503000000020004" pitchFamily="2" charset="0"/>
                    <a:cs typeface="Helvetica Neue" panose="02000503000000020004" pitchFamily="2" charset="0"/>
                    <a:hlinkClick r:id="rId3"/>
                  </a:rPr>
                  <a:t>2025</a:t>
                </a:r>
                <a:r>
                  <a:rPr lang="en-US" sz="1200">
                    <a:latin typeface="Helvetica Neue" panose="02000503000000020004" pitchFamily="2" charset="0"/>
                    <a:ea typeface="Helvetica Neue" panose="02000503000000020004" pitchFamily="2" charset="0"/>
                    <a:cs typeface="Helvetica Neue" panose="02000503000000020004" pitchFamily="2" charset="0"/>
                  </a:rPr>
                  <a:t>, p. 235-237</a:t>
                </a:r>
              </a:p>
            </p:txBody>
          </p:sp>
        </p:grpSp>
        <p:pic>
          <p:nvPicPr>
            <p:cNvPr id="9218" name="Picture 2" descr="The Women Taking Back Their Lives From Ted Bundy | by Sarah Weinman | GEN">
              <a:extLst>
                <a:ext uri="{FF2B5EF4-FFF2-40B4-BE49-F238E27FC236}">
                  <a16:creationId xmlns:a16="http://schemas.microsoft.com/office/drawing/2014/main" id="{1799D439-BA17-1F75-5C8C-6AC37755AD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966"/>
            <a:stretch>
              <a:fillRect/>
            </a:stretch>
          </p:blipFill>
          <p:spPr bwMode="auto">
            <a:xfrm>
              <a:off x="1732279" y="3118653"/>
              <a:ext cx="4007733" cy="2466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C3B4154D-850E-B69F-63DD-AF66A9769946}"/>
              </a:ext>
            </a:extLst>
          </p:cNvPr>
          <p:cNvGrpSpPr/>
          <p:nvPr/>
        </p:nvGrpSpPr>
        <p:grpSpPr>
          <a:xfrm>
            <a:off x="6486053" y="2533882"/>
            <a:ext cx="4011594" cy="3422604"/>
            <a:chOff x="6486053" y="2533882"/>
            <a:chExt cx="4011594" cy="3422604"/>
          </a:xfrm>
        </p:grpSpPr>
        <p:grpSp>
          <p:nvGrpSpPr>
            <p:cNvPr id="14" name="Group 13">
              <a:extLst>
                <a:ext uri="{FF2B5EF4-FFF2-40B4-BE49-F238E27FC236}">
                  <a16:creationId xmlns:a16="http://schemas.microsoft.com/office/drawing/2014/main" id="{81628E08-9FEE-BF64-EF3B-ED2171EA0A97}"/>
                </a:ext>
              </a:extLst>
            </p:cNvPr>
            <p:cNvGrpSpPr/>
            <p:nvPr/>
          </p:nvGrpSpPr>
          <p:grpSpPr>
            <a:xfrm>
              <a:off x="6486053" y="2533882"/>
              <a:ext cx="4011594" cy="3422604"/>
              <a:chOff x="3683526" y="2428268"/>
              <a:chExt cx="4011594" cy="3422604"/>
            </a:xfrm>
          </p:grpSpPr>
          <p:grpSp>
            <p:nvGrpSpPr>
              <p:cNvPr id="15" name="Group 14">
                <a:extLst>
                  <a:ext uri="{FF2B5EF4-FFF2-40B4-BE49-F238E27FC236}">
                    <a16:creationId xmlns:a16="http://schemas.microsoft.com/office/drawing/2014/main" id="{871BC458-1D4E-C223-30E2-D0D74872AA27}"/>
                  </a:ext>
                </a:extLst>
              </p:cNvPr>
              <p:cNvGrpSpPr/>
              <p:nvPr/>
            </p:nvGrpSpPr>
            <p:grpSpPr>
              <a:xfrm>
                <a:off x="3683526" y="2428268"/>
                <a:ext cx="4001655" cy="3051425"/>
                <a:chOff x="251845" y="2938409"/>
                <a:chExt cx="4001655" cy="3051425"/>
              </a:xfrm>
            </p:grpSpPr>
            <p:sp>
              <p:nvSpPr>
                <p:cNvPr id="17" name="Rectangle 16">
                  <a:extLst>
                    <a:ext uri="{FF2B5EF4-FFF2-40B4-BE49-F238E27FC236}">
                      <a16:creationId xmlns:a16="http://schemas.microsoft.com/office/drawing/2014/main" id="{BEEE1714-7810-D8B2-8083-AB1AAD951DBE}"/>
                    </a:ext>
                  </a:extLst>
                </p:cNvPr>
                <p:cNvSpPr/>
                <p:nvPr/>
              </p:nvSpPr>
              <p:spPr>
                <a:xfrm>
                  <a:off x="251845" y="3523180"/>
                  <a:ext cx="4001655"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D44E26-514E-C77F-0025-9FDC1630ACF2}"/>
                    </a:ext>
                  </a:extLst>
                </p:cNvPr>
                <p:cNvSpPr/>
                <p:nvPr/>
              </p:nvSpPr>
              <p:spPr>
                <a:xfrm>
                  <a:off x="251845" y="2938409"/>
                  <a:ext cx="4001655"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Helvetica" pitchFamily="2" charset="0"/>
                    </a:rPr>
                    <a:t>Some Positive Research Evidence</a:t>
                  </a:r>
                </a:p>
              </p:txBody>
            </p:sp>
          </p:grpSp>
          <p:sp>
            <p:nvSpPr>
              <p:cNvPr id="16" name="TextBox 15">
                <a:extLst>
                  <a:ext uri="{FF2B5EF4-FFF2-40B4-BE49-F238E27FC236}">
                    <a16:creationId xmlns:a16="http://schemas.microsoft.com/office/drawing/2014/main" id="{2B9F8D0A-0D8B-C7E7-F533-011F032406C1}"/>
                  </a:ext>
                </a:extLst>
              </p:cNvPr>
              <p:cNvSpPr txBox="1"/>
              <p:nvPr/>
            </p:nvSpPr>
            <p:spPr>
              <a:xfrm>
                <a:off x="3693465" y="5573873"/>
                <a:ext cx="4001655" cy="276999"/>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Review: Larsen, </a:t>
                </a:r>
                <a:r>
                  <a:rPr lang="en-US" sz="1200">
                    <a:latin typeface="Helvetica Neue" panose="02000503000000020004" pitchFamily="2" charset="0"/>
                    <a:ea typeface="Helvetica Neue" panose="02000503000000020004" pitchFamily="2" charset="0"/>
                    <a:cs typeface="Helvetica Neue" panose="02000503000000020004" pitchFamily="2" charset="0"/>
                    <a:hlinkClick r:id="rId3"/>
                  </a:rPr>
                  <a:t>2025</a:t>
                </a:r>
                <a:r>
                  <a:rPr lang="en-US" sz="1200">
                    <a:latin typeface="Helvetica Neue" panose="02000503000000020004" pitchFamily="2" charset="0"/>
                    <a:ea typeface="Helvetica Neue" panose="02000503000000020004" pitchFamily="2" charset="0"/>
                    <a:cs typeface="Helvetica Neue" panose="02000503000000020004" pitchFamily="2" charset="0"/>
                  </a:rPr>
                  <a:t>, p. 237-238</a:t>
                </a:r>
              </a:p>
            </p:txBody>
          </p:sp>
        </p:grpSp>
        <p:pic>
          <p:nvPicPr>
            <p:cNvPr id="9220" name="Picture 4" descr="Tips, Tours, and 8 Places to Go Panning for Gold in Alaska">
              <a:extLst>
                <a:ext uri="{FF2B5EF4-FFF2-40B4-BE49-F238E27FC236}">
                  <a16:creationId xmlns:a16="http://schemas.microsoft.com/office/drawing/2014/main" id="{F9EFC9BD-3230-A17D-380F-89EE755028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7361"/>
            <a:stretch>
              <a:fillRect/>
            </a:stretch>
          </p:blipFill>
          <p:spPr bwMode="auto">
            <a:xfrm>
              <a:off x="6503765" y="3118654"/>
              <a:ext cx="3983943" cy="24666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443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939E5-E73E-A447-D71B-BA347AE3B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F31C8-A634-AC04-A13E-D296715767AB}"/>
              </a:ext>
            </a:extLst>
          </p:cNvPr>
          <p:cNvSpPr>
            <a:spLocks noGrp="1"/>
          </p:cNvSpPr>
          <p:nvPr>
            <p:ph type="title"/>
          </p:nvPr>
        </p:nvSpPr>
        <p:spPr/>
        <p:txBody>
          <a:bodyPr/>
          <a:lstStyle/>
          <a:p>
            <a:r>
              <a:rPr lang="en-US"/>
              <a:t>Objections:</a:t>
            </a:r>
          </a:p>
        </p:txBody>
      </p:sp>
      <p:sp>
        <p:nvSpPr>
          <p:cNvPr id="3" name="Content Placeholder 2">
            <a:extLst>
              <a:ext uri="{FF2B5EF4-FFF2-40B4-BE49-F238E27FC236}">
                <a16:creationId xmlns:a16="http://schemas.microsoft.com/office/drawing/2014/main" id="{B0220C9B-2912-133B-C843-8BFE2E360CD2}"/>
              </a:ext>
            </a:extLst>
          </p:cNvPr>
          <p:cNvSpPr>
            <a:spLocks noGrp="1"/>
          </p:cNvSpPr>
          <p:nvPr>
            <p:ph idx="1"/>
          </p:nvPr>
        </p:nvSpPr>
        <p:spPr>
          <a:xfrm>
            <a:off x="82550" y="1054718"/>
            <a:ext cx="12020274" cy="5803281"/>
          </a:xfrm>
        </p:spPr>
        <p:txBody>
          <a:bodyPr>
            <a:normAutofit/>
          </a:bodyPr>
          <a:lstStyle/>
          <a:p>
            <a:endParaRPr lang="en-US"/>
          </a:p>
          <a:p>
            <a:pPr algn="ctr"/>
            <a:r>
              <a:rPr lang="en-US" sz="3200" b="1"/>
              <a:t> </a:t>
            </a:r>
          </a:p>
          <a:p>
            <a:pPr algn="ctr"/>
            <a:r>
              <a:rPr lang="en-US" sz="1800" i="1"/>
              <a:t> </a:t>
            </a:r>
            <a:endParaRPr lang="en-US"/>
          </a:p>
          <a:p>
            <a:pPr marL="342900" indent="-342900">
              <a:buFont typeface="Arial" panose="020B0604020202020204" pitchFamily="34" charset="0"/>
              <a:buChar char="•"/>
            </a:pPr>
            <a:endParaRPr lang="en-US"/>
          </a:p>
        </p:txBody>
      </p:sp>
      <p:sp>
        <p:nvSpPr>
          <p:cNvPr id="9" name="Rectangle 8">
            <a:extLst>
              <a:ext uri="{FF2B5EF4-FFF2-40B4-BE49-F238E27FC236}">
                <a16:creationId xmlns:a16="http://schemas.microsoft.com/office/drawing/2014/main" id="{11B2B158-DDBD-410C-DB3E-84E9DDFF31AE}"/>
              </a:ext>
            </a:extLst>
          </p:cNvPr>
          <p:cNvSpPr/>
          <p:nvPr/>
        </p:nvSpPr>
        <p:spPr>
          <a:xfrm>
            <a:off x="69298" y="2320908"/>
            <a:ext cx="11993487" cy="1014342"/>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#1:</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Appeals to serial killers rely on anecdote, not science. These individuals have never been studied under controlled conditions, claims about their supposed lack of empathy or “moral colorblindness” remain speculative rather than empirically grounded.</a:t>
            </a:r>
          </a:p>
        </p:txBody>
      </p:sp>
      <p:sp>
        <p:nvSpPr>
          <p:cNvPr id="10" name="Rectangle 9">
            <a:extLst>
              <a:ext uri="{FF2B5EF4-FFF2-40B4-BE49-F238E27FC236}">
                <a16:creationId xmlns:a16="http://schemas.microsoft.com/office/drawing/2014/main" id="{A39558B6-7C1A-7A66-DFB4-3EC997C594BE}"/>
              </a:ext>
            </a:extLst>
          </p:cNvPr>
          <p:cNvSpPr/>
          <p:nvPr/>
        </p:nvSpPr>
        <p:spPr>
          <a:xfrm>
            <a:off x="69298" y="1148757"/>
            <a:ext cx="12013648" cy="101434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Objection #1 – Serial Killers Are Real Psychopaths:</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Serial killers appear to display hallmark traits associated with psychopathy, thus “instantiating” the idea.</a:t>
            </a:r>
          </a:p>
        </p:txBody>
      </p:sp>
      <p:sp>
        <p:nvSpPr>
          <p:cNvPr id="11" name="Rectangle 10">
            <a:extLst>
              <a:ext uri="{FF2B5EF4-FFF2-40B4-BE49-F238E27FC236}">
                <a16:creationId xmlns:a16="http://schemas.microsoft.com/office/drawing/2014/main" id="{C5ECC45A-24CB-CD4D-E5E0-EC5BED396531}"/>
              </a:ext>
            </a:extLst>
          </p:cNvPr>
          <p:cNvSpPr/>
          <p:nvPr/>
        </p:nvSpPr>
        <p:spPr>
          <a:xfrm>
            <a:off x="66233" y="3383919"/>
            <a:ext cx="11993487" cy="1014342"/>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#2:</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Research offers little evidence that serial killers uniformly fit psychopathy criteria. Hickey et al. (2018) found that only one of five well-known offenders (Ted Bundy) scored above the PCL-R threshold, indicating substantial heterogeneity among serial killers.</a:t>
            </a:r>
          </a:p>
        </p:txBody>
      </p:sp>
      <p:sp>
        <p:nvSpPr>
          <p:cNvPr id="12" name="Rectangle 11">
            <a:extLst>
              <a:ext uri="{FF2B5EF4-FFF2-40B4-BE49-F238E27FC236}">
                <a16:creationId xmlns:a16="http://schemas.microsoft.com/office/drawing/2014/main" id="{767DEED0-11C7-A988-CF26-A16CF3AB7E8F}"/>
              </a:ext>
            </a:extLst>
          </p:cNvPr>
          <p:cNvSpPr/>
          <p:nvPr/>
        </p:nvSpPr>
        <p:spPr>
          <a:xfrm>
            <a:off x="76172" y="4446930"/>
            <a:ext cx="11993487" cy="1014342"/>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#3:</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Even Ted Bundy does not clearly exemplify psychopathy. Accounts describe emotional volatility and significant comorbid issues (alcohol misuse, </a:t>
            </a:r>
            <a:r>
              <a:rPr lang="en-CA" sz="200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necrophilic</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tendencies, possible delusional thinking), which may better explain his behaviour than an unvalidated personality disorder.</a:t>
            </a:r>
          </a:p>
        </p:txBody>
      </p:sp>
      <p:sp>
        <p:nvSpPr>
          <p:cNvPr id="13" name="Rectangle 12">
            <a:extLst>
              <a:ext uri="{FF2B5EF4-FFF2-40B4-BE49-F238E27FC236}">
                <a16:creationId xmlns:a16="http://schemas.microsoft.com/office/drawing/2014/main" id="{A2A2713D-0077-4C2E-95F1-734CE982E28F}"/>
              </a:ext>
            </a:extLst>
          </p:cNvPr>
          <p:cNvSpPr/>
          <p:nvPr/>
        </p:nvSpPr>
        <p:spPr>
          <a:xfrm>
            <a:off x="82550" y="5509941"/>
            <a:ext cx="11993487" cy="1014342"/>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#4:</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Using serial killers as a defence of psychopathy underscores the construct’s limitations. Psychopathy is said to occur in about 1% of the population, yet serial homicide is extremely rare. If the best evidence for the construct rests on exceptional cases, its broader explanatory value is minimal.</a:t>
            </a:r>
          </a:p>
        </p:txBody>
      </p:sp>
    </p:spTree>
    <p:extLst>
      <p:ext uri="{BB962C8B-B14F-4D97-AF65-F5344CB8AC3E}">
        <p14:creationId xmlns:p14="http://schemas.microsoft.com/office/powerpoint/2010/main" val="375907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3A2F7-C97A-0568-8319-24304EB38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B5C4B-9B74-30EE-96AF-3F97089A382F}"/>
              </a:ext>
            </a:extLst>
          </p:cNvPr>
          <p:cNvSpPr>
            <a:spLocks noGrp="1"/>
          </p:cNvSpPr>
          <p:nvPr>
            <p:ph type="title"/>
          </p:nvPr>
        </p:nvSpPr>
        <p:spPr/>
        <p:txBody>
          <a:bodyPr/>
          <a:lstStyle/>
          <a:p>
            <a:r>
              <a:rPr lang="en-US"/>
              <a:t>Objections:</a:t>
            </a:r>
          </a:p>
        </p:txBody>
      </p:sp>
      <p:sp>
        <p:nvSpPr>
          <p:cNvPr id="3" name="Content Placeholder 2">
            <a:extLst>
              <a:ext uri="{FF2B5EF4-FFF2-40B4-BE49-F238E27FC236}">
                <a16:creationId xmlns:a16="http://schemas.microsoft.com/office/drawing/2014/main" id="{6E9D11F5-4F1B-0379-5977-F42D78E93850}"/>
              </a:ext>
            </a:extLst>
          </p:cNvPr>
          <p:cNvSpPr>
            <a:spLocks noGrp="1"/>
          </p:cNvSpPr>
          <p:nvPr>
            <p:ph idx="1"/>
          </p:nvPr>
        </p:nvSpPr>
        <p:spPr>
          <a:xfrm>
            <a:off x="82550" y="1054718"/>
            <a:ext cx="12020274" cy="5803281"/>
          </a:xfrm>
        </p:spPr>
        <p:txBody>
          <a:bodyPr>
            <a:normAutofit/>
          </a:bodyPr>
          <a:lstStyle/>
          <a:p>
            <a:endParaRPr lang="en-US"/>
          </a:p>
          <a:p>
            <a:pPr algn="ctr"/>
            <a:r>
              <a:rPr lang="en-US" sz="3200" b="1"/>
              <a:t> </a:t>
            </a:r>
          </a:p>
          <a:p>
            <a:pPr algn="ctr"/>
            <a:r>
              <a:rPr lang="en-US" sz="1800" i="1"/>
              <a:t> </a:t>
            </a:r>
            <a:endParaRPr lang="en-US"/>
          </a:p>
          <a:p>
            <a:pPr marL="342900" indent="-342900">
              <a:buFont typeface="Arial" panose="020B0604020202020204" pitchFamily="34" charset="0"/>
              <a:buChar char="•"/>
            </a:pPr>
            <a:endParaRPr lang="en-US"/>
          </a:p>
        </p:txBody>
      </p:sp>
      <p:sp>
        <p:nvSpPr>
          <p:cNvPr id="9" name="Rectangle 8">
            <a:extLst>
              <a:ext uri="{FF2B5EF4-FFF2-40B4-BE49-F238E27FC236}">
                <a16:creationId xmlns:a16="http://schemas.microsoft.com/office/drawing/2014/main" id="{9AD900F9-5B9B-BEC2-8991-E5BD5B4244E6}"/>
              </a:ext>
            </a:extLst>
          </p:cNvPr>
          <p:cNvSpPr/>
          <p:nvPr/>
        </p:nvSpPr>
        <p:spPr>
          <a:xfrm>
            <a:off x="69298" y="2320908"/>
            <a:ext cx="11993487" cy="1014342"/>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#1:</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The objection assumes that if a construct is not real, all studies should yield null results. This is mistaken: even in areas where the phenomenon being studied clearly does not exist (e.g., </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hlinkClick r:id="rId3"/>
              </a:rPr>
              <a:t>cold fusion</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experiments still occasionally produce significant findings.</a:t>
            </a:r>
          </a:p>
        </p:txBody>
      </p:sp>
      <p:sp>
        <p:nvSpPr>
          <p:cNvPr id="10" name="Rectangle 9">
            <a:extLst>
              <a:ext uri="{FF2B5EF4-FFF2-40B4-BE49-F238E27FC236}">
                <a16:creationId xmlns:a16="http://schemas.microsoft.com/office/drawing/2014/main" id="{32010AAF-5248-8135-2362-8F30C76DDF60}"/>
              </a:ext>
            </a:extLst>
          </p:cNvPr>
          <p:cNvSpPr/>
          <p:nvPr/>
        </p:nvSpPr>
        <p:spPr>
          <a:xfrm>
            <a:off x="69298" y="1148757"/>
            <a:ext cx="12013648" cy="101434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Objection #2 – Some Positive Evidence of Psychopathy:</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The research is not only “null” findings: there’s some, albeit little positive evidence of the reality of the disorder.</a:t>
            </a:r>
          </a:p>
        </p:txBody>
      </p:sp>
      <p:sp>
        <p:nvSpPr>
          <p:cNvPr id="11" name="Rectangle 10">
            <a:extLst>
              <a:ext uri="{FF2B5EF4-FFF2-40B4-BE49-F238E27FC236}">
                <a16:creationId xmlns:a16="http://schemas.microsoft.com/office/drawing/2014/main" id="{885EFD8A-B384-147B-8F74-CD0FC543FC3E}"/>
              </a:ext>
            </a:extLst>
          </p:cNvPr>
          <p:cNvSpPr/>
          <p:nvPr/>
        </p:nvSpPr>
        <p:spPr>
          <a:xfrm>
            <a:off x="66233" y="3501903"/>
            <a:ext cx="11993487" cy="1014342"/>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#2:</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Indeed, psychological research has substantial </a:t>
            </a:r>
            <a:r>
              <a:rPr lang="en-CA" sz="20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methodological and analytic flexibility</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rendering false-positive effects common. “Null fields” like </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hlinkClick r:id="rId3"/>
              </a:rPr>
              <a:t>cold fusion</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hlinkClick r:id="rId4"/>
              </a:rPr>
              <a:t>homeopathy</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or </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hlinkClick r:id="rId5"/>
              </a:rPr>
              <a:t>pre-cognition</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show that significant results can appear even when no real phenomenon is present.</a:t>
            </a:r>
          </a:p>
        </p:txBody>
      </p:sp>
    </p:spTree>
    <p:extLst>
      <p:ext uri="{BB962C8B-B14F-4D97-AF65-F5344CB8AC3E}">
        <p14:creationId xmlns:p14="http://schemas.microsoft.com/office/powerpoint/2010/main" val="352796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4CEC33C-527F-8A34-0563-E40673F6D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5A79D8-A189-D950-CD28-4803E495E1F4}"/>
              </a:ext>
            </a:extLst>
          </p:cNvPr>
          <p:cNvSpPr>
            <a:spLocks noGrp="1"/>
          </p:cNvSpPr>
          <p:nvPr>
            <p:ph type="title"/>
          </p:nvPr>
        </p:nvSpPr>
        <p:spPr/>
        <p:txBody>
          <a:bodyPr/>
          <a:lstStyle/>
          <a:p>
            <a:r>
              <a:rPr lang="en-US"/>
              <a:t> </a:t>
            </a:r>
          </a:p>
        </p:txBody>
      </p:sp>
      <p:pic>
        <p:nvPicPr>
          <p:cNvPr id="5" name="Content Placeholder 4" descr="A light house with a beam of light shining on the top of the lighthouse&#10;&#10;AI-generated content may be incorrect.">
            <a:extLst>
              <a:ext uri="{FF2B5EF4-FFF2-40B4-BE49-F238E27FC236}">
                <a16:creationId xmlns:a16="http://schemas.microsoft.com/office/drawing/2014/main" id="{D2C903CD-C3CB-D876-C3BE-FA81F170E7D5}"/>
              </a:ext>
            </a:extLst>
          </p:cNvPr>
          <p:cNvPicPr>
            <a:picLocks noGrp="1" noChangeAspect="1"/>
          </p:cNvPicPr>
          <p:nvPr>
            <p:ph idx="1"/>
          </p:nvPr>
        </p:nvPicPr>
        <p:blipFill>
          <a:blip r:embed="rId3"/>
          <a:stretch>
            <a:fillRect/>
          </a:stretch>
        </p:blipFill>
        <p:spPr>
          <a:xfrm>
            <a:off x="-10581" y="-294968"/>
            <a:ext cx="12226413" cy="8150942"/>
          </a:xfrm>
        </p:spPr>
      </p:pic>
      <p:sp>
        <p:nvSpPr>
          <p:cNvPr id="6" name="TextBox 5">
            <a:extLst>
              <a:ext uri="{FF2B5EF4-FFF2-40B4-BE49-F238E27FC236}">
                <a16:creationId xmlns:a16="http://schemas.microsoft.com/office/drawing/2014/main" id="{9F8DEF38-47A1-6140-3763-CE1D53ACB068}"/>
              </a:ext>
            </a:extLst>
          </p:cNvPr>
          <p:cNvSpPr txBox="1"/>
          <p:nvPr/>
        </p:nvSpPr>
        <p:spPr>
          <a:xfrm>
            <a:off x="3679998" y="2257009"/>
            <a:ext cx="8180439" cy="3046988"/>
          </a:xfrm>
          <a:prstGeom prst="rect">
            <a:avLst/>
          </a:prstGeom>
          <a:solidFill>
            <a:schemeClr val="tx1">
              <a:alpha val="52213"/>
            </a:schemeClr>
          </a:solidFill>
        </p:spPr>
        <p:txBody>
          <a:bodyPr wrap="square" rtlCol="0">
            <a:spAutoFit/>
          </a:bodyPr>
          <a:lstStyle/>
          <a:p>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“For all the problems I have pointed out in the research paradigm, one </a:t>
            </a:r>
            <a:r>
              <a:rPr lang="en-US" sz="240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glowing optimistic note</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shines brighter than the pessimism: the strength of the scientific method is exactly that if we study an idea that has no basis in reality — an idea that is not real — we will continuously fail to find convincing evidence of its existence.”</a:t>
            </a:r>
          </a:p>
          <a:p>
            <a:endPar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Larsen (</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4"/>
              </a:rPr>
              <a:t>2025</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 242)</a:t>
            </a:r>
          </a:p>
        </p:txBody>
      </p:sp>
    </p:spTree>
    <p:extLst>
      <p:ext uri="{BB962C8B-B14F-4D97-AF65-F5344CB8AC3E}">
        <p14:creationId xmlns:p14="http://schemas.microsoft.com/office/powerpoint/2010/main" val="89175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CD81DB65-2D85-1ED5-1694-55CBDA4A2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6FB259-4683-B9BC-E2A4-005030D0FC6A}"/>
              </a:ext>
            </a:extLst>
          </p:cNvPr>
          <p:cNvSpPr>
            <a:spLocks noGrp="1"/>
          </p:cNvSpPr>
          <p:nvPr>
            <p:ph type="title"/>
          </p:nvPr>
        </p:nvSpPr>
        <p:spPr>
          <a:xfrm>
            <a:off x="2320413" y="2497395"/>
            <a:ext cx="7452852" cy="1707484"/>
          </a:xfrm>
        </p:spPr>
        <p:txBody>
          <a:bodyPr/>
          <a:lstStyle/>
          <a:p>
            <a:pPr algn="ctr"/>
            <a:r>
              <a:rPr lang="en-US" sz="6000">
                <a:solidFill>
                  <a:schemeClr val="bg1"/>
                </a:solidFill>
              </a:rPr>
              <a:t>Critical Reflections</a:t>
            </a:r>
          </a:p>
        </p:txBody>
      </p:sp>
      <p:sp>
        <p:nvSpPr>
          <p:cNvPr id="7" name="Rectangle 6">
            <a:extLst>
              <a:ext uri="{FF2B5EF4-FFF2-40B4-BE49-F238E27FC236}">
                <a16:creationId xmlns:a16="http://schemas.microsoft.com/office/drawing/2014/main" id="{4A3F815B-9DE5-37EB-FC2D-F51815891E5A}"/>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ED3137-2580-20AF-E3EC-B51E05E54916}"/>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697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BE3D-BBF4-EAF5-3563-4F1FE8D35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A06F7-E0F8-F5A7-047A-5E1FE2FCC0C1}"/>
              </a:ext>
            </a:extLst>
          </p:cNvPr>
          <p:cNvSpPr>
            <a:spLocks noGrp="1"/>
          </p:cNvSpPr>
          <p:nvPr>
            <p:ph type="title"/>
          </p:nvPr>
        </p:nvSpPr>
        <p:spPr/>
        <p:txBody>
          <a:bodyPr/>
          <a:lstStyle/>
          <a:p>
            <a:r>
              <a:rPr lang="en-US"/>
              <a:t>Critical Reflections:</a:t>
            </a:r>
          </a:p>
        </p:txBody>
      </p:sp>
      <p:sp>
        <p:nvSpPr>
          <p:cNvPr id="3" name="Content Placeholder 2">
            <a:extLst>
              <a:ext uri="{FF2B5EF4-FFF2-40B4-BE49-F238E27FC236}">
                <a16:creationId xmlns:a16="http://schemas.microsoft.com/office/drawing/2014/main" id="{5D52E034-D397-EBAE-1719-3BC9D9B952DE}"/>
              </a:ext>
            </a:extLst>
          </p:cNvPr>
          <p:cNvSpPr>
            <a:spLocks noGrp="1"/>
          </p:cNvSpPr>
          <p:nvPr>
            <p:ph idx="1"/>
          </p:nvPr>
        </p:nvSpPr>
        <p:spPr/>
        <p:txBody>
          <a:bodyPr>
            <a:normAutofit/>
          </a:bodyPr>
          <a:lstStyle/>
          <a:p>
            <a:endParaRPr lang="en-US"/>
          </a:p>
          <a:p>
            <a:pPr algn="ctr"/>
            <a:r>
              <a:rPr lang="en-US" sz="3200" b="1"/>
              <a:t>The Future of Psychopathy Research</a:t>
            </a:r>
            <a:endParaRPr lang="en-US" sz="2000"/>
          </a:p>
          <a:p>
            <a:pPr marL="342900" indent="-342900">
              <a:buFont typeface="Arial" panose="020B0604020202020204" pitchFamily="34" charset="0"/>
              <a:buChar char="•"/>
            </a:pPr>
            <a:endParaRPr lang="en-US"/>
          </a:p>
        </p:txBody>
      </p:sp>
      <p:grpSp>
        <p:nvGrpSpPr>
          <p:cNvPr id="15" name="Group 14">
            <a:extLst>
              <a:ext uri="{FF2B5EF4-FFF2-40B4-BE49-F238E27FC236}">
                <a16:creationId xmlns:a16="http://schemas.microsoft.com/office/drawing/2014/main" id="{0E955465-437B-D479-6421-DFB9333F170F}"/>
              </a:ext>
            </a:extLst>
          </p:cNvPr>
          <p:cNvGrpSpPr/>
          <p:nvPr/>
        </p:nvGrpSpPr>
        <p:grpSpPr>
          <a:xfrm>
            <a:off x="1023144" y="2258578"/>
            <a:ext cx="3194928" cy="4082612"/>
            <a:chOff x="1023144" y="2258578"/>
            <a:chExt cx="3194928" cy="4082612"/>
          </a:xfrm>
        </p:grpSpPr>
        <p:grpSp>
          <p:nvGrpSpPr>
            <p:cNvPr id="5" name="Group 4">
              <a:extLst>
                <a:ext uri="{FF2B5EF4-FFF2-40B4-BE49-F238E27FC236}">
                  <a16:creationId xmlns:a16="http://schemas.microsoft.com/office/drawing/2014/main" id="{50478C27-1DD4-4541-0FC1-E64AA2B046BD}"/>
                </a:ext>
              </a:extLst>
            </p:cNvPr>
            <p:cNvGrpSpPr/>
            <p:nvPr/>
          </p:nvGrpSpPr>
          <p:grpSpPr>
            <a:xfrm>
              <a:off x="1023144" y="2258578"/>
              <a:ext cx="3194928" cy="4082612"/>
              <a:chOff x="4500192" y="2428268"/>
              <a:chExt cx="3194928" cy="4082612"/>
            </a:xfrm>
          </p:grpSpPr>
          <p:grpSp>
            <p:nvGrpSpPr>
              <p:cNvPr id="12" name="Group 11">
                <a:extLst>
                  <a:ext uri="{FF2B5EF4-FFF2-40B4-BE49-F238E27FC236}">
                    <a16:creationId xmlns:a16="http://schemas.microsoft.com/office/drawing/2014/main" id="{6D0C509B-E9F3-3067-D6C7-E890CFE2188D}"/>
                  </a:ext>
                </a:extLst>
              </p:cNvPr>
              <p:cNvGrpSpPr/>
              <p:nvPr/>
            </p:nvGrpSpPr>
            <p:grpSpPr>
              <a:xfrm>
                <a:off x="4500192" y="2428268"/>
                <a:ext cx="3184989" cy="3051425"/>
                <a:chOff x="1068511" y="2938409"/>
                <a:chExt cx="3184989" cy="3051425"/>
              </a:xfrm>
            </p:grpSpPr>
            <p:sp>
              <p:nvSpPr>
                <p:cNvPr id="22" name="Rectangle 21">
                  <a:extLst>
                    <a:ext uri="{FF2B5EF4-FFF2-40B4-BE49-F238E27FC236}">
                      <a16:creationId xmlns:a16="http://schemas.microsoft.com/office/drawing/2014/main" id="{AED824B7-CEA7-7FE0-0B10-C292B9863F39}"/>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E6B906-1ADF-3E29-DD63-4E19ADF455D1}"/>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Helvetica" pitchFamily="2" charset="0"/>
                    </a:rPr>
                    <a:t>Proving a Negative</a:t>
                  </a:r>
                </a:p>
              </p:txBody>
            </p:sp>
          </p:grpSp>
          <p:sp>
            <p:nvSpPr>
              <p:cNvPr id="21" name="TextBox 20">
                <a:extLst>
                  <a:ext uri="{FF2B5EF4-FFF2-40B4-BE49-F238E27FC236}">
                    <a16:creationId xmlns:a16="http://schemas.microsoft.com/office/drawing/2014/main" id="{5CFCC96C-BF24-714C-81AD-27D20DB4C152}"/>
                  </a:ext>
                </a:extLst>
              </p:cNvPr>
              <p:cNvSpPr txBox="1"/>
              <p:nvPr/>
            </p:nvSpPr>
            <p:spPr>
              <a:xfrm>
                <a:off x="4510131" y="5495217"/>
                <a:ext cx="3184989" cy="1015663"/>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According to Larsen (</a:t>
                </a:r>
                <a:r>
                  <a:rPr lang="en-US" sz="1200">
                    <a:latin typeface="Helvetica Neue" panose="02000503000000020004" pitchFamily="2" charset="0"/>
                    <a:ea typeface="Helvetica Neue" panose="02000503000000020004" pitchFamily="2" charset="0"/>
                    <a:cs typeface="Helvetica Neue" panose="02000503000000020004" pitchFamily="2" charset="0"/>
                    <a:hlinkClick r:id="rId3"/>
                  </a:rPr>
                  <a:t>2025</a:t>
                </a:r>
                <a:r>
                  <a:rPr lang="en-US" sz="1200">
                    <a:latin typeface="Helvetica Neue" panose="02000503000000020004" pitchFamily="2" charset="0"/>
                    <a:ea typeface="Helvetica Neue" panose="02000503000000020004" pitchFamily="2" charset="0"/>
                    <a:cs typeface="Helvetica Neue" panose="02000503000000020004" pitchFamily="2" charset="0"/>
                  </a:rPr>
                  <a:t>), we currently do not have clear evidence that psychopathy is “not real”; that is, </a:t>
                </a:r>
                <a:r>
                  <a:rPr lang="en-US" sz="12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we cannot prove that there are no real persons exist </a:t>
                </a:r>
                <a:r>
                  <a:rPr lang="en-US" sz="1200">
                    <a:latin typeface="Helvetica Neue" panose="02000503000000020004" pitchFamily="2" charset="0"/>
                    <a:ea typeface="Helvetica Neue" panose="02000503000000020004" pitchFamily="2" charset="0"/>
                    <a:cs typeface="Helvetica Neue" panose="02000503000000020004" pitchFamily="2" charset="0"/>
                  </a:rPr>
                  <a:t>that match or “instantiates” the idea of psychopathy.</a:t>
                </a:r>
              </a:p>
            </p:txBody>
          </p:sp>
        </p:grpSp>
        <p:pic>
          <p:nvPicPr>
            <p:cNvPr id="1026" name="Picture 2" descr="Proving” a Negative | Sharp and Pointed">
              <a:extLst>
                <a:ext uri="{FF2B5EF4-FFF2-40B4-BE49-F238E27FC236}">
                  <a16:creationId xmlns:a16="http://schemas.microsoft.com/office/drawing/2014/main" id="{6E480767-EDA9-35D3-3E68-AF1E280AF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420" y="2871116"/>
              <a:ext cx="1502313" cy="2411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1A8ED711-0FCF-8B37-36B6-27BD19594ABE}"/>
              </a:ext>
            </a:extLst>
          </p:cNvPr>
          <p:cNvGrpSpPr/>
          <p:nvPr/>
        </p:nvGrpSpPr>
        <p:grpSpPr>
          <a:xfrm>
            <a:off x="4479905" y="2258578"/>
            <a:ext cx="3184990" cy="4443998"/>
            <a:chOff x="4479905" y="2258578"/>
            <a:chExt cx="3184990" cy="4443998"/>
          </a:xfrm>
        </p:grpSpPr>
        <p:grpSp>
          <p:nvGrpSpPr>
            <p:cNvPr id="4" name="Group 3">
              <a:extLst>
                <a:ext uri="{FF2B5EF4-FFF2-40B4-BE49-F238E27FC236}">
                  <a16:creationId xmlns:a16="http://schemas.microsoft.com/office/drawing/2014/main" id="{D7CFD6EF-15DE-A241-D627-15E4BC9CD677}"/>
                </a:ext>
              </a:extLst>
            </p:cNvPr>
            <p:cNvGrpSpPr/>
            <p:nvPr/>
          </p:nvGrpSpPr>
          <p:grpSpPr>
            <a:xfrm>
              <a:off x="4479905" y="2258578"/>
              <a:ext cx="3184990" cy="4443998"/>
              <a:chOff x="1068510" y="2428268"/>
              <a:chExt cx="3184990" cy="4443998"/>
            </a:xfrm>
          </p:grpSpPr>
          <p:grpSp>
            <p:nvGrpSpPr>
              <p:cNvPr id="7" name="Group 6">
                <a:extLst>
                  <a:ext uri="{FF2B5EF4-FFF2-40B4-BE49-F238E27FC236}">
                    <a16:creationId xmlns:a16="http://schemas.microsoft.com/office/drawing/2014/main" id="{8E6AD8B7-0450-59F4-36D4-67E848362841}"/>
                  </a:ext>
                </a:extLst>
              </p:cNvPr>
              <p:cNvGrpSpPr/>
              <p:nvPr/>
            </p:nvGrpSpPr>
            <p:grpSpPr>
              <a:xfrm>
                <a:off x="1068511" y="2428268"/>
                <a:ext cx="3184989" cy="3051425"/>
                <a:chOff x="1068511" y="2938409"/>
                <a:chExt cx="3184989" cy="3051425"/>
              </a:xfrm>
            </p:grpSpPr>
            <p:sp>
              <p:nvSpPr>
                <p:cNvPr id="9" name="Rectangle 8">
                  <a:extLst>
                    <a:ext uri="{FF2B5EF4-FFF2-40B4-BE49-F238E27FC236}">
                      <a16:creationId xmlns:a16="http://schemas.microsoft.com/office/drawing/2014/main" id="{2EE65828-C65A-FD39-3521-00D1F7C53BB1}"/>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734DE4-F235-14E1-6E74-CB43FCE2620E}"/>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Helvetica" pitchFamily="2" charset="0"/>
                    </a:rPr>
                    <a:t>Babies and Bathwater</a:t>
                  </a:r>
                </a:p>
              </p:txBody>
            </p:sp>
          </p:grpSp>
          <p:sp>
            <p:nvSpPr>
              <p:cNvPr id="6" name="TextBox 5">
                <a:extLst>
                  <a:ext uri="{FF2B5EF4-FFF2-40B4-BE49-F238E27FC236}">
                    <a16:creationId xmlns:a16="http://schemas.microsoft.com/office/drawing/2014/main" id="{64D1D7C4-2456-BFD7-47CC-A970D92825FE}"/>
                  </a:ext>
                </a:extLst>
              </p:cNvPr>
              <p:cNvSpPr txBox="1"/>
              <p:nvPr/>
            </p:nvSpPr>
            <p:spPr>
              <a:xfrm>
                <a:off x="1068510" y="5487271"/>
                <a:ext cx="3184989" cy="1384995"/>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Perhaps discarding psychopathy research would be an </a:t>
                </a:r>
                <a:r>
                  <a:rPr lang="en-US" sz="12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overreaction</a:t>
                </a:r>
                <a:r>
                  <a:rPr lang="en-US" sz="1200">
                    <a:latin typeface="Helvetica Neue" panose="02000503000000020004" pitchFamily="2" charset="0"/>
                    <a:ea typeface="Helvetica Neue" panose="02000503000000020004" pitchFamily="2" charset="0"/>
                    <a:cs typeface="Helvetica Neue" panose="02000503000000020004" pitchFamily="2" charset="0"/>
                  </a:rPr>
                  <a:t>? Despite its flaws, some researchers argue that the field has generated valuable insights and still contains </a:t>
                </a:r>
                <a:r>
                  <a:rPr lang="en-US" sz="12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elements worth preserving</a:t>
                </a:r>
                <a:r>
                  <a:rPr lang="en-US" sz="1200">
                    <a:latin typeface="Helvetica Neue" panose="02000503000000020004" pitchFamily="2" charset="0"/>
                    <a:ea typeface="Helvetica Neue" panose="02000503000000020004" pitchFamily="2" charset="0"/>
                    <a:cs typeface="Helvetica Neue" panose="02000503000000020004" pitchFamily="2" charset="0"/>
                  </a:rPr>
                  <a:t>. Abandoning the construct entirely would be “</a:t>
                </a:r>
                <a:r>
                  <a:rPr lang="en-US" sz="1200">
                    <a:latin typeface="Helvetica Neue" panose="02000503000000020004" pitchFamily="2" charset="0"/>
                    <a:ea typeface="Helvetica Neue" panose="02000503000000020004" pitchFamily="2" charset="0"/>
                    <a:cs typeface="Helvetica Neue" panose="02000503000000020004" pitchFamily="2" charset="0"/>
                    <a:hlinkClick r:id="rId5"/>
                  </a:rPr>
                  <a:t>throwing out the baby with the bathwater</a:t>
                </a:r>
                <a:r>
                  <a:rPr lang="en-US" sz="1200">
                    <a:latin typeface="Helvetica Neue" panose="02000503000000020004" pitchFamily="2" charset="0"/>
                    <a:ea typeface="Helvetica Neue" panose="02000503000000020004" pitchFamily="2" charset="0"/>
                    <a:cs typeface="Helvetica Neue" panose="02000503000000020004" pitchFamily="2" charset="0"/>
                  </a:rPr>
                  <a:t>”.</a:t>
                </a:r>
              </a:p>
            </p:txBody>
          </p:sp>
        </p:grpSp>
        <p:pic>
          <p:nvPicPr>
            <p:cNvPr id="1028" name="Picture 4" descr="the German origin of the phrase 'to throw the baby out with the bathwater'  | word histories">
              <a:extLst>
                <a:ext uri="{FF2B5EF4-FFF2-40B4-BE49-F238E27FC236}">
                  <a16:creationId xmlns:a16="http://schemas.microsoft.com/office/drawing/2014/main" id="{207675EB-0C43-3C80-EF3D-13D92862A6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9967" y="2871115"/>
              <a:ext cx="2865439" cy="2411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0222E80C-EB1D-D2CF-DADF-6AE1BDD059A7}"/>
              </a:ext>
            </a:extLst>
          </p:cNvPr>
          <p:cNvGrpSpPr/>
          <p:nvPr/>
        </p:nvGrpSpPr>
        <p:grpSpPr>
          <a:xfrm>
            <a:off x="7911587" y="2258578"/>
            <a:ext cx="3194928" cy="4636609"/>
            <a:chOff x="7911587" y="2258578"/>
            <a:chExt cx="3194928" cy="4636609"/>
          </a:xfrm>
        </p:grpSpPr>
        <p:grpSp>
          <p:nvGrpSpPr>
            <p:cNvPr id="11" name="Group 10">
              <a:extLst>
                <a:ext uri="{FF2B5EF4-FFF2-40B4-BE49-F238E27FC236}">
                  <a16:creationId xmlns:a16="http://schemas.microsoft.com/office/drawing/2014/main" id="{244ABB49-49D1-9276-8B9F-FA4AA5387E6D}"/>
                </a:ext>
              </a:extLst>
            </p:cNvPr>
            <p:cNvGrpSpPr/>
            <p:nvPr/>
          </p:nvGrpSpPr>
          <p:grpSpPr>
            <a:xfrm>
              <a:off x="7911587" y="2258578"/>
              <a:ext cx="3194928" cy="4636609"/>
              <a:chOff x="4500192" y="2428268"/>
              <a:chExt cx="3194928" cy="4636609"/>
            </a:xfrm>
          </p:grpSpPr>
          <p:grpSp>
            <p:nvGrpSpPr>
              <p:cNvPr id="14" name="Group 13">
                <a:extLst>
                  <a:ext uri="{FF2B5EF4-FFF2-40B4-BE49-F238E27FC236}">
                    <a16:creationId xmlns:a16="http://schemas.microsoft.com/office/drawing/2014/main" id="{76A6B634-7BB3-6A2E-6121-9CE6B6623195}"/>
                  </a:ext>
                </a:extLst>
              </p:cNvPr>
              <p:cNvGrpSpPr/>
              <p:nvPr/>
            </p:nvGrpSpPr>
            <p:grpSpPr>
              <a:xfrm>
                <a:off x="4500192" y="2428268"/>
                <a:ext cx="3184989" cy="3051425"/>
                <a:chOff x="1068511" y="2938409"/>
                <a:chExt cx="3184989" cy="3051425"/>
              </a:xfrm>
            </p:grpSpPr>
            <p:sp>
              <p:nvSpPr>
                <p:cNvPr id="16" name="Rectangle 15">
                  <a:extLst>
                    <a:ext uri="{FF2B5EF4-FFF2-40B4-BE49-F238E27FC236}">
                      <a16:creationId xmlns:a16="http://schemas.microsoft.com/office/drawing/2014/main" id="{26C5798E-4207-E8FC-9AED-C923138865EE}"/>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25BC76-0909-7CBA-DDAF-248E0046656D}"/>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Helvetica" pitchFamily="2" charset="0"/>
                    </a:rPr>
                    <a:t>Adjusting the Diagnosis</a:t>
                  </a:r>
                </a:p>
              </p:txBody>
            </p:sp>
          </p:grpSp>
          <p:sp>
            <p:nvSpPr>
              <p:cNvPr id="13" name="TextBox 12">
                <a:extLst>
                  <a:ext uri="{FF2B5EF4-FFF2-40B4-BE49-F238E27FC236}">
                    <a16:creationId xmlns:a16="http://schemas.microsoft.com/office/drawing/2014/main" id="{CE871D9B-2E5E-CBA9-5F53-750261922803}"/>
                  </a:ext>
                </a:extLst>
              </p:cNvPr>
              <p:cNvSpPr txBox="1"/>
              <p:nvPr/>
            </p:nvSpPr>
            <p:spPr>
              <a:xfrm>
                <a:off x="4510131" y="5495217"/>
                <a:ext cx="3184989" cy="1569660"/>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Lilienfeld (</a:t>
                </a:r>
                <a:r>
                  <a:rPr lang="en-US" sz="1200">
                    <a:latin typeface="Helvetica Neue" panose="02000503000000020004" pitchFamily="2" charset="0"/>
                    <a:ea typeface="Helvetica Neue" panose="02000503000000020004" pitchFamily="2" charset="0"/>
                    <a:cs typeface="Helvetica Neue" panose="02000503000000020004" pitchFamily="2" charset="0"/>
                    <a:hlinkClick r:id="rId7"/>
                  </a:rPr>
                  <a:t>2021</a:t>
                </a:r>
                <a:r>
                  <a:rPr lang="en-US" sz="1200">
                    <a:latin typeface="Helvetica Neue" panose="02000503000000020004" pitchFamily="2" charset="0"/>
                    <a:ea typeface="Helvetica Neue" panose="02000503000000020004" pitchFamily="2" charset="0"/>
                    <a:cs typeface="Helvetica Neue" panose="02000503000000020004" pitchFamily="2" charset="0"/>
                  </a:rPr>
                  <a:t>) propose that the psychopathy prototype can be understood as simply having </a:t>
                </a:r>
                <a:r>
                  <a:rPr lang="en-US" sz="12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unusual configurations of ordinary personality traits </a:t>
                </a:r>
                <a:r>
                  <a:rPr lang="en-US" sz="1200">
                    <a:latin typeface="Helvetica Neue" panose="02000503000000020004" pitchFamily="2" charset="0"/>
                    <a:ea typeface="Helvetica Neue" panose="02000503000000020004" pitchFamily="2" charset="0"/>
                    <a:cs typeface="Helvetica Neue" panose="02000503000000020004" pitchFamily="2" charset="0"/>
                  </a:rPr>
                  <a:t>(yet </a:t>
                </a:r>
                <a:r>
                  <a:rPr lang="en-US" sz="1200" i="1">
                    <a:latin typeface="Helvetica Neue" panose="02000503000000020004" pitchFamily="2" charset="0"/>
                    <a:ea typeface="Helvetica Neue" panose="02000503000000020004" pitchFamily="2" charset="0"/>
                    <a:cs typeface="Helvetica Neue" panose="02000503000000020004" pitchFamily="2" charset="0"/>
                  </a:rPr>
                  <a:t>not</a:t>
                </a:r>
                <a:r>
                  <a:rPr lang="en-US" sz="1200">
                    <a:latin typeface="Helvetica Neue" panose="02000503000000020004" pitchFamily="2" charset="0"/>
                    <a:ea typeface="Helvetica Neue" panose="02000503000000020004" pitchFamily="2" charset="0"/>
                    <a:cs typeface="Helvetica Neue" panose="02000503000000020004" pitchFamily="2" charset="0"/>
                  </a:rPr>
                  <a:t> disordered). This approach preserves the research paradigm by reframing psychopathy within the field of personality psychology.</a:t>
                </a:r>
              </a:p>
            </p:txBody>
          </p:sp>
        </p:grpSp>
        <p:pic>
          <p:nvPicPr>
            <p:cNvPr id="1030" name="Picture 6" descr="Wellbeing: Reframe your thoughts to relieve stress – Proctor">
              <a:extLst>
                <a:ext uri="{FF2B5EF4-FFF2-40B4-BE49-F238E27FC236}">
                  <a16:creationId xmlns:a16="http://schemas.microsoft.com/office/drawing/2014/main" id="{3127953F-1BFB-CED9-06A1-36488572772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056" r="11479"/>
            <a:stretch>
              <a:fillRect/>
            </a:stretch>
          </p:blipFill>
          <p:spPr bwMode="auto">
            <a:xfrm>
              <a:off x="7911587" y="2835403"/>
              <a:ext cx="3194928" cy="2474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4604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E409FAEF-9E6E-81ED-56E4-0BC511997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AA4B5-844E-069C-A965-F68927CA795C}"/>
              </a:ext>
            </a:extLst>
          </p:cNvPr>
          <p:cNvSpPr>
            <a:spLocks noGrp="1"/>
          </p:cNvSpPr>
          <p:nvPr>
            <p:ph type="title"/>
          </p:nvPr>
        </p:nvSpPr>
        <p:spPr>
          <a:xfrm>
            <a:off x="2320413" y="2497395"/>
            <a:ext cx="7452852" cy="1707484"/>
          </a:xfrm>
        </p:spPr>
        <p:txBody>
          <a:bodyPr/>
          <a:lstStyle/>
          <a:p>
            <a:pPr algn="ctr"/>
            <a:r>
              <a:rPr lang="en-US" sz="6000">
                <a:solidFill>
                  <a:schemeClr val="bg1"/>
                </a:solidFill>
              </a:rPr>
              <a:t>Class Discussion</a:t>
            </a:r>
          </a:p>
        </p:txBody>
      </p:sp>
      <p:sp>
        <p:nvSpPr>
          <p:cNvPr id="7" name="Rectangle 6">
            <a:extLst>
              <a:ext uri="{FF2B5EF4-FFF2-40B4-BE49-F238E27FC236}">
                <a16:creationId xmlns:a16="http://schemas.microsoft.com/office/drawing/2014/main" id="{A134D037-4450-556A-B83D-CCA50C06FD52}"/>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238115-4C03-6A14-03F3-98F9523DBF13}"/>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4997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Autofit/>
          </a:bodyPr>
          <a:lstStyle/>
          <a:p>
            <a:pPr marL="0" indent="0" algn="ctr">
              <a:buNone/>
            </a:pPr>
            <a:endParaRPr lang="en-US" b="1">
              <a:solidFill>
                <a:schemeClr val="accent1">
                  <a:lumMod val="50000"/>
                </a:schemeClr>
              </a:solidFill>
              <a:latin typeface="Garamond" panose="02020404030301010803" pitchFamily="18" charset="0"/>
            </a:endParaRPr>
          </a:p>
          <a:p>
            <a:pPr algn="ctr"/>
            <a:r>
              <a:rPr lang="en-US" sz="4600" b="1">
                <a:solidFill>
                  <a:srgbClr val="61A2A7"/>
                </a:solidFill>
              </a:rPr>
              <a:t>Any questions..?</a:t>
            </a:r>
          </a:p>
          <a:p>
            <a:pPr marL="0" indent="0" algn="ctr">
              <a:buNone/>
            </a:pPr>
            <a:endParaRPr lang="en-US">
              <a:latin typeface="Garamond" panose="02020404030301010803" pitchFamily="18" charset="0"/>
            </a:endParaRPr>
          </a:p>
        </p:txBody>
      </p:sp>
      <p:sp>
        <p:nvSpPr>
          <p:cNvPr id="9" name="TextBox 8">
            <a:extLst>
              <a:ext uri="{FF2B5EF4-FFF2-40B4-BE49-F238E27FC236}">
                <a16:creationId xmlns:a16="http://schemas.microsoft.com/office/drawing/2014/main" id="{FF8F647D-A077-DDD0-F302-A72EB3A8E0D9}"/>
              </a:ext>
            </a:extLst>
          </p:cNvPr>
          <p:cNvSpPr txBox="1"/>
          <p:nvPr/>
        </p:nvSpPr>
        <p:spPr>
          <a:xfrm>
            <a:off x="4834971" y="6453578"/>
            <a:ext cx="2515432" cy="276999"/>
          </a:xfrm>
          <a:prstGeom prst="rect">
            <a:avLst/>
          </a:prstGeom>
          <a:noFill/>
        </p:spPr>
        <p:txBody>
          <a:bodyPr wrap="none" rtlCol="0">
            <a:spAutoFit/>
          </a:bodyPr>
          <a:lstStyle/>
          <a:p>
            <a:pPr algn="ctr"/>
            <a:r>
              <a:rPr lang="en-US" sz="120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OpenAI (LLM-generated image)</a:t>
            </a:r>
          </a:p>
        </p:txBody>
      </p:sp>
      <p:pic>
        <p:nvPicPr>
          <p:cNvPr id="4" name="Picture 3" descr="A chameleon reading a book on a log&#10;&#10;AI-generated content may be incorrect.">
            <a:extLst>
              <a:ext uri="{FF2B5EF4-FFF2-40B4-BE49-F238E27FC236}">
                <a16:creationId xmlns:a16="http://schemas.microsoft.com/office/drawing/2014/main" id="{767CFD0B-6957-7A80-F199-AE876D7F112D}"/>
              </a:ext>
            </a:extLst>
          </p:cNvPr>
          <p:cNvPicPr>
            <a:picLocks noChangeAspect="1"/>
          </p:cNvPicPr>
          <p:nvPr/>
        </p:nvPicPr>
        <p:blipFill>
          <a:blip r:embed="rId3"/>
          <a:stretch>
            <a:fillRect/>
          </a:stretch>
        </p:blipFill>
        <p:spPr>
          <a:xfrm>
            <a:off x="3432229" y="2505559"/>
            <a:ext cx="5340458" cy="3512950"/>
          </a:xfrm>
          <a:prstGeom prst="rect">
            <a:avLst/>
          </a:prstGeom>
        </p:spPr>
      </p:pic>
    </p:spTree>
    <p:extLst>
      <p:ext uri="{BB962C8B-B14F-4D97-AF65-F5344CB8AC3E}">
        <p14:creationId xmlns:p14="http://schemas.microsoft.com/office/powerpoint/2010/main" val="1552489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36957-B75F-6A1F-832F-F28C007792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2CE2E-91E9-4079-40EE-E9535C90FA60}"/>
              </a:ext>
            </a:extLst>
          </p:cNvPr>
          <p:cNvSpPr>
            <a:spLocks noGrp="1"/>
          </p:cNvSpPr>
          <p:nvPr>
            <p:ph type="title"/>
          </p:nvPr>
        </p:nvSpPr>
        <p:spPr/>
        <p:txBody>
          <a:bodyPr/>
          <a:lstStyle/>
          <a:p>
            <a:r>
              <a:rPr lang="en-US"/>
              <a:t>Class Discussion:</a:t>
            </a:r>
          </a:p>
        </p:txBody>
      </p:sp>
      <p:sp>
        <p:nvSpPr>
          <p:cNvPr id="3" name="Content Placeholder 2">
            <a:extLst>
              <a:ext uri="{FF2B5EF4-FFF2-40B4-BE49-F238E27FC236}">
                <a16:creationId xmlns:a16="http://schemas.microsoft.com/office/drawing/2014/main" id="{6AD3F187-7CD2-1F35-8B47-D466F6D10626}"/>
              </a:ext>
            </a:extLst>
          </p:cNvPr>
          <p:cNvSpPr>
            <a:spLocks noGrp="1"/>
          </p:cNvSpPr>
          <p:nvPr>
            <p:ph idx="1"/>
          </p:nvPr>
        </p:nvSpPr>
        <p:spPr>
          <a:xfrm>
            <a:off x="82550" y="1054718"/>
            <a:ext cx="12020274" cy="5803281"/>
          </a:xfrm>
        </p:spPr>
        <p:txBody>
          <a:bodyPr vert="horz" lIns="91440" tIns="45720" rIns="91440" bIns="45720" rtlCol="0" anchor="t">
            <a:normAutofit/>
          </a:bodyPr>
          <a:lstStyle/>
          <a:p>
            <a:endParaRPr lang="en-US"/>
          </a:p>
          <a:p>
            <a:pPr algn="ctr"/>
            <a:r>
              <a:rPr lang="en-US" sz="3200" b="1"/>
              <a:t>Personal and Institutional Resistance to “Null” Effects?</a:t>
            </a:r>
          </a:p>
          <a:p>
            <a:pPr marL="342900" indent="-342900">
              <a:buFont typeface="Arial" panose="020B0604020202020204" pitchFamily="34" charset="0"/>
              <a:buChar char="•"/>
            </a:pPr>
            <a:endParaRPr lang="en-US"/>
          </a:p>
          <a:p>
            <a:pPr marL="514350" indent="-514350">
              <a:buFont typeface="+mj-lt"/>
              <a:buAutoNum type="arabicPeriod"/>
            </a:pPr>
            <a:r>
              <a:rPr lang="en-US"/>
              <a:t>Do scientists avoid acknowledging the overwhelming null evidence because of the potential legal and professional consequences?</a:t>
            </a:r>
          </a:p>
          <a:p>
            <a:pPr marL="514350" indent="-514350">
              <a:buFont typeface="+mj-lt"/>
              <a:buAutoNum type="arabicPeriod"/>
            </a:pPr>
            <a:endParaRPr lang="en-US"/>
          </a:p>
          <a:p>
            <a:pPr marL="514350" indent="-514350">
              <a:buFont typeface="+mj-lt"/>
              <a:buAutoNum type="arabicPeriod"/>
            </a:pPr>
            <a:r>
              <a:rPr lang="en-US"/>
              <a:t>How do institutional incentives shape acceptance or rejection of problematic constructs (such as psychopathy)?</a:t>
            </a:r>
          </a:p>
        </p:txBody>
      </p:sp>
    </p:spTree>
    <p:extLst>
      <p:ext uri="{BB962C8B-B14F-4D97-AF65-F5344CB8AC3E}">
        <p14:creationId xmlns:p14="http://schemas.microsoft.com/office/powerpoint/2010/main" val="49693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BC871-63F4-0729-35C1-4B8C96AFC0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1D9033-704C-2C9F-BA0E-04624DF04AF2}"/>
              </a:ext>
            </a:extLst>
          </p:cNvPr>
          <p:cNvSpPr>
            <a:spLocks noGrp="1"/>
          </p:cNvSpPr>
          <p:nvPr>
            <p:ph type="title"/>
          </p:nvPr>
        </p:nvSpPr>
        <p:spPr/>
        <p:txBody>
          <a:bodyPr/>
          <a:lstStyle/>
          <a:p>
            <a:r>
              <a:rPr lang="en-US"/>
              <a:t>Class Discussion:</a:t>
            </a:r>
          </a:p>
        </p:txBody>
      </p:sp>
      <p:sp>
        <p:nvSpPr>
          <p:cNvPr id="3" name="Content Placeholder 2">
            <a:extLst>
              <a:ext uri="{FF2B5EF4-FFF2-40B4-BE49-F238E27FC236}">
                <a16:creationId xmlns:a16="http://schemas.microsoft.com/office/drawing/2014/main" id="{A964499A-DB1E-DDCB-FF5D-7F7FC3B7E247}"/>
              </a:ext>
            </a:extLst>
          </p:cNvPr>
          <p:cNvSpPr>
            <a:spLocks noGrp="1"/>
          </p:cNvSpPr>
          <p:nvPr>
            <p:ph idx="1"/>
          </p:nvPr>
        </p:nvSpPr>
        <p:spPr>
          <a:xfrm>
            <a:off x="82550" y="1054718"/>
            <a:ext cx="12020274" cy="5803281"/>
          </a:xfrm>
        </p:spPr>
        <p:txBody>
          <a:bodyPr vert="horz" lIns="91440" tIns="45720" rIns="91440" bIns="45720" rtlCol="0" anchor="t">
            <a:normAutofit/>
          </a:bodyPr>
          <a:lstStyle/>
          <a:p>
            <a:endParaRPr lang="en-US"/>
          </a:p>
          <a:p>
            <a:pPr algn="ctr"/>
            <a:r>
              <a:rPr lang="en-US" sz="3200" b="1"/>
              <a:t>Public Understanding and the Influence of Cleckley</a:t>
            </a:r>
          </a:p>
          <a:p>
            <a:pPr algn="ctr"/>
            <a:endParaRPr lang="en-US"/>
          </a:p>
          <a:p>
            <a:pPr marL="514350" indent="-514350">
              <a:buFont typeface="+mj-lt"/>
              <a:buAutoNum type="arabicPeriod"/>
            </a:pPr>
            <a:r>
              <a:rPr lang="en-US"/>
              <a:t>Do you think public understandings of psychopathy can meaningfully change, particularly given that some discredited concepts—such as “multiple personality disorder”—continue to persist in popular belief?</a:t>
            </a:r>
          </a:p>
          <a:p>
            <a:pPr marL="514350" indent="-514350">
              <a:buFont typeface="+mj-lt"/>
              <a:buAutoNum type="arabicPeriod"/>
            </a:pPr>
            <a:endParaRPr lang="en-US"/>
          </a:p>
          <a:p>
            <a:pPr marL="514350" indent="-514350">
              <a:buFont typeface="+mj-lt"/>
              <a:buAutoNum type="arabicPeriod"/>
            </a:pPr>
            <a:r>
              <a:rPr lang="en-US"/>
              <a:t>If you had the opportunity to pose a question or offer a comment to Hervey Cleckley, or another key figure in the early conceptualization of psychopathy, what would you choose to ask or say?</a:t>
            </a:r>
          </a:p>
          <a:p>
            <a:pPr marL="514350" indent="-514350">
              <a:buFont typeface="+mj-lt"/>
              <a:buAutoNum type="arabicPeriod"/>
            </a:pPr>
            <a:endParaRPr lang="en-US"/>
          </a:p>
        </p:txBody>
      </p:sp>
    </p:spTree>
    <p:extLst>
      <p:ext uri="{BB962C8B-B14F-4D97-AF65-F5344CB8AC3E}">
        <p14:creationId xmlns:p14="http://schemas.microsoft.com/office/powerpoint/2010/main" val="408450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667B-2FA2-288E-780E-D4B3230C71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02D0E-93EB-FC42-DD4C-028F6338A0D8}"/>
              </a:ext>
            </a:extLst>
          </p:cNvPr>
          <p:cNvSpPr>
            <a:spLocks noGrp="1"/>
          </p:cNvSpPr>
          <p:nvPr>
            <p:ph type="title"/>
          </p:nvPr>
        </p:nvSpPr>
        <p:spPr/>
        <p:txBody>
          <a:bodyPr/>
          <a:lstStyle/>
          <a:p>
            <a:r>
              <a:rPr lang="en-US"/>
              <a:t>Class Discussion:</a:t>
            </a:r>
          </a:p>
        </p:txBody>
      </p:sp>
      <p:sp>
        <p:nvSpPr>
          <p:cNvPr id="3" name="Content Placeholder 2">
            <a:extLst>
              <a:ext uri="{FF2B5EF4-FFF2-40B4-BE49-F238E27FC236}">
                <a16:creationId xmlns:a16="http://schemas.microsoft.com/office/drawing/2014/main" id="{B020FF40-B0BF-E26D-D184-277FCD7B3CB5}"/>
              </a:ext>
            </a:extLst>
          </p:cNvPr>
          <p:cNvSpPr>
            <a:spLocks noGrp="1"/>
          </p:cNvSpPr>
          <p:nvPr>
            <p:ph idx="1"/>
          </p:nvPr>
        </p:nvSpPr>
        <p:spPr>
          <a:xfrm>
            <a:off x="82550" y="1054718"/>
            <a:ext cx="12020274" cy="5803281"/>
          </a:xfrm>
        </p:spPr>
        <p:txBody>
          <a:bodyPr vert="horz" lIns="91440" tIns="45720" rIns="91440" bIns="45720" rtlCol="0" anchor="t">
            <a:normAutofit/>
          </a:bodyPr>
          <a:lstStyle/>
          <a:p>
            <a:endParaRPr lang="en-US"/>
          </a:p>
          <a:p>
            <a:pPr algn="ctr"/>
            <a:r>
              <a:rPr lang="en-US" sz="3200" b="1"/>
              <a:t>Biological Causes</a:t>
            </a:r>
          </a:p>
          <a:p>
            <a:pPr algn="ctr"/>
            <a:endParaRPr lang="en-US"/>
          </a:p>
          <a:p>
            <a:pPr marL="514350" indent="-514350">
              <a:buFont typeface="+mj-lt"/>
              <a:buAutoNum type="arabicPeriod"/>
            </a:pPr>
            <a:r>
              <a:rPr lang="en-US"/>
              <a:t>Given the weak evidence for psychopathy as a biological disorder, how should we interpret </a:t>
            </a:r>
            <a:r>
              <a:rPr lang="en-US">
                <a:solidFill>
                  <a:srgbClr val="FF0000"/>
                </a:solidFill>
              </a:rPr>
              <a:t>epigenetic studies </a:t>
            </a:r>
            <a:r>
              <a:rPr lang="en-US"/>
              <a:t>– e.g., those suggesting that environmental factors may activate or deactivate certain genes linked to psychopathic traits (e.g., </a:t>
            </a:r>
            <a:r>
              <a:rPr lang="en-US">
                <a:hlinkClick r:id="rId3"/>
              </a:rPr>
              <a:t>Mariz et al., 2021</a:t>
            </a:r>
            <a:r>
              <a:rPr lang="en-US"/>
              <a:t>)? </a:t>
            </a:r>
          </a:p>
          <a:p>
            <a:pPr marL="514350" indent="-514350">
              <a:buFont typeface="+mj-lt"/>
              <a:buAutoNum type="arabicPeriod"/>
            </a:pPr>
            <a:endParaRPr lang="en-US"/>
          </a:p>
          <a:p>
            <a:pPr marL="514350" indent="-514350">
              <a:buFont typeface="+mj-lt"/>
              <a:buAutoNum type="arabicPeriod"/>
            </a:pPr>
            <a:r>
              <a:rPr lang="en-US"/>
              <a:t>Do these findings ultimately reinforce the conclusion that there is still no strong biological basis for psychopathy?</a:t>
            </a:r>
          </a:p>
        </p:txBody>
      </p:sp>
    </p:spTree>
    <p:extLst>
      <p:ext uri="{BB962C8B-B14F-4D97-AF65-F5344CB8AC3E}">
        <p14:creationId xmlns:p14="http://schemas.microsoft.com/office/powerpoint/2010/main" val="2619802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C33A3-A798-10E1-7A0F-7EC4B44B1F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0AEC31-3E4A-0DBB-8E46-95877814B390}"/>
              </a:ext>
            </a:extLst>
          </p:cNvPr>
          <p:cNvSpPr>
            <a:spLocks noGrp="1"/>
          </p:cNvSpPr>
          <p:nvPr>
            <p:ph type="title"/>
          </p:nvPr>
        </p:nvSpPr>
        <p:spPr/>
        <p:txBody>
          <a:bodyPr/>
          <a:lstStyle/>
          <a:p>
            <a:r>
              <a:rPr lang="en-US"/>
              <a:t>Class Discussion:</a:t>
            </a:r>
          </a:p>
        </p:txBody>
      </p:sp>
      <p:sp>
        <p:nvSpPr>
          <p:cNvPr id="3" name="Content Placeholder 2">
            <a:extLst>
              <a:ext uri="{FF2B5EF4-FFF2-40B4-BE49-F238E27FC236}">
                <a16:creationId xmlns:a16="http://schemas.microsoft.com/office/drawing/2014/main" id="{AC8E7654-3581-CD0A-AAF9-571B5781C3BE}"/>
              </a:ext>
            </a:extLst>
          </p:cNvPr>
          <p:cNvSpPr>
            <a:spLocks noGrp="1"/>
          </p:cNvSpPr>
          <p:nvPr>
            <p:ph idx="1"/>
          </p:nvPr>
        </p:nvSpPr>
        <p:spPr>
          <a:xfrm>
            <a:off x="82550" y="1054718"/>
            <a:ext cx="12020274" cy="5803281"/>
          </a:xfrm>
        </p:spPr>
        <p:txBody>
          <a:bodyPr vert="horz" lIns="91440" tIns="45720" rIns="91440" bIns="45720" rtlCol="0" anchor="t">
            <a:normAutofit/>
          </a:bodyPr>
          <a:lstStyle/>
          <a:p>
            <a:endParaRPr lang="en-US"/>
          </a:p>
          <a:p>
            <a:pPr algn="ctr"/>
            <a:r>
              <a:rPr lang="en-US" b="1">
                <a:hlinkClick r:id="rId3"/>
              </a:rPr>
              <a:t>Mariz et al., 2021</a:t>
            </a:r>
            <a:endParaRPr lang="en-US" b="1"/>
          </a:p>
          <a:p>
            <a:pPr marL="514350" indent="-514350">
              <a:buFont typeface="+mj-lt"/>
              <a:buAutoNum type="arabicPeriod"/>
            </a:pPr>
            <a:endParaRPr lang="en-US"/>
          </a:p>
        </p:txBody>
      </p:sp>
      <p:pic>
        <p:nvPicPr>
          <p:cNvPr id="4" name="Picture 3">
            <a:extLst>
              <a:ext uri="{FF2B5EF4-FFF2-40B4-BE49-F238E27FC236}">
                <a16:creationId xmlns:a16="http://schemas.microsoft.com/office/drawing/2014/main" id="{423A7A97-AD26-2E33-BCFE-D3EB773FEEAE}"/>
              </a:ext>
            </a:extLst>
          </p:cNvPr>
          <p:cNvPicPr>
            <a:picLocks noChangeAspect="1"/>
          </p:cNvPicPr>
          <p:nvPr/>
        </p:nvPicPr>
        <p:blipFill>
          <a:blip r:embed="rId4"/>
          <a:stretch>
            <a:fillRect/>
          </a:stretch>
        </p:blipFill>
        <p:spPr>
          <a:xfrm>
            <a:off x="562345" y="2101926"/>
            <a:ext cx="3574105" cy="4540738"/>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AF213AE1-BEA5-73CC-3D79-89CE27C4A72E}"/>
              </a:ext>
            </a:extLst>
          </p:cNvPr>
          <p:cNvPicPr>
            <a:picLocks noChangeAspect="1"/>
          </p:cNvPicPr>
          <p:nvPr/>
        </p:nvPicPr>
        <p:blipFill>
          <a:blip r:embed="rId5"/>
          <a:stretch>
            <a:fillRect/>
          </a:stretch>
        </p:blipFill>
        <p:spPr>
          <a:xfrm>
            <a:off x="4429432" y="2101926"/>
            <a:ext cx="7344776" cy="4590485"/>
          </a:xfrm>
          <a:prstGeom prst="rect">
            <a:avLst/>
          </a:prstGeom>
          <a:ln>
            <a:solidFill>
              <a:schemeClr val="tx1"/>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A7E41890-4D4E-1A42-B016-4084BE2160D2}"/>
              </a:ext>
            </a:extLst>
          </p:cNvPr>
          <p:cNvSpPr/>
          <p:nvPr/>
        </p:nvSpPr>
        <p:spPr>
          <a:xfrm>
            <a:off x="8244386" y="2747425"/>
            <a:ext cx="914400" cy="153526"/>
          </a:xfrm>
          <a:prstGeom prst="rect">
            <a:avLst/>
          </a:prstGeom>
          <a:solidFill>
            <a:srgbClr val="FFFF00">
              <a:alpha val="488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D49D3A-10A5-32CC-6C08-FEA7221C8F0A}"/>
              </a:ext>
            </a:extLst>
          </p:cNvPr>
          <p:cNvSpPr/>
          <p:nvPr/>
        </p:nvSpPr>
        <p:spPr>
          <a:xfrm>
            <a:off x="8214890" y="2968219"/>
            <a:ext cx="1509213" cy="3359732"/>
          </a:xfrm>
          <a:prstGeom prst="rect">
            <a:avLst/>
          </a:prstGeom>
          <a:solidFill>
            <a:srgbClr val="FFFF00">
              <a:alpha val="488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02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E8E5F-248E-1FA8-37B7-EA1E4B8A77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F8B08-2001-282F-0786-490ED2061E31}"/>
              </a:ext>
            </a:extLst>
          </p:cNvPr>
          <p:cNvSpPr>
            <a:spLocks noGrp="1"/>
          </p:cNvSpPr>
          <p:nvPr>
            <p:ph type="title"/>
          </p:nvPr>
        </p:nvSpPr>
        <p:spPr/>
        <p:txBody>
          <a:bodyPr/>
          <a:lstStyle/>
          <a:p>
            <a:r>
              <a:rPr lang="en-US"/>
              <a:t>Class Discussion:</a:t>
            </a:r>
          </a:p>
        </p:txBody>
      </p:sp>
      <p:sp>
        <p:nvSpPr>
          <p:cNvPr id="3" name="Content Placeholder 2">
            <a:extLst>
              <a:ext uri="{FF2B5EF4-FFF2-40B4-BE49-F238E27FC236}">
                <a16:creationId xmlns:a16="http://schemas.microsoft.com/office/drawing/2014/main" id="{A9960812-6D3F-C548-0F95-53D9CA9CB399}"/>
              </a:ext>
            </a:extLst>
          </p:cNvPr>
          <p:cNvSpPr>
            <a:spLocks noGrp="1"/>
          </p:cNvSpPr>
          <p:nvPr>
            <p:ph idx="1"/>
          </p:nvPr>
        </p:nvSpPr>
        <p:spPr>
          <a:xfrm>
            <a:off x="82550" y="1054718"/>
            <a:ext cx="12020274" cy="5803281"/>
          </a:xfrm>
        </p:spPr>
        <p:txBody>
          <a:bodyPr vert="horz" lIns="91440" tIns="45720" rIns="91440" bIns="45720" rtlCol="0" anchor="t">
            <a:normAutofit/>
          </a:bodyPr>
          <a:lstStyle/>
          <a:p>
            <a:endParaRPr lang="en-US"/>
          </a:p>
          <a:p>
            <a:pPr algn="ctr"/>
            <a:r>
              <a:rPr lang="en-US" sz="3200" b="1"/>
              <a:t>Rethinking Psychopathy Research</a:t>
            </a:r>
          </a:p>
          <a:p>
            <a:pPr algn="ctr"/>
            <a:endParaRPr lang="en-US"/>
          </a:p>
          <a:p>
            <a:pPr marL="514350" indent="-514350">
              <a:buFont typeface="+mj-lt"/>
              <a:buAutoNum type="arabicPeriod"/>
            </a:pPr>
            <a:r>
              <a:rPr lang="en-US"/>
              <a:t>What would psychopathy research look like if it were rebuilt from scratch, without assumptions about traits, checklists, or inherited stereotypes?</a:t>
            </a:r>
          </a:p>
          <a:p>
            <a:pPr marL="514350" indent="-514350">
              <a:buFont typeface="+mj-lt"/>
              <a:buAutoNum type="arabicPeriod"/>
            </a:pPr>
            <a:endParaRPr lang="en-US"/>
          </a:p>
          <a:p>
            <a:pPr marL="514350" indent="-514350">
              <a:buFont typeface="+mj-lt"/>
              <a:buAutoNum type="arabicPeriod"/>
            </a:pPr>
            <a:r>
              <a:rPr lang="en-US"/>
              <a:t>Are there individuals who are genuinely “dangerous” in a way that warrants classification?</a:t>
            </a:r>
          </a:p>
          <a:p>
            <a:pPr marL="514350" indent="-514350">
              <a:buFont typeface="+mj-lt"/>
              <a:buAutoNum type="arabicPeriod"/>
            </a:pPr>
            <a:endParaRPr lang="en-US"/>
          </a:p>
          <a:p>
            <a:pPr marL="514350" indent="-514350">
              <a:buFont typeface="+mj-lt"/>
              <a:buAutoNum type="arabicPeriod"/>
            </a:pPr>
            <a:r>
              <a:rPr lang="en-US"/>
              <a:t>How should morally sanctioned killing (e.g., soldiers in war) factor into judgments about normality, deviance, or loss of sanity?</a:t>
            </a:r>
          </a:p>
        </p:txBody>
      </p:sp>
    </p:spTree>
    <p:extLst>
      <p:ext uri="{BB962C8B-B14F-4D97-AF65-F5344CB8AC3E}">
        <p14:creationId xmlns:p14="http://schemas.microsoft.com/office/powerpoint/2010/main" val="8927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2B6D9-DA79-4FEC-7D42-BA7054AE9A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22E13-BFF7-D104-A4C3-71BE0B9EF063}"/>
              </a:ext>
            </a:extLst>
          </p:cNvPr>
          <p:cNvSpPr>
            <a:spLocks noGrp="1"/>
          </p:cNvSpPr>
          <p:nvPr>
            <p:ph type="title"/>
          </p:nvPr>
        </p:nvSpPr>
        <p:spPr/>
        <p:txBody>
          <a:bodyPr/>
          <a:lstStyle/>
          <a:p>
            <a:r>
              <a:rPr lang="en-US"/>
              <a:t>Class Discussion:</a:t>
            </a:r>
          </a:p>
        </p:txBody>
      </p:sp>
      <p:sp>
        <p:nvSpPr>
          <p:cNvPr id="3" name="Content Placeholder 2">
            <a:extLst>
              <a:ext uri="{FF2B5EF4-FFF2-40B4-BE49-F238E27FC236}">
                <a16:creationId xmlns:a16="http://schemas.microsoft.com/office/drawing/2014/main" id="{62D3A0BD-C887-3E43-9BD0-DEEB2709057B}"/>
              </a:ext>
            </a:extLst>
          </p:cNvPr>
          <p:cNvSpPr>
            <a:spLocks noGrp="1"/>
          </p:cNvSpPr>
          <p:nvPr>
            <p:ph idx="1"/>
          </p:nvPr>
        </p:nvSpPr>
        <p:spPr>
          <a:xfrm>
            <a:off x="82550" y="1054718"/>
            <a:ext cx="12020274" cy="5803281"/>
          </a:xfrm>
        </p:spPr>
        <p:txBody>
          <a:bodyPr vert="horz" lIns="91440" tIns="45720" rIns="91440" bIns="45720" rtlCol="0" anchor="t">
            <a:normAutofit/>
          </a:bodyPr>
          <a:lstStyle/>
          <a:p>
            <a:endParaRPr lang="en-US"/>
          </a:p>
          <a:p>
            <a:pPr algn="ctr"/>
            <a:r>
              <a:rPr lang="en-US" sz="3200" b="1"/>
              <a:t>Recommendation</a:t>
            </a:r>
          </a:p>
          <a:p>
            <a:pPr algn="ctr"/>
            <a:r>
              <a:rPr lang="en-US" sz="1800" i="1"/>
              <a:t>NB: It’s arguably problematic to assume that violence is a sign of psychological “abnormality”…</a:t>
            </a:r>
            <a:endParaRPr lang="en-US" i="1"/>
          </a:p>
        </p:txBody>
      </p:sp>
      <p:pic>
        <p:nvPicPr>
          <p:cNvPr id="2050" name="Picture 2" descr="The Act of Killing (2012) - IMDb">
            <a:extLst>
              <a:ext uri="{FF2B5EF4-FFF2-40B4-BE49-F238E27FC236}">
                <a16:creationId xmlns:a16="http://schemas.microsoft.com/office/drawing/2014/main" id="{42D61C81-5B45-29D5-DD2F-07D1A45B9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250" y="2595717"/>
            <a:ext cx="2591831" cy="383055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Ordinary Men: Reserve Police Battalion 101 and the final solution in  Poland: Christopher R. Browning: 9780060995065: Books - Amazon.ca">
            <a:extLst>
              <a:ext uri="{FF2B5EF4-FFF2-40B4-BE49-F238E27FC236}">
                <a16:creationId xmlns:a16="http://schemas.microsoft.com/office/drawing/2014/main" id="{B83B7040-C429-9A3A-7EFF-D5B6EDB5AF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467" y="2595718"/>
            <a:ext cx="2577644" cy="383055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King Leopold's Ghost: A Story of Greed, Terror, and Heroism in Colonial  Africa: Hochschild, Adam: 9780358212508: Books - Amazon.ca">
            <a:extLst>
              <a:ext uri="{FF2B5EF4-FFF2-40B4-BE49-F238E27FC236}">
                <a16:creationId xmlns:a16="http://schemas.microsoft.com/office/drawing/2014/main" id="{959693A0-02D4-94ED-633A-C010320B0D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0753" y="2595716"/>
            <a:ext cx="2609566" cy="383055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06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56FD7-80E3-A345-5095-C68DD372C1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D3E37D-1E86-E1B8-AEEB-5E7EDDBAF3D0}"/>
              </a:ext>
            </a:extLst>
          </p:cNvPr>
          <p:cNvSpPr>
            <a:spLocks noGrp="1"/>
          </p:cNvSpPr>
          <p:nvPr>
            <p:ph type="title"/>
          </p:nvPr>
        </p:nvSpPr>
        <p:spPr/>
        <p:txBody>
          <a:bodyPr/>
          <a:lstStyle/>
          <a:p>
            <a:r>
              <a:rPr lang="en-US"/>
              <a:t>Class Discussion:</a:t>
            </a:r>
          </a:p>
        </p:txBody>
      </p:sp>
      <p:sp>
        <p:nvSpPr>
          <p:cNvPr id="3" name="Content Placeholder 2">
            <a:extLst>
              <a:ext uri="{FF2B5EF4-FFF2-40B4-BE49-F238E27FC236}">
                <a16:creationId xmlns:a16="http://schemas.microsoft.com/office/drawing/2014/main" id="{5154BEF6-6B8B-68D8-4CD0-7495FA70E0EA}"/>
              </a:ext>
            </a:extLst>
          </p:cNvPr>
          <p:cNvSpPr>
            <a:spLocks noGrp="1"/>
          </p:cNvSpPr>
          <p:nvPr>
            <p:ph idx="1"/>
          </p:nvPr>
        </p:nvSpPr>
        <p:spPr/>
        <p:txBody>
          <a:bodyPr>
            <a:normAutofit/>
          </a:bodyPr>
          <a:lstStyle/>
          <a:p>
            <a:endParaRPr lang="en-US"/>
          </a:p>
          <a:p>
            <a:pPr algn="ctr"/>
            <a:r>
              <a:rPr lang="en-US" b="1"/>
              <a:t>Sheldon Wolin on Human Nature </a:t>
            </a:r>
          </a:p>
          <a:p>
            <a:pPr algn="ctr"/>
            <a:r>
              <a:rPr lang="en-US" sz="1800" i="1"/>
              <a:t>Wolin </a:t>
            </a:r>
            <a:r>
              <a:rPr lang="en-US" sz="1800" i="1">
                <a:hlinkClick r:id="rId2"/>
              </a:rPr>
              <a:t>(1963, p. 15)</a:t>
            </a:r>
            <a:endParaRPr lang="en-US" sz="1800" i="1"/>
          </a:p>
          <a:p>
            <a:pPr marL="457200" indent="-457200">
              <a:buFont typeface="Arial" panose="020B0604020202020204" pitchFamily="34" charset="0"/>
              <a:buChar char="•"/>
            </a:pPr>
            <a:endParaRPr lang="en-US" i="1"/>
          </a:p>
        </p:txBody>
      </p:sp>
      <p:sp>
        <p:nvSpPr>
          <p:cNvPr id="6" name="TextBox 5">
            <a:extLst>
              <a:ext uri="{FF2B5EF4-FFF2-40B4-BE49-F238E27FC236}">
                <a16:creationId xmlns:a16="http://schemas.microsoft.com/office/drawing/2014/main" id="{B5028329-99E8-3B0F-215F-C722F993A379}"/>
              </a:ext>
            </a:extLst>
          </p:cNvPr>
          <p:cNvSpPr txBox="1"/>
          <p:nvPr/>
        </p:nvSpPr>
        <p:spPr>
          <a:xfrm>
            <a:off x="2633246" y="2525171"/>
            <a:ext cx="9469578" cy="4154984"/>
          </a:xfrm>
          <a:prstGeom prst="rect">
            <a:avLst/>
          </a:prstGeom>
          <a:noFill/>
          <a:ln>
            <a:solidFill>
              <a:schemeClr val="tx2"/>
            </a:solidFill>
          </a:ln>
        </p:spPr>
        <p:txBody>
          <a:bodyPr wrap="square" rtlCol="0">
            <a:spAutoFit/>
          </a:bodyPr>
          <a:lstStyle/>
          <a:p>
            <a:r>
              <a:rPr lang="en-US" sz="2400">
                <a:latin typeface="Helvetica Neue" panose="02000503000000020004" pitchFamily="2" charset="0"/>
                <a:ea typeface="Helvetica Neue" panose="02000503000000020004" pitchFamily="2" charset="0"/>
                <a:cs typeface="Helvetica Neue" panose="02000503000000020004" pitchFamily="2" charset="0"/>
              </a:rPr>
              <a:t>“Man’s </a:t>
            </a:r>
            <a:r>
              <a:rPr lang="en-US" sz="24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unique talent </a:t>
            </a:r>
            <a:r>
              <a:rPr lang="en-US" sz="2400">
                <a:latin typeface="Helvetica Neue" panose="02000503000000020004" pitchFamily="2" charset="0"/>
                <a:ea typeface="Helvetica Neue" panose="02000503000000020004" pitchFamily="2" charset="0"/>
                <a:cs typeface="Helvetica Neue" panose="02000503000000020004" pitchFamily="2" charset="0"/>
              </a:rPr>
              <a:t>is his </a:t>
            </a:r>
            <a:r>
              <a:rPr lang="en-US" sz="2400">
                <a:solidFill>
                  <a:schemeClr val="bg1"/>
                </a:solidFill>
                <a:highlight>
                  <a:srgbClr val="FF0000"/>
                </a:highlight>
                <a:latin typeface="Helvetica Neue" panose="02000503000000020004" pitchFamily="2" charset="0"/>
                <a:ea typeface="Helvetica Neue" panose="02000503000000020004" pitchFamily="2" charset="0"/>
                <a:cs typeface="Helvetica Neue" panose="02000503000000020004" pitchFamily="2" charset="0"/>
              </a:rPr>
              <a:t>capacity for systematically experimenting with violence and for justifying the results</a:t>
            </a:r>
            <a:r>
              <a:rPr lang="en-US" sz="2400">
                <a:latin typeface="Helvetica Neue" panose="02000503000000020004" pitchFamily="2" charset="0"/>
                <a:ea typeface="Helvetica Neue" panose="02000503000000020004" pitchFamily="2" charset="0"/>
                <a:cs typeface="Helvetica Neue" panose="02000503000000020004" pitchFamily="2" charset="0"/>
              </a:rPr>
              <a:t>. He alone has devised a wide assortment of methods for inflicting violence and a subtle scale for indicating the degrees and shades of violence that time and experience have shown to be the most affective for controlling the behavior and attitudes of other men. To man alone belongs the ability to </a:t>
            </a:r>
            <a:r>
              <a:rPr lang="en-US" sz="24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compose elaborate systems </a:t>
            </a:r>
            <a:r>
              <a:rPr lang="en-US" sz="2400">
                <a:latin typeface="Helvetica Neue" panose="02000503000000020004" pitchFamily="2" charset="0"/>
                <a:ea typeface="Helvetica Neue" panose="02000503000000020004" pitchFamily="2" charset="0"/>
                <a:cs typeface="Helvetica Neue" panose="02000503000000020004" pitchFamily="2" charset="0"/>
              </a:rPr>
              <a:t>of religious values, </a:t>
            </a:r>
            <a:r>
              <a:rPr lang="en-US" sz="24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political ideologies </a:t>
            </a:r>
            <a:r>
              <a:rPr lang="en-US" sz="2400">
                <a:latin typeface="Helvetica Neue" panose="02000503000000020004" pitchFamily="2" charset="0"/>
                <a:ea typeface="Helvetica Neue" panose="02000503000000020004" pitchFamily="2" charset="0"/>
                <a:cs typeface="Helvetica Neue" panose="02000503000000020004" pitchFamily="2" charset="0"/>
              </a:rPr>
              <a:t>and scientific myths that, by the beauty of their poetry and cleverness of their reasoning, have succeeded over long periods of time in legitimizing violence and concealing its otherwise ugly profile.”</a:t>
            </a:r>
            <a:endParaRPr lang="en-US" sz="2400">
              <a:highlight>
                <a:srgbClr val="61A2A7"/>
              </a:highligh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E672894D-4311-A296-14DF-03BAB9E3AA7A}"/>
              </a:ext>
            </a:extLst>
          </p:cNvPr>
          <p:cNvPicPr>
            <a:picLocks noChangeAspect="1"/>
          </p:cNvPicPr>
          <p:nvPr/>
        </p:nvPicPr>
        <p:blipFill>
          <a:blip r:embed="rId3"/>
          <a:stretch>
            <a:fillRect/>
          </a:stretch>
        </p:blipFill>
        <p:spPr>
          <a:xfrm>
            <a:off x="69298" y="2525171"/>
            <a:ext cx="2508467" cy="3278110"/>
          </a:xfrm>
          <a:prstGeom prst="rect">
            <a:avLst/>
          </a:prstGeom>
          <a:ln>
            <a:solidFill>
              <a:schemeClr val="tx1"/>
            </a:solidFill>
          </a:ln>
        </p:spPr>
      </p:pic>
    </p:spTree>
    <p:extLst>
      <p:ext uri="{BB962C8B-B14F-4D97-AF65-F5344CB8AC3E}">
        <p14:creationId xmlns:p14="http://schemas.microsoft.com/office/powerpoint/2010/main" val="2754395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D2F64-9876-A051-87D4-D5E429BC2A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1EC664-62FA-79E7-681E-E18F88755568}"/>
              </a:ext>
            </a:extLst>
          </p:cNvPr>
          <p:cNvSpPr>
            <a:spLocks noGrp="1"/>
          </p:cNvSpPr>
          <p:nvPr>
            <p:ph type="title"/>
          </p:nvPr>
        </p:nvSpPr>
        <p:spPr/>
        <p:txBody>
          <a:bodyPr/>
          <a:lstStyle/>
          <a:p>
            <a:r>
              <a:rPr lang="en-US"/>
              <a:t>Class Discussion:</a:t>
            </a:r>
          </a:p>
        </p:txBody>
      </p:sp>
      <p:sp>
        <p:nvSpPr>
          <p:cNvPr id="3" name="Content Placeholder 2">
            <a:extLst>
              <a:ext uri="{FF2B5EF4-FFF2-40B4-BE49-F238E27FC236}">
                <a16:creationId xmlns:a16="http://schemas.microsoft.com/office/drawing/2014/main" id="{71239BCF-FA28-9495-CD1B-BCC8904C0D6E}"/>
              </a:ext>
            </a:extLst>
          </p:cNvPr>
          <p:cNvSpPr>
            <a:spLocks noGrp="1"/>
          </p:cNvSpPr>
          <p:nvPr>
            <p:ph idx="1"/>
          </p:nvPr>
        </p:nvSpPr>
        <p:spPr>
          <a:xfrm>
            <a:off x="82550" y="1054718"/>
            <a:ext cx="12020274" cy="5803281"/>
          </a:xfrm>
        </p:spPr>
        <p:txBody>
          <a:bodyPr vert="horz" lIns="91440" tIns="45720" rIns="91440" bIns="45720" rtlCol="0" anchor="t">
            <a:normAutofit/>
          </a:bodyPr>
          <a:lstStyle/>
          <a:p>
            <a:endParaRPr lang="en-US"/>
          </a:p>
          <a:p>
            <a:pPr algn="ctr"/>
            <a:r>
              <a:rPr lang="en-US" sz="3200" b="1"/>
              <a:t>Validity of Related Constructs</a:t>
            </a:r>
            <a:endParaRPr lang="en-US"/>
          </a:p>
          <a:p>
            <a:pPr marL="514350" indent="-514350">
              <a:buFont typeface="+mj-lt"/>
              <a:buAutoNum type="arabicPeriod"/>
            </a:pPr>
            <a:endParaRPr lang="en-US"/>
          </a:p>
          <a:p>
            <a:pPr marL="514350" indent="-514350">
              <a:buFont typeface="+mj-lt"/>
              <a:buAutoNum type="arabicPeriod"/>
            </a:pPr>
            <a:r>
              <a:rPr lang="en-US"/>
              <a:t>If psychopathy is unreliable (or “not real”), what should we conclude about adjacent constructs (e.g., </a:t>
            </a:r>
            <a:r>
              <a:rPr lang="en-US">
                <a:hlinkClick r:id="rId3"/>
              </a:rPr>
              <a:t>dark triad</a:t>
            </a:r>
            <a:r>
              <a:rPr lang="en-US"/>
              <a:t>, </a:t>
            </a:r>
            <a:r>
              <a:rPr lang="en-US">
                <a:hlinkClick r:id="rId4"/>
              </a:rPr>
              <a:t>dark tetrad</a:t>
            </a:r>
            <a:r>
              <a:rPr lang="en-US"/>
              <a:t>, oppositional defiant disorder, conduct disorder)…?</a:t>
            </a:r>
          </a:p>
          <a:p>
            <a:pPr marL="514350" indent="-514350">
              <a:buFont typeface="+mj-lt"/>
              <a:buAutoNum type="arabicPeriod"/>
            </a:pPr>
            <a:endParaRPr lang="en-US"/>
          </a:p>
          <a:p>
            <a:pPr marL="514350" indent="-514350">
              <a:buFont typeface="+mj-lt"/>
              <a:buAutoNum type="arabicPeriod"/>
            </a:pPr>
            <a:r>
              <a:rPr lang="en-US"/>
              <a:t>On what basis do clinicians assert that certain individuals are “unusual” or “deviant”?</a:t>
            </a:r>
          </a:p>
        </p:txBody>
      </p:sp>
    </p:spTree>
    <p:extLst>
      <p:ext uri="{BB962C8B-B14F-4D97-AF65-F5344CB8AC3E}">
        <p14:creationId xmlns:p14="http://schemas.microsoft.com/office/powerpoint/2010/main" val="208348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DDDFB-8F6B-2449-7CAC-37B215D2E0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95A15B-2F72-6E19-613B-3C453A881010}"/>
              </a:ext>
            </a:extLst>
          </p:cNvPr>
          <p:cNvSpPr>
            <a:spLocks noGrp="1"/>
          </p:cNvSpPr>
          <p:nvPr>
            <p:ph type="title"/>
          </p:nvPr>
        </p:nvSpPr>
        <p:spPr/>
        <p:txBody>
          <a:bodyPr/>
          <a:lstStyle/>
          <a:p>
            <a:r>
              <a:rPr lang="en-US"/>
              <a:t>Class Discussion:</a:t>
            </a:r>
          </a:p>
        </p:txBody>
      </p:sp>
      <p:sp>
        <p:nvSpPr>
          <p:cNvPr id="3" name="Content Placeholder 2">
            <a:extLst>
              <a:ext uri="{FF2B5EF4-FFF2-40B4-BE49-F238E27FC236}">
                <a16:creationId xmlns:a16="http://schemas.microsoft.com/office/drawing/2014/main" id="{219A16AD-7D72-A481-66AE-FC872655901F}"/>
              </a:ext>
            </a:extLst>
          </p:cNvPr>
          <p:cNvSpPr>
            <a:spLocks noGrp="1"/>
          </p:cNvSpPr>
          <p:nvPr>
            <p:ph idx="1"/>
          </p:nvPr>
        </p:nvSpPr>
        <p:spPr>
          <a:xfrm>
            <a:off x="82550" y="1054718"/>
            <a:ext cx="12020274" cy="5803281"/>
          </a:xfrm>
        </p:spPr>
        <p:txBody>
          <a:bodyPr vert="horz" lIns="91440" tIns="45720" rIns="91440" bIns="45720" rtlCol="0" anchor="t">
            <a:normAutofit/>
          </a:bodyPr>
          <a:lstStyle/>
          <a:p>
            <a:endParaRPr lang="en-US"/>
          </a:p>
          <a:p>
            <a:pPr algn="ctr"/>
            <a:r>
              <a:rPr lang="en-US" sz="3200" b="1"/>
              <a:t>Selective Use of the Psychopathy Label</a:t>
            </a:r>
            <a:endParaRPr lang="en-US"/>
          </a:p>
          <a:p>
            <a:endParaRPr lang="en-US"/>
          </a:p>
          <a:p>
            <a:pPr marL="514350" indent="-514350">
              <a:buFont typeface="+mj-lt"/>
              <a:buAutoNum type="arabicPeriod"/>
            </a:pPr>
            <a:r>
              <a:rPr lang="en-US"/>
              <a:t>Why is the “psychopathy” label applied to offenders but rarely used to describe harmful institutional actors (e.g., Oak Ridge researchers)?</a:t>
            </a:r>
          </a:p>
          <a:p>
            <a:pPr marL="514350" indent="-514350">
              <a:buFont typeface="+mj-lt"/>
              <a:buAutoNum type="arabicPeriod"/>
            </a:pPr>
            <a:endParaRPr lang="en-US"/>
          </a:p>
          <a:p>
            <a:pPr marL="514350" indent="-514350">
              <a:buFont typeface="+mj-lt"/>
              <a:buAutoNum type="arabicPeriod"/>
            </a:pPr>
            <a:r>
              <a:rPr lang="en-US"/>
              <a:t>What does this selective application reveal about the social function of the label?</a:t>
            </a:r>
          </a:p>
        </p:txBody>
      </p:sp>
    </p:spTree>
    <p:extLst>
      <p:ext uri="{BB962C8B-B14F-4D97-AF65-F5344CB8AC3E}">
        <p14:creationId xmlns:p14="http://schemas.microsoft.com/office/powerpoint/2010/main" val="3466990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FB761-1F92-BE77-E3F6-EA49A57D0F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6DF99-114F-C405-AE0D-38C6AC7BF7C3}"/>
              </a:ext>
            </a:extLst>
          </p:cNvPr>
          <p:cNvSpPr>
            <a:spLocks noGrp="1"/>
          </p:cNvSpPr>
          <p:nvPr>
            <p:ph type="title"/>
          </p:nvPr>
        </p:nvSpPr>
        <p:spPr/>
        <p:txBody>
          <a:bodyPr/>
          <a:lstStyle/>
          <a:p>
            <a:r>
              <a:rPr lang="en-US"/>
              <a:t>Class Discussion:</a:t>
            </a:r>
          </a:p>
        </p:txBody>
      </p:sp>
      <p:sp>
        <p:nvSpPr>
          <p:cNvPr id="3" name="Content Placeholder 2">
            <a:extLst>
              <a:ext uri="{FF2B5EF4-FFF2-40B4-BE49-F238E27FC236}">
                <a16:creationId xmlns:a16="http://schemas.microsoft.com/office/drawing/2014/main" id="{8BABDC37-46E5-BAB6-9560-F9FF3E3DA24F}"/>
              </a:ext>
            </a:extLst>
          </p:cNvPr>
          <p:cNvSpPr>
            <a:spLocks noGrp="1"/>
          </p:cNvSpPr>
          <p:nvPr>
            <p:ph idx="1"/>
          </p:nvPr>
        </p:nvSpPr>
        <p:spPr>
          <a:xfrm>
            <a:off x="82550" y="1054718"/>
            <a:ext cx="12020274" cy="5803281"/>
          </a:xfrm>
        </p:spPr>
        <p:txBody>
          <a:bodyPr vert="horz" lIns="91440" tIns="45720" rIns="91440" bIns="45720" rtlCol="0" anchor="t">
            <a:normAutofit lnSpcReduction="10000"/>
          </a:bodyPr>
          <a:lstStyle/>
          <a:p>
            <a:endParaRPr lang="en-US"/>
          </a:p>
          <a:p>
            <a:pPr algn="ctr"/>
            <a:r>
              <a:rPr lang="en-US" sz="3200" b="1"/>
              <a:t>Legal Consequences of Abandoning Psychopathy</a:t>
            </a:r>
          </a:p>
          <a:p>
            <a:pPr marL="342900" indent="-342900">
              <a:buFont typeface="Arial" panose="020B0604020202020204" pitchFamily="34" charset="0"/>
              <a:buChar char="•"/>
            </a:pPr>
            <a:endParaRPr lang="en-US"/>
          </a:p>
          <a:p>
            <a:pPr marL="514350" indent="-514350">
              <a:buFont typeface="+mj-lt"/>
              <a:buAutoNum type="arabicPeriod"/>
            </a:pPr>
            <a:r>
              <a:rPr lang="en-US"/>
              <a:t>If psychopathy is ultimately accepted as a flawed construct, what would likely happen within the legal system? Would courts stop using the PCL-R, and could prior cases be re-examined?</a:t>
            </a:r>
          </a:p>
          <a:p>
            <a:pPr marL="514350" indent="-514350">
              <a:buFont typeface="+mj-lt"/>
              <a:buAutoNum type="arabicPeriod"/>
            </a:pPr>
            <a:endParaRPr lang="en-US"/>
          </a:p>
          <a:p>
            <a:pPr marL="514350" indent="-514350">
              <a:buFont typeface="+mj-lt"/>
              <a:buAutoNum type="arabicPeriod"/>
            </a:pPr>
            <a:r>
              <a:rPr lang="en-US"/>
              <a:t>How should justice systems address individuals who were harmed by being labeled “psychopathic”? What forms of redress or review might be appropriate?</a:t>
            </a:r>
          </a:p>
          <a:p>
            <a:pPr marL="514350" indent="-514350">
              <a:buFont typeface="+mj-lt"/>
              <a:buAutoNum type="arabicPeriod"/>
            </a:pPr>
            <a:endParaRPr lang="en-US"/>
          </a:p>
          <a:p>
            <a:pPr marL="514350" indent="-514350">
              <a:buFont typeface="+mj-lt"/>
              <a:buAutoNum type="arabicPeriod"/>
            </a:pPr>
            <a:r>
              <a:rPr lang="en-US"/>
              <a:t>If psychopathy is abandoned, how can forensic psychology regain public trust and professional credibility?</a:t>
            </a:r>
          </a:p>
        </p:txBody>
      </p:sp>
    </p:spTree>
    <p:extLst>
      <p:ext uri="{BB962C8B-B14F-4D97-AF65-F5344CB8AC3E}">
        <p14:creationId xmlns:p14="http://schemas.microsoft.com/office/powerpoint/2010/main" val="426184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3B5EE-8F3A-8C46-88C8-D917B2FBC243}"/>
              </a:ext>
            </a:extLst>
          </p:cNvPr>
          <p:cNvSpPr txBox="1"/>
          <p:nvPr/>
        </p:nvSpPr>
        <p:spPr>
          <a:xfrm>
            <a:off x="3082499" y="162830"/>
            <a:ext cx="6013185" cy="1323439"/>
          </a:xfrm>
          <a:prstGeom prst="rect">
            <a:avLst/>
          </a:prstGeom>
          <a:noFill/>
        </p:spPr>
        <p:txBody>
          <a:bodyPr wrap="none" rtlCol="0">
            <a:spAutoFit/>
          </a:bodyPr>
          <a:lstStyle/>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Psychopathy and Crime</a:t>
            </a:r>
          </a:p>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FSC350</a:t>
            </a:r>
          </a:p>
        </p:txBody>
      </p:sp>
      <p:sp>
        <p:nvSpPr>
          <p:cNvPr id="3" name="TextBox 2">
            <a:extLst>
              <a:ext uri="{FF2B5EF4-FFF2-40B4-BE49-F238E27FC236}">
                <a16:creationId xmlns:a16="http://schemas.microsoft.com/office/drawing/2014/main" id="{BB390E52-1102-1C40-A747-3ADEE12989B1}"/>
              </a:ext>
            </a:extLst>
          </p:cNvPr>
          <p:cNvSpPr txBox="1"/>
          <p:nvPr/>
        </p:nvSpPr>
        <p:spPr>
          <a:xfrm>
            <a:off x="7231834" y="2014328"/>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8</a:t>
            </a:r>
          </a:p>
          <a:p>
            <a:pPr algn="ctr"/>
            <a:r>
              <a:rPr lang="en-US" sz="2200" b="1">
                <a:latin typeface="Agency FB" panose="020B0503020202020204" pitchFamily="34" charset="77"/>
              </a:rPr>
              <a:t>Psychopathy and Scientific Spin</a:t>
            </a:r>
          </a:p>
        </p:txBody>
      </p:sp>
      <p:sp>
        <p:nvSpPr>
          <p:cNvPr id="4" name="TextBox 3">
            <a:extLst>
              <a:ext uri="{FF2B5EF4-FFF2-40B4-BE49-F238E27FC236}">
                <a16:creationId xmlns:a16="http://schemas.microsoft.com/office/drawing/2014/main" id="{0C920893-4190-E64C-83B6-25C37A4BB03D}"/>
              </a:ext>
            </a:extLst>
          </p:cNvPr>
          <p:cNvSpPr txBox="1"/>
          <p:nvPr/>
        </p:nvSpPr>
        <p:spPr>
          <a:xfrm>
            <a:off x="293863" y="5687714"/>
            <a:ext cx="4652212"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6</a:t>
            </a:r>
          </a:p>
          <a:p>
            <a:pPr algn="ctr"/>
            <a:r>
              <a:rPr lang="en-US" sz="2200" b="1">
                <a:latin typeface="Agency FB" panose="020B0503020202020204" pitchFamily="34" charset="77"/>
              </a:rPr>
              <a:t>The Neuroscience of Psychopathy</a:t>
            </a:r>
          </a:p>
        </p:txBody>
      </p:sp>
      <p:sp>
        <p:nvSpPr>
          <p:cNvPr id="5" name="TextBox 4">
            <a:extLst>
              <a:ext uri="{FF2B5EF4-FFF2-40B4-BE49-F238E27FC236}">
                <a16:creationId xmlns:a16="http://schemas.microsoft.com/office/drawing/2014/main" id="{3B5B2899-66DB-2F44-AC08-76407EBE6F1E}"/>
              </a:ext>
            </a:extLst>
          </p:cNvPr>
          <p:cNvSpPr txBox="1"/>
          <p:nvPr/>
        </p:nvSpPr>
        <p:spPr>
          <a:xfrm>
            <a:off x="7227379" y="1102077"/>
            <a:ext cx="4652212"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7</a:t>
            </a:r>
          </a:p>
          <a:p>
            <a:pPr algn="ctr"/>
            <a:r>
              <a:rPr lang="en-US" sz="2200" b="1">
                <a:latin typeface="Agency FB" panose="020B0503020202020204" pitchFamily="34" charset="77"/>
              </a:rPr>
              <a:t>Two Theories of Psychopathy</a:t>
            </a:r>
          </a:p>
        </p:txBody>
      </p:sp>
      <p:sp>
        <p:nvSpPr>
          <p:cNvPr id="7" name="TextBox 6">
            <a:extLst>
              <a:ext uri="{FF2B5EF4-FFF2-40B4-BE49-F238E27FC236}">
                <a16:creationId xmlns:a16="http://schemas.microsoft.com/office/drawing/2014/main" id="{2B3EDC33-8DA4-674F-9F21-7A1BC53173BA}"/>
              </a:ext>
            </a:extLst>
          </p:cNvPr>
          <p:cNvSpPr txBox="1"/>
          <p:nvPr/>
        </p:nvSpPr>
        <p:spPr>
          <a:xfrm>
            <a:off x="7232091" y="2923883"/>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9</a:t>
            </a:r>
          </a:p>
          <a:p>
            <a:pPr algn="ctr"/>
            <a:r>
              <a:rPr lang="en-US" sz="2200" b="1">
                <a:latin typeface="Agency FB" panose="020B0503020202020204" pitchFamily="34" charset="77"/>
              </a:rPr>
              <a:t>Psychopathy and Ethics</a:t>
            </a:r>
          </a:p>
        </p:txBody>
      </p:sp>
      <p:sp>
        <p:nvSpPr>
          <p:cNvPr id="8" name="TextBox 7">
            <a:extLst>
              <a:ext uri="{FF2B5EF4-FFF2-40B4-BE49-F238E27FC236}">
                <a16:creationId xmlns:a16="http://schemas.microsoft.com/office/drawing/2014/main" id="{D9F4C883-49E6-F84E-8491-EFA80CA3E91D}"/>
              </a:ext>
            </a:extLst>
          </p:cNvPr>
          <p:cNvSpPr txBox="1"/>
          <p:nvPr/>
        </p:nvSpPr>
        <p:spPr>
          <a:xfrm>
            <a:off x="293868" y="1102077"/>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1</a:t>
            </a:r>
          </a:p>
          <a:p>
            <a:pPr algn="ctr"/>
            <a:r>
              <a:rPr lang="en-US" sz="2200" b="1">
                <a:latin typeface="Agency FB" panose="020B0503020202020204" pitchFamily="34" charset="77"/>
              </a:rPr>
              <a:t>Introduction – What is Psychopathy?</a:t>
            </a:r>
            <a:endParaRPr lang="en-US" sz="2200" i="1">
              <a:latin typeface="Agency FB" panose="020B0503020202020204" pitchFamily="34" charset="77"/>
            </a:endParaRPr>
          </a:p>
        </p:txBody>
      </p:sp>
      <p:sp>
        <p:nvSpPr>
          <p:cNvPr id="9" name="TextBox 8">
            <a:extLst>
              <a:ext uri="{FF2B5EF4-FFF2-40B4-BE49-F238E27FC236}">
                <a16:creationId xmlns:a16="http://schemas.microsoft.com/office/drawing/2014/main" id="{759C2D31-13EC-504A-9B24-EB0FE6EF1825}"/>
              </a:ext>
            </a:extLst>
          </p:cNvPr>
          <p:cNvSpPr txBox="1"/>
          <p:nvPr/>
        </p:nvSpPr>
        <p:spPr>
          <a:xfrm>
            <a:off x="293862" y="4769872"/>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5</a:t>
            </a:r>
          </a:p>
          <a:p>
            <a:pPr algn="ctr"/>
            <a:r>
              <a:rPr lang="en-US" sz="2200" b="1">
                <a:latin typeface="Agency FB" panose="020B0503020202020204" pitchFamily="34" charset="77"/>
              </a:rPr>
              <a:t>Psychopathy and Moral Psychology</a:t>
            </a:r>
          </a:p>
        </p:txBody>
      </p:sp>
      <p:sp>
        <p:nvSpPr>
          <p:cNvPr id="10" name="TextBox 9">
            <a:extLst>
              <a:ext uri="{FF2B5EF4-FFF2-40B4-BE49-F238E27FC236}">
                <a16:creationId xmlns:a16="http://schemas.microsoft.com/office/drawing/2014/main" id="{1CB0D1BC-26CD-E94C-9250-2317DC33AF5D}"/>
              </a:ext>
            </a:extLst>
          </p:cNvPr>
          <p:cNvSpPr txBox="1"/>
          <p:nvPr/>
        </p:nvSpPr>
        <p:spPr>
          <a:xfrm>
            <a:off x="293866" y="292717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3</a:t>
            </a:r>
          </a:p>
          <a:p>
            <a:pPr algn="ctr"/>
            <a:r>
              <a:rPr lang="en-US" sz="2200" b="1">
                <a:latin typeface="Agency FB" panose="020B0503020202020204" pitchFamily="34" charset="77"/>
              </a:rPr>
              <a:t>Psychopathy and Forensic Risk</a:t>
            </a:r>
          </a:p>
        </p:txBody>
      </p:sp>
      <p:sp>
        <p:nvSpPr>
          <p:cNvPr id="11" name="TextBox 10">
            <a:extLst>
              <a:ext uri="{FF2B5EF4-FFF2-40B4-BE49-F238E27FC236}">
                <a16:creationId xmlns:a16="http://schemas.microsoft.com/office/drawing/2014/main" id="{E8C9DE2B-9E12-E345-B74D-4AAB86D288EC}"/>
              </a:ext>
            </a:extLst>
          </p:cNvPr>
          <p:cNvSpPr txBox="1"/>
          <p:nvPr/>
        </p:nvSpPr>
        <p:spPr>
          <a:xfrm>
            <a:off x="293863" y="3852030"/>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4</a:t>
            </a:r>
          </a:p>
          <a:p>
            <a:pPr algn="ctr"/>
            <a:r>
              <a:rPr lang="en-US" sz="2200" b="1">
                <a:latin typeface="Agency FB" panose="020B0503020202020204" pitchFamily="34" charset="77"/>
              </a:rPr>
              <a:t>Psychopathy and Treatment</a:t>
            </a:r>
          </a:p>
        </p:txBody>
      </p:sp>
      <p:sp>
        <p:nvSpPr>
          <p:cNvPr id="12" name="TextBox 11">
            <a:extLst>
              <a:ext uri="{FF2B5EF4-FFF2-40B4-BE49-F238E27FC236}">
                <a16:creationId xmlns:a16="http://schemas.microsoft.com/office/drawing/2014/main" id="{1632E077-CB1A-754E-921A-F1DB6C598B66}"/>
              </a:ext>
            </a:extLst>
          </p:cNvPr>
          <p:cNvSpPr txBox="1"/>
          <p:nvPr/>
        </p:nvSpPr>
        <p:spPr>
          <a:xfrm>
            <a:off x="293867" y="2014625"/>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2</a:t>
            </a:r>
          </a:p>
          <a:p>
            <a:pPr algn="ctr"/>
            <a:r>
              <a:rPr lang="en-US" sz="2200" b="1">
                <a:latin typeface="Agency FB" panose="020B0503020202020204" pitchFamily="34" charset="77"/>
              </a:rPr>
              <a:t>The Problem of Psychopathy</a:t>
            </a:r>
          </a:p>
        </p:txBody>
      </p:sp>
      <p:sp>
        <p:nvSpPr>
          <p:cNvPr id="14" name="Notched Right Arrow 13">
            <a:extLst>
              <a:ext uri="{FF2B5EF4-FFF2-40B4-BE49-F238E27FC236}">
                <a16:creationId xmlns:a16="http://schemas.microsoft.com/office/drawing/2014/main" id="{E3D0CE1C-E904-6842-96CD-DE110046B5BB}"/>
              </a:ext>
            </a:extLst>
          </p:cNvPr>
          <p:cNvSpPr/>
          <p:nvPr/>
        </p:nvSpPr>
        <p:spPr>
          <a:xfrm rot="5400000">
            <a:off x="4391799" y="3370583"/>
            <a:ext cx="3394573" cy="1217046"/>
          </a:xfrm>
          <a:prstGeom prst="notchedRightArrow">
            <a:avLst/>
          </a:prstGeom>
          <a:solidFill>
            <a:srgbClr val="61A2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77"/>
            </a:endParaRPr>
          </a:p>
        </p:txBody>
      </p:sp>
      <p:sp>
        <p:nvSpPr>
          <p:cNvPr id="16" name="TextBox 15">
            <a:extLst>
              <a:ext uri="{FF2B5EF4-FFF2-40B4-BE49-F238E27FC236}">
                <a16:creationId xmlns:a16="http://schemas.microsoft.com/office/drawing/2014/main" id="{52D69630-A2F3-A1A4-4D6F-5C63898CEBD2}"/>
              </a:ext>
            </a:extLst>
          </p:cNvPr>
          <p:cNvSpPr txBox="1"/>
          <p:nvPr/>
        </p:nvSpPr>
        <p:spPr>
          <a:xfrm>
            <a:off x="7227379" y="383343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10</a:t>
            </a:r>
          </a:p>
          <a:p>
            <a:pPr algn="ctr"/>
            <a:r>
              <a:rPr lang="en-US" sz="2200" b="1">
                <a:latin typeface="Agency FB" panose="020B0503020202020204" pitchFamily="34" charset="77"/>
              </a:rPr>
              <a:t>Explaining a Lack of Evidence (Part I)</a:t>
            </a:r>
            <a:endParaRPr lang="en-US" sz="2200" i="1">
              <a:latin typeface="Agency FB" panose="020B0503020202020204" pitchFamily="34" charset="77"/>
            </a:endParaRPr>
          </a:p>
        </p:txBody>
      </p:sp>
      <p:sp>
        <p:nvSpPr>
          <p:cNvPr id="17" name="TextBox 16">
            <a:extLst>
              <a:ext uri="{FF2B5EF4-FFF2-40B4-BE49-F238E27FC236}">
                <a16:creationId xmlns:a16="http://schemas.microsoft.com/office/drawing/2014/main" id="{CD99D0BB-0C4F-CF87-6C12-65F82F984A6F}"/>
              </a:ext>
            </a:extLst>
          </p:cNvPr>
          <p:cNvSpPr txBox="1"/>
          <p:nvPr/>
        </p:nvSpPr>
        <p:spPr>
          <a:xfrm>
            <a:off x="7227378" y="474299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11</a:t>
            </a:r>
          </a:p>
          <a:p>
            <a:pPr algn="ctr"/>
            <a:r>
              <a:rPr lang="en-US" sz="2200" b="1">
                <a:latin typeface="Agency FB" panose="020B0503020202020204" pitchFamily="34" charset="77"/>
              </a:rPr>
              <a:t>Explaining a Lack of Evidence (Part 2)</a:t>
            </a:r>
            <a:endParaRPr lang="en-US" sz="2200" i="1">
              <a:latin typeface="Agency FB" panose="020B0503020202020204" pitchFamily="34" charset="77"/>
            </a:endParaRPr>
          </a:p>
        </p:txBody>
      </p:sp>
      <p:sp>
        <p:nvSpPr>
          <p:cNvPr id="18" name="TextBox 17">
            <a:extLst>
              <a:ext uri="{FF2B5EF4-FFF2-40B4-BE49-F238E27FC236}">
                <a16:creationId xmlns:a16="http://schemas.microsoft.com/office/drawing/2014/main" id="{AD238C9D-026B-CE9A-FD49-2753637952EC}"/>
              </a:ext>
            </a:extLst>
          </p:cNvPr>
          <p:cNvSpPr txBox="1"/>
          <p:nvPr/>
        </p:nvSpPr>
        <p:spPr>
          <a:xfrm>
            <a:off x="7227377" y="5687714"/>
            <a:ext cx="4652213" cy="769441"/>
          </a:xfrm>
          <a:prstGeom prst="rect">
            <a:avLst/>
          </a:prstGeom>
          <a:solidFill>
            <a:srgbClr val="61A2A7"/>
          </a:solidFill>
          <a:ln>
            <a:solidFill>
              <a:schemeClr val="tx2"/>
            </a:solidFill>
          </a:ln>
        </p:spPr>
        <p:txBody>
          <a:bodyPr wrap="square" rtlCol="0">
            <a:spAutoFit/>
          </a:bodyPr>
          <a:lstStyle/>
          <a:p>
            <a:pPr algn="ctr"/>
            <a:r>
              <a:rPr lang="en-US" sz="2200">
                <a:latin typeface="Agency FB" panose="020B0503020202020204" pitchFamily="34" charset="77"/>
              </a:rPr>
              <a:t>Module 12</a:t>
            </a:r>
          </a:p>
          <a:p>
            <a:pPr algn="ctr"/>
            <a:r>
              <a:rPr lang="en-US" sz="2200" b="1">
                <a:latin typeface="Agency FB" panose="020B0503020202020204" pitchFamily="34" charset="77"/>
              </a:rPr>
              <a:t>The Future of Psychopathy Research</a:t>
            </a:r>
            <a:endParaRPr lang="en-US" sz="2200" i="1">
              <a:latin typeface="Agency FB" panose="020B0503020202020204" pitchFamily="34" charset="77"/>
            </a:endParaRPr>
          </a:p>
        </p:txBody>
      </p:sp>
    </p:spTree>
    <p:extLst>
      <p:ext uri="{BB962C8B-B14F-4D97-AF65-F5344CB8AC3E}">
        <p14:creationId xmlns:p14="http://schemas.microsoft.com/office/powerpoint/2010/main" val="2164556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599B5-3207-D6CA-791A-52B5385C38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E3AE94-D5D0-5C77-F60D-E817519A8685}"/>
              </a:ext>
            </a:extLst>
          </p:cNvPr>
          <p:cNvSpPr>
            <a:spLocks noGrp="1"/>
          </p:cNvSpPr>
          <p:nvPr>
            <p:ph type="title"/>
          </p:nvPr>
        </p:nvSpPr>
        <p:spPr/>
        <p:txBody>
          <a:bodyPr/>
          <a:lstStyle/>
          <a:p>
            <a:r>
              <a:rPr lang="en-US"/>
              <a:t>Class Discussion:</a:t>
            </a:r>
          </a:p>
        </p:txBody>
      </p:sp>
      <p:sp>
        <p:nvSpPr>
          <p:cNvPr id="3" name="Content Placeholder 2">
            <a:extLst>
              <a:ext uri="{FF2B5EF4-FFF2-40B4-BE49-F238E27FC236}">
                <a16:creationId xmlns:a16="http://schemas.microsoft.com/office/drawing/2014/main" id="{A66E51D7-9E86-1945-E4B2-C8A367F03645}"/>
              </a:ext>
            </a:extLst>
          </p:cNvPr>
          <p:cNvSpPr>
            <a:spLocks noGrp="1"/>
          </p:cNvSpPr>
          <p:nvPr>
            <p:ph idx="1"/>
          </p:nvPr>
        </p:nvSpPr>
        <p:spPr>
          <a:xfrm>
            <a:off x="82550" y="1054718"/>
            <a:ext cx="12020274" cy="5803281"/>
          </a:xfrm>
        </p:spPr>
        <p:txBody>
          <a:bodyPr vert="horz" lIns="91440" tIns="45720" rIns="91440" bIns="45720" rtlCol="0" anchor="t">
            <a:normAutofit/>
          </a:bodyPr>
          <a:lstStyle/>
          <a:p>
            <a:endParaRPr lang="en-US"/>
          </a:p>
          <a:p>
            <a:pPr algn="ctr"/>
            <a:r>
              <a:rPr lang="en-US" sz="3200" b="1"/>
              <a:t>Responsibility and the NCR Doctrine</a:t>
            </a:r>
          </a:p>
          <a:p>
            <a:pPr algn="ctr"/>
            <a:endParaRPr lang="en-US"/>
          </a:p>
          <a:p>
            <a:pPr marL="514350" indent="-514350">
              <a:buFont typeface="+mj-lt"/>
              <a:buAutoNum type="arabicPeriod"/>
            </a:pPr>
            <a:r>
              <a:rPr lang="en-US"/>
              <a:t>If psychopathy was a true neurobiological disorder, why is the NCR </a:t>
            </a:r>
            <a:r>
              <a:rPr lang="en-US" err="1"/>
              <a:t>defence</a:t>
            </a:r>
            <a:r>
              <a:rPr lang="en-US"/>
              <a:t> not available to those labeled psychopathic?</a:t>
            </a:r>
          </a:p>
          <a:p>
            <a:pPr marL="514350" indent="-514350">
              <a:buFont typeface="+mj-lt"/>
              <a:buAutoNum type="arabicPeriod"/>
            </a:pPr>
            <a:endParaRPr lang="en-US"/>
          </a:p>
          <a:p>
            <a:pPr marL="514350" indent="-514350">
              <a:buFont typeface="+mj-lt"/>
              <a:buAutoNum type="arabicPeriod"/>
            </a:pPr>
            <a:r>
              <a:rPr lang="en-US"/>
              <a:t>Why is psychopathy treated differently from other disorders in assessments of moral understanding and criminal responsibility?</a:t>
            </a:r>
          </a:p>
        </p:txBody>
      </p:sp>
    </p:spTree>
    <p:extLst>
      <p:ext uri="{BB962C8B-B14F-4D97-AF65-F5344CB8AC3E}">
        <p14:creationId xmlns:p14="http://schemas.microsoft.com/office/powerpoint/2010/main" val="2429276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623A2-E9A1-2E12-7C46-6CAAEE546D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FCFBC-BFE9-1D35-E31E-A902628FB3BC}"/>
              </a:ext>
            </a:extLst>
          </p:cNvPr>
          <p:cNvSpPr>
            <a:spLocks noGrp="1"/>
          </p:cNvSpPr>
          <p:nvPr>
            <p:ph type="title"/>
          </p:nvPr>
        </p:nvSpPr>
        <p:spPr/>
        <p:txBody>
          <a:bodyPr/>
          <a:lstStyle/>
          <a:p>
            <a:r>
              <a:rPr lang="en-US"/>
              <a:t>Class Discussion:</a:t>
            </a:r>
          </a:p>
        </p:txBody>
      </p:sp>
      <p:sp>
        <p:nvSpPr>
          <p:cNvPr id="3" name="Content Placeholder 2">
            <a:extLst>
              <a:ext uri="{FF2B5EF4-FFF2-40B4-BE49-F238E27FC236}">
                <a16:creationId xmlns:a16="http://schemas.microsoft.com/office/drawing/2014/main" id="{308CBF70-AE50-9992-DA74-882AB9CCD4BA}"/>
              </a:ext>
            </a:extLst>
          </p:cNvPr>
          <p:cNvSpPr>
            <a:spLocks noGrp="1"/>
          </p:cNvSpPr>
          <p:nvPr>
            <p:ph idx="1"/>
          </p:nvPr>
        </p:nvSpPr>
        <p:spPr>
          <a:xfrm>
            <a:off x="82550" y="1054718"/>
            <a:ext cx="12020274" cy="5803281"/>
          </a:xfrm>
        </p:spPr>
        <p:txBody>
          <a:bodyPr vert="horz" lIns="91440" tIns="45720" rIns="91440" bIns="45720" rtlCol="0" anchor="t">
            <a:normAutofit/>
          </a:bodyPr>
          <a:lstStyle/>
          <a:p>
            <a:endParaRPr lang="en-US"/>
          </a:p>
          <a:p>
            <a:pPr algn="ctr"/>
            <a:r>
              <a:rPr lang="en-US" sz="3200" b="1"/>
              <a:t>Scientific Simplicity and Critical Inquiry</a:t>
            </a:r>
            <a:endParaRPr lang="en-US"/>
          </a:p>
          <a:p>
            <a:pPr marL="514350" indent="-514350">
              <a:buFont typeface="+mj-lt"/>
              <a:buAutoNum type="arabicPeriod"/>
            </a:pPr>
            <a:endParaRPr lang="en-US"/>
          </a:p>
          <a:p>
            <a:pPr marL="514350" indent="-514350">
              <a:buFont typeface="+mj-lt"/>
              <a:buAutoNum type="arabicPeriod"/>
            </a:pPr>
            <a:r>
              <a:rPr lang="en-US"/>
              <a:t>How do we avoid uncritically relying on longstanding or “simple” explanations in psychology?</a:t>
            </a:r>
          </a:p>
          <a:p>
            <a:pPr marL="514350" indent="-514350">
              <a:buFont typeface="+mj-lt"/>
              <a:buAutoNum type="arabicPeriod"/>
            </a:pPr>
            <a:endParaRPr lang="en-US"/>
          </a:p>
          <a:p>
            <a:pPr marL="514350" indent="-514350">
              <a:buFont typeface="+mj-lt"/>
              <a:buAutoNum type="arabicPeriod"/>
            </a:pPr>
            <a:r>
              <a:rPr lang="en-US"/>
              <a:t>What does it mean to treat simplicity as a scientific virtue without oversimplifying complex phenomena?</a:t>
            </a:r>
          </a:p>
          <a:p>
            <a:pPr marL="514350" indent="-514350">
              <a:buFont typeface="+mj-lt"/>
              <a:buAutoNum type="arabicPeriod"/>
            </a:pPr>
            <a:endParaRPr lang="en-US"/>
          </a:p>
          <a:p>
            <a:pPr marL="514350" indent="-514350">
              <a:buFont typeface="+mj-lt"/>
              <a:buAutoNum type="arabicPeriod"/>
            </a:pPr>
            <a:r>
              <a:rPr lang="en-US"/>
              <a:t>How should researchers weigh simplicity against other virtues, such as empirical adequacy, practicality, and evidential support?</a:t>
            </a:r>
          </a:p>
        </p:txBody>
      </p:sp>
    </p:spTree>
    <p:extLst>
      <p:ext uri="{BB962C8B-B14F-4D97-AF65-F5344CB8AC3E}">
        <p14:creationId xmlns:p14="http://schemas.microsoft.com/office/powerpoint/2010/main" val="1660082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8871-25FE-6E42-99CD-C0198BB1C484}"/>
              </a:ext>
            </a:extLst>
          </p:cNvPr>
          <p:cNvSpPr>
            <a:spLocks noGrp="1"/>
          </p:cNvSpPr>
          <p:nvPr>
            <p:ph type="title"/>
          </p:nvPr>
        </p:nvSpPr>
        <p:spPr/>
        <p:txBody>
          <a:bodyPr/>
          <a:lstStyle/>
          <a:p>
            <a:r>
              <a:rPr lang="en-US"/>
              <a:t>This Module’s Agenda:</a:t>
            </a:r>
          </a:p>
        </p:txBody>
      </p:sp>
      <p:sp>
        <p:nvSpPr>
          <p:cNvPr id="3" name="Content Placeholder 2">
            <a:extLst>
              <a:ext uri="{FF2B5EF4-FFF2-40B4-BE49-F238E27FC236}">
                <a16:creationId xmlns:a16="http://schemas.microsoft.com/office/drawing/2014/main" id="{A5D9D6F8-15E9-1542-9BC8-A912BE1987D2}"/>
              </a:ext>
            </a:extLst>
          </p:cNvPr>
          <p:cNvSpPr>
            <a:spLocks noGrp="1"/>
          </p:cNvSpPr>
          <p:nvPr>
            <p:ph idx="1"/>
          </p:nvPr>
        </p:nvSpPr>
        <p:spPr/>
        <p:txBody>
          <a:bodyPr vert="horz" lIns="91440" tIns="45720" rIns="91440" bIns="45720" rtlCol="0" anchor="t">
            <a:normAutofit/>
          </a:bodyPr>
          <a:lstStyle/>
          <a:p>
            <a:pPr marL="514350" indent="-514350">
              <a:buFont typeface="Arial" panose="020B0604020202020204" pitchFamily="34" charset="0"/>
              <a:buChar char="•"/>
            </a:pPr>
            <a:endParaRPr lang="en-US"/>
          </a:p>
          <a:p>
            <a:pPr marL="514350" indent="-514350">
              <a:buFont typeface="Arial" panose="020B0604020202020204" pitchFamily="34" charset="0"/>
              <a:buChar char="•"/>
            </a:pPr>
            <a:r>
              <a:rPr lang="en-US">
                <a:latin typeface="Helvetica Neue"/>
              </a:rPr>
              <a:t>Psychopathy as a Zombie Idea</a:t>
            </a:r>
          </a:p>
          <a:p>
            <a:pPr marL="514350" indent="-514350">
              <a:buFont typeface="Arial" panose="020B0604020202020204" pitchFamily="34" charset="0"/>
              <a:buChar char="•"/>
            </a:pPr>
            <a:r>
              <a:rPr lang="en-US">
                <a:latin typeface="Helvetica Neue"/>
              </a:rPr>
              <a:t>Objections</a:t>
            </a:r>
          </a:p>
          <a:p>
            <a:pPr marL="514350" indent="-514350">
              <a:buFont typeface="Arial" panose="020B0604020202020204" pitchFamily="34" charset="0"/>
              <a:buChar char="•"/>
            </a:pPr>
            <a:r>
              <a:rPr lang="en-US">
                <a:latin typeface="Helvetica Neue"/>
              </a:rPr>
              <a:t>Critical Reflections</a:t>
            </a:r>
          </a:p>
          <a:p>
            <a:pPr marL="514350" indent="-514350">
              <a:buFont typeface="Arial" panose="020B0604020202020204" pitchFamily="34" charset="0"/>
              <a:buChar char="•"/>
            </a:pPr>
            <a:r>
              <a:rPr lang="en-US">
                <a:latin typeface="Helvetica Neue"/>
              </a:rPr>
              <a:t>Class Discussion</a:t>
            </a:r>
          </a:p>
          <a:p>
            <a:pPr marL="514350" indent="-514350">
              <a:buFont typeface="Arial" panose="020B0604020202020204" pitchFamily="34" charset="0"/>
              <a:buChar char="•"/>
            </a:pPr>
            <a:endParaRPr lang="en-US">
              <a:latin typeface="Helvetica Neue"/>
            </a:endParaRPr>
          </a:p>
        </p:txBody>
      </p:sp>
      <p:pic>
        <p:nvPicPr>
          <p:cNvPr id="4" name="Picture 3" descr="A white face with black text&#10;&#10;AI-generated content may be incorrect.">
            <a:extLst>
              <a:ext uri="{FF2B5EF4-FFF2-40B4-BE49-F238E27FC236}">
                <a16:creationId xmlns:a16="http://schemas.microsoft.com/office/drawing/2014/main" id="{47FD5972-A813-512A-77C4-85A17286C4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028498" y="1799532"/>
            <a:ext cx="2902074" cy="4353111"/>
          </a:xfrm>
          <a:prstGeom prst="rect">
            <a:avLst/>
          </a:prstGeom>
          <a:ln>
            <a:solidFill>
              <a:schemeClr val="tx1"/>
            </a:solidFill>
          </a:ln>
          <a:effectLst>
            <a:outerShdw blurRad="50800" dist="104313" dir="2700000" algn="tl" rotWithShape="0">
              <a:prstClr val="black">
                <a:alpha val="40000"/>
              </a:prstClr>
            </a:outerShdw>
          </a:effectLst>
        </p:spPr>
      </p:pic>
    </p:spTree>
    <p:extLst>
      <p:ext uri="{BB962C8B-B14F-4D97-AF65-F5344CB8AC3E}">
        <p14:creationId xmlns:p14="http://schemas.microsoft.com/office/powerpoint/2010/main" val="3614981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A406578-9B6B-BE70-E2D1-8F756F9F21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399A3-95FC-D094-B61B-B7B8B04BC50A}"/>
              </a:ext>
            </a:extLst>
          </p:cNvPr>
          <p:cNvSpPr>
            <a:spLocks noGrp="1"/>
          </p:cNvSpPr>
          <p:nvPr>
            <p:ph type="title"/>
          </p:nvPr>
        </p:nvSpPr>
        <p:spPr>
          <a:xfrm>
            <a:off x="2320413" y="2497395"/>
            <a:ext cx="7452852" cy="1707484"/>
          </a:xfrm>
        </p:spPr>
        <p:txBody>
          <a:bodyPr/>
          <a:lstStyle/>
          <a:p>
            <a:pPr algn="ctr"/>
            <a:r>
              <a:rPr lang="en-US" sz="6000">
                <a:solidFill>
                  <a:schemeClr val="bg1"/>
                </a:solidFill>
              </a:rPr>
              <a:t>Psychopathy as a “Zombie” Idea</a:t>
            </a:r>
          </a:p>
        </p:txBody>
      </p:sp>
      <p:sp>
        <p:nvSpPr>
          <p:cNvPr id="7" name="Rectangle 6">
            <a:extLst>
              <a:ext uri="{FF2B5EF4-FFF2-40B4-BE49-F238E27FC236}">
                <a16:creationId xmlns:a16="http://schemas.microsoft.com/office/drawing/2014/main" id="{D87AC726-AA58-1437-4900-D3F803F67E97}"/>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5EDDDD-9EC3-1A40-8802-2080EB3D36D0}"/>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931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0A087-41AE-9FE4-EE59-1BD48057B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FD8FB9-6DB8-1227-B073-10F5410B6C95}"/>
              </a:ext>
            </a:extLst>
          </p:cNvPr>
          <p:cNvSpPr>
            <a:spLocks noGrp="1"/>
          </p:cNvSpPr>
          <p:nvPr>
            <p:ph type="title"/>
          </p:nvPr>
        </p:nvSpPr>
        <p:spPr/>
        <p:txBody>
          <a:bodyPr/>
          <a:lstStyle/>
          <a:p>
            <a:r>
              <a:rPr lang="en-US"/>
              <a:t>Psychopathy as a “Zombie” Idea:</a:t>
            </a:r>
          </a:p>
        </p:txBody>
      </p:sp>
      <p:sp>
        <p:nvSpPr>
          <p:cNvPr id="3" name="Content Placeholder 2">
            <a:extLst>
              <a:ext uri="{FF2B5EF4-FFF2-40B4-BE49-F238E27FC236}">
                <a16:creationId xmlns:a16="http://schemas.microsoft.com/office/drawing/2014/main" id="{623E62C4-D0EF-C805-C632-11BE3DCA90AA}"/>
              </a:ext>
            </a:extLst>
          </p:cNvPr>
          <p:cNvSpPr>
            <a:spLocks noGrp="1"/>
          </p:cNvSpPr>
          <p:nvPr>
            <p:ph idx="1"/>
          </p:nvPr>
        </p:nvSpPr>
        <p:spPr/>
        <p:txBody>
          <a:bodyPr>
            <a:normAutofit/>
          </a:bodyPr>
          <a:lstStyle/>
          <a:p>
            <a:endParaRPr lang="en-US"/>
          </a:p>
          <a:p>
            <a:pPr algn="ctr"/>
            <a:r>
              <a:rPr lang="en-US" sz="3200" b="1"/>
              <a:t>Zombies in Science</a:t>
            </a:r>
          </a:p>
          <a:p>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4" name="Rectangle 3">
            <a:extLst>
              <a:ext uri="{FF2B5EF4-FFF2-40B4-BE49-F238E27FC236}">
                <a16:creationId xmlns:a16="http://schemas.microsoft.com/office/drawing/2014/main" id="{FF3AEA10-B5E1-39EF-1665-108C3CFCE949}"/>
              </a:ext>
            </a:extLst>
          </p:cNvPr>
          <p:cNvSpPr/>
          <p:nvPr/>
        </p:nvSpPr>
        <p:spPr>
          <a:xfrm>
            <a:off x="69298" y="1448502"/>
            <a:ext cx="12033526" cy="74481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Zombie Idea:</a:t>
            </a:r>
            <a:r>
              <a:rPr lang="en-US" sz="24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 idea that is (a) intuitively appealing, and (b) has no referent in reality. </a:t>
            </a:r>
          </a:p>
        </p:txBody>
      </p:sp>
      <p:sp>
        <p:nvSpPr>
          <p:cNvPr id="6" name="Rectangle 5">
            <a:extLst>
              <a:ext uri="{FF2B5EF4-FFF2-40B4-BE49-F238E27FC236}">
                <a16:creationId xmlns:a16="http://schemas.microsoft.com/office/drawing/2014/main" id="{90C4281C-E8E3-8BAC-1FD1-FC0C4448443E}"/>
              </a:ext>
            </a:extLst>
          </p:cNvPr>
          <p:cNvSpPr/>
          <p:nvPr/>
        </p:nvSpPr>
        <p:spPr>
          <a:xfrm>
            <a:off x="2006939" y="2348446"/>
            <a:ext cx="4030879" cy="5176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Intuitively Appealing</a:t>
            </a:r>
          </a:p>
        </p:txBody>
      </p:sp>
      <p:sp>
        <p:nvSpPr>
          <p:cNvPr id="7" name="Rectangle 6">
            <a:extLst>
              <a:ext uri="{FF2B5EF4-FFF2-40B4-BE49-F238E27FC236}">
                <a16:creationId xmlns:a16="http://schemas.microsoft.com/office/drawing/2014/main" id="{F7A830E0-C1A6-E001-59DD-1E59D035B52A}"/>
              </a:ext>
            </a:extLst>
          </p:cNvPr>
          <p:cNvSpPr/>
          <p:nvPr/>
        </p:nvSpPr>
        <p:spPr>
          <a:xfrm>
            <a:off x="6205874" y="2357098"/>
            <a:ext cx="4030879" cy="5176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No Referent in Reality</a:t>
            </a:r>
          </a:p>
        </p:txBody>
      </p:sp>
      <p:pic>
        <p:nvPicPr>
          <p:cNvPr id="8" name="Picture 7">
            <a:extLst>
              <a:ext uri="{FF2B5EF4-FFF2-40B4-BE49-F238E27FC236}">
                <a16:creationId xmlns:a16="http://schemas.microsoft.com/office/drawing/2014/main" id="{C01FA81D-6CA8-42FD-48C0-B06987708F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4" b="98438" l="0" r="97754">
                        <a14:foregroundMark x1="31641" y1="29785" x2="31641" y2="29785"/>
                        <a14:foregroundMark x1="46680" y1="22559" x2="46680" y2="22559"/>
                        <a14:foregroundMark x1="19434" y1="9375" x2="19434" y2="9375"/>
                        <a14:foregroundMark x1="19922" y1="9375" x2="19922" y2="9375"/>
                        <a14:foregroundMark x1="21387" y1="8887" x2="42773" y2="7910"/>
                        <a14:foregroundMark x1="30176" y1="4492" x2="39355" y2="4004"/>
                        <a14:foregroundMark x1="15039" y1="58496" x2="15039" y2="58496"/>
                        <a14:foregroundMark x1="31641" y1="48828" x2="19434" y2="63379"/>
                        <a14:foregroundMark x1="10156" y1="52734" x2="5371" y2="46875"/>
                        <a14:foregroundMark x1="6348" y1="64355" x2="0" y2="67285"/>
                        <a14:foregroundMark x1="39844" y1="86230" x2="38379" y2="98438"/>
                        <a14:foregroundMark x1="85645" y1="80371" x2="94336" y2="86230"/>
                        <a14:foregroundMark x1="94336" y1="34668" x2="96289" y2="41504"/>
                        <a14:foregroundMark x1="94336" y1="22070" x2="94336" y2="22070"/>
                        <a14:foregroundMark x1="96289" y1="25488" x2="96289" y2="25488"/>
                        <a14:foregroundMark x1="95801" y1="90137" x2="95801" y2="90137"/>
                        <a14:foregroundMark x1="95313" y1="88672" x2="95313" y2="88672"/>
                        <a14:foregroundMark x1="89453" y1="86719" x2="96777" y2="87695"/>
                        <a14:foregroundMark x1="93848" y1="23047" x2="97754" y2="24512"/>
                        <a14:foregroundMark x1="94824" y1="39063" x2="97754" y2="39551"/>
                        <a14:foregroundMark x1="49609" y1="17676" x2="45215" y2="25000"/>
                        <a14:foregroundMark x1="34082" y1="25000" x2="32129" y2="31738"/>
                      </a14:backgroundRemoval>
                    </a14:imgEffect>
                  </a14:imgLayer>
                </a14:imgProps>
              </a:ext>
            </a:extLst>
          </a:blip>
          <a:stretch>
            <a:fillRect/>
          </a:stretch>
        </p:blipFill>
        <p:spPr>
          <a:xfrm>
            <a:off x="3877067" y="3488189"/>
            <a:ext cx="2160752" cy="2160752"/>
          </a:xfrm>
          <a:prstGeom prst="rect">
            <a:avLst/>
          </a:prstGeom>
        </p:spPr>
      </p:pic>
      <p:sp>
        <p:nvSpPr>
          <p:cNvPr id="9" name="Rectangle 8">
            <a:extLst>
              <a:ext uri="{FF2B5EF4-FFF2-40B4-BE49-F238E27FC236}">
                <a16:creationId xmlns:a16="http://schemas.microsoft.com/office/drawing/2014/main" id="{E53A4D25-D6EE-E712-E71A-707C36BA6801}"/>
              </a:ext>
            </a:extLst>
          </p:cNvPr>
          <p:cNvSpPr/>
          <p:nvPr/>
        </p:nvSpPr>
        <p:spPr>
          <a:xfrm>
            <a:off x="2006940" y="2913985"/>
            <a:ext cx="4030879" cy="273495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Agency FB" panose="020B0503020202020204" pitchFamily="34" charset="77"/>
            </a:endParaRPr>
          </a:p>
        </p:txBody>
      </p:sp>
      <p:pic>
        <p:nvPicPr>
          <p:cNvPr id="10" name="Picture 6" descr="Warning risk of infection sign - SC 051 | MariTeam">
            <a:extLst>
              <a:ext uri="{FF2B5EF4-FFF2-40B4-BE49-F238E27FC236}">
                <a16:creationId xmlns:a16="http://schemas.microsoft.com/office/drawing/2014/main" id="{89A98B75-4846-9464-3479-A7396A088F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89"/>
          <a:stretch/>
        </p:blipFill>
        <p:spPr bwMode="auto">
          <a:xfrm>
            <a:off x="2079799" y="3147680"/>
            <a:ext cx="1784016" cy="2267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401A56E-5DF1-762E-FC2C-41A49885E965}"/>
              </a:ext>
            </a:extLst>
          </p:cNvPr>
          <p:cNvSpPr/>
          <p:nvPr/>
        </p:nvSpPr>
        <p:spPr>
          <a:xfrm>
            <a:off x="6205875" y="2913985"/>
            <a:ext cx="4030879" cy="273495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Agency FB" panose="020B0503020202020204" pitchFamily="34" charset="77"/>
            </a:endParaRPr>
          </a:p>
        </p:txBody>
      </p:sp>
      <p:pic>
        <p:nvPicPr>
          <p:cNvPr id="12" name="Picture 11">
            <a:extLst>
              <a:ext uri="{FF2B5EF4-FFF2-40B4-BE49-F238E27FC236}">
                <a16:creationId xmlns:a16="http://schemas.microsoft.com/office/drawing/2014/main" id="{3093788D-CAE9-7B86-42E1-916D3A972546}"/>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4004" b="98438" l="0" r="97754">
                        <a14:foregroundMark x1="31641" y1="29785" x2="31641" y2="29785"/>
                        <a14:foregroundMark x1="46680" y1="22559" x2="46680" y2="22559"/>
                        <a14:foregroundMark x1="19434" y1="9375" x2="19434" y2="9375"/>
                        <a14:foregroundMark x1="19922" y1="9375" x2="19922" y2="9375"/>
                        <a14:foregroundMark x1="21387" y1="8887" x2="42773" y2="7910"/>
                        <a14:foregroundMark x1="30176" y1="4492" x2="39355" y2="4004"/>
                        <a14:foregroundMark x1="15039" y1="58496" x2="15039" y2="58496"/>
                        <a14:foregroundMark x1="31641" y1="48828" x2="19434" y2="63379"/>
                        <a14:foregroundMark x1="10156" y1="52734" x2="5371" y2="46875"/>
                        <a14:foregroundMark x1="6348" y1="64355" x2="0" y2="67285"/>
                        <a14:foregroundMark x1="39844" y1="86230" x2="38379" y2="98438"/>
                        <a14:foregroundMark x1="85645" y1="80371" x2="94336" y2="86230"/>
                        <a14:foregroundMark x1="94336" y1="34668" x2="96289" y2="41504"/>
                        <a14:foregroundMark x1="94336" y1="22070" x2="94336" y2="22070"/>
                        <a14:foregroundMark x1="96289" y1="25488" x2="96289" y2="25488"/>
                        <a14:foregroundMark x1="95801" y1="90137" x2="95801" y2="90137"/>
                        <a14:foregroundMark x1="95313" y1="88672" x2="95313" y2="88672"/>
                        <a14:foregroundMark x1="89453" y1="86719" x2="96777" y2="87695"/>
                        <a14:foregroundMark x1="93848" y1="23047" x2="97754" y2="24512"/>
                        <a14:foregroundMark x1="94824" y1="39063" x2="97754" y2="39551"/>
                        <a14:foregroundMark x1="49609" y1="17676" x2="45215" y2="25000"/>
                        <a14:foregroundMark x1="34082" y1="25000" x2="32129" y2="31738"/>
                      </a14:backgroundRemoval>
                    </a14:imgEffect>
                  </a14:imgLayer>
                </a14:imgProps>
              </a:ext>
            </a:extLst>
          </a:blip>
          <a:stretch>
            <a:fillRect/>
          </a:stretch>
        </p:blipFill>
        <p:spPr>
          <a:xfrm>
            <a:off x="8097735" y="3031863"/>
            <a:ext cx="684047" cy="684047"/>
          </a:xfrm>
          <a:prstGeom prst="rect">
            <a:avLst/>
          </a:prstGeom>
        </p:spPr>
      </p:pic>
      <p:pic>
        <p:nvPicPr>
          <p:cNvPr id="13" name="Picture 12">
            <a:extLst>
              <a:ext uri="{FF2B5EF4-FFF2-40B4-BE49-F238E27FC236}">
                <a16:creationId xmlns:a16="http://schemas.microsoft.com/office/drawing/2014/main" id="{282CD5EC-7A04-B201-A8F0-F045652D0F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1" b="97266" l="3906" r="89844">
                        <a14:foregroundMark x1="19336" y1="56055" x2="7129" y2="78418"/>
                        <a14:foregroundMark x1="7129" y1="78418" x2="8301" y2="96875"/>
                        <a14:foregroundMark x1="5273" y1="94238" x2="13574" y2="97266"/>
                        <a14:foregroundMark x1="13574" y1="97266" x2="24414" y2="97266"/>
                        <a14:foregroundMark x1="24414" y1="97266" x2="34668" y2="96191"/>
                        <a14:foregroundMark x1="34668" y1="96191" x2="43652" y2="96387"/>
                        <a14:foregroundMark x1="17676" y1="59473" x2="19727" y2="76465"/>
                        <a14:foregroundMark x1="19727" y1="76465" x2="19922" y2="76270"/>
                        <a14:foregroundMark x1="33496" y1="65625" x2="38086" y2="84180"/>
                        <a14:foregroundMark x1="6836" y1="27148" x2="4297" y2="34180"/>
                        <a14:foregroundMark x1="4297" y1="34180" x2="4395" y2="35059"/>
                        <a14:foregroundMark x1="6055" y1="27539" x2="3906" y2="28320"/>
                        <a14:foregroundMark x1="37207" y1="61133" x2="45117" y2="64844"/>
                        <a14:foregroundMark x1="45117" y1="64844" x2="48828" y2="69824"/>
                      </a14:backgroundRemoval>
                    </a14:imgEffect>
                  </a14:imgLayer>
                </a14:imgProps>
              </a:ext>
            </a:extLst>
          </a:blip>
          <a:stretch>
            <a:fillRect/>
          </a:stretch>
        </p:blipFill>
        <p:spPr>
          <a:xfrm>
            <a:off x="6892941" y="3342124"/>
            <a:ext cx="2267566" cy="2267566"/>
          </a:xfrm>
          <a:prstGeom prst="rect">
            <a:avLst/>
          </a:prstGeom>
        </p:spPr>
      </p:pic>
      <p:pic>
        <p:nvPicPr>
          <p:cNvPr id="14" name="Graphic 13" descr="Thought bubble outline">
            <a:extLst>
              <a:ext uri="{FF2B5EF4-FFF2-40B4-BE49-F238E27FC236}">
                <a16:creationId xmlns:a16="http://schemas.microsoft.com/office/drawing/2014/main" id="{6E5C9CFF-B349-BEA6-1954-8BFC072838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93259" y="2732837"/>
            <a:ext cx="1739911" cy="1739911"/>
          </a:xfrm>
          <a:prstGeom prst="rect">
            <a:avLst/>
          </a:prstGeom>
        </p:spPr>
      </p:pic>
      <p:sp>
        <p:nvSpPr>
          <p:cNvPr id="15" name="TextBox 14">
            <a:extLst>
              <a:ext uri="{FF2B5EF4-FFF2-40B4-BE49-F238E27FC236}">
                <a16:creationId xmlns:a16="http://schemas.microsoft.com/office/drawing/2014/main" id="{8A57C7C8-AC9F-403F-9967-CFC367965C32}"/>
              </a:ext>
            </a:extLst>
          </p:cNvPr>
          <p:cNvSpPr txBox="1"/>
          <p:nvPr/>
        </p:nvSpPr>
        <p:spPr>
          <a:xfrm>
            <a:off x="2006939" y="5710185"/>
            <a:ext cx="4030879" cy="1077218"/>
          </a:xfrm>
          <a:prstGeom prst="rect">
            <a:avLst/>
          </a:prstGeom>
          <a:noFill/>
          <a:ln w="19050">
            <a:solidFill>
              <a:schemeClr val="tx1"/>
            </a:solidFill>
          </a:ln>
        </p:spPr>
        <p:txBody>
          <a:bodyPr wrap="square" rtlCol="0">
            <a:spAutoFit/>
          </a:bodyPr>
          <a:lstStyle/>
          <a:p>
            <a:pPr algn="ctr"/>
            <a:r>
              <a:rPr lang="en-US" sz="1600">
                <a:latin typeface="Helvetica Neue" panose="02000503000000020004" pitchFamily="2" charset="0"/>
                <a:ea typeface="Helvetica Neue" panose="02000503000000020004" pitchFamily="2" charset="0"/>
                <a:cs typeface="Helvetica Neue" panose="02000503000000020004" pitchFamily="2" charset="0"/>
              </a:rPr>
              <a:t>For some reason, scientists find the idea intuitively and rationally appealing (e.g., due to bias, misinterpretations).</a:t>
            </a:r>
          </a:p>
          <a:p>
            <a:pPr algn="ctr"/>
            <a:endParaRPr lang="en-US" sz="16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TextBox 15">
            <a:extLst>
              <a:ext uri="{FF2B5EF4-FFF2-40B4-BE49-F238E27FC236}">
                <a16:creationId xmlns:a16="http://schemas.microsoft.com/office/drawing/2014/main" id="{93C5A64D-CE7B-243E-8871-33E94EE08480}"/>
              </a:ext>
            </a:extLst>
          </p:cNvPr>
          <p:cNvSpPr txBox="1"/>
          <p:nvPr/>
        </p:nvSpPr>
        <p:spPr>
          <a:xfrm>
            <a:off x="6205874" y="5713970"/>
            <a:ext cx="4030879" cy="1077218"/>
          </a:xfrm>
          <a:prstGeom prst="rect">
            <a:avLst/>
          </a:prstGeom>
          <a:noFill/>
          <a:ln w="19050">
            <a:solidFill>
              <a:schemeClr val="tx1"/>
            </a:solidFill>
          </a:ln>
        </p:spPr>
        <p:txBody>
          <a:bodyPr wrap="square" rtlCol="0">
            <a:spAutoFit/>
          </a:bodyPr>
          <a:lstStyle/>
          <a:p>
            <a:pPr algn="ctr"/>
            <a:r>
              <a:rPr lang="en-US" sz="1600">
                <a:latin typeface="Helvetica Neue" panose="02000503000000020004" pitchFamily="2" charset="0"/>
                <a:ea typeface="Helvetica Neue" panose="02000503000000020004" pitchFamily="2" charset="0"/>
                <a:cs typeface="Helvetica Neue" panose="02000503000000020004" pitchFamily="2" charset="0"/>
              </a:rPr>
              <a:t>When an idea has no “</a:t>
            </a:r>
            <a:r>
              <a:rPr lang="en-US" sz="16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particular</a:t>
            </a:r>
            <a:r>
              <a:rPr lang="en-US" sz="1600">
                <a:latin typeface="Helvetica Neue" panose="02000503000000020004" pitchFamily="2" charset="0"/>
                <a:ea typeface="Helvetica Neue" panose="02000503000000020004" pitchFamily="2" charset="0"/>
                <a:cs typeface="Helvetica Neue" panose="02000503000000020004" pitchFamily="2" charset="0"/>
              </a:rPr>
              <a:t>” referent in reality, it means that its “reality” is that of a fiction (e.g., like a unicorn). </a:t>
            </a:r>
          </a:p>
          <a:p>
            <a:pPr algn="ctr"/>
            <a:endParaRPr lang="en-US" sz="160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36314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95FFB-557E-F01A-96E1-215E017CA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F0C4E5-083B-AF3C-9F95-B2AAF11D5450}"/>
              </a:ext>
            </a:extLst>
          </p:cNvPr>
          <p:cNvSpPr>
            <a:spLocks noGrp="1"/>
          </p:cNvSpPr>
          <p:nvPr>
            <p:ph type="title"/>
          </p:nvPr>
        </p:nvSpPr>
        <p:spPr/>
        <p:txBody>
          <a:bodyPr/>
          <a:lstStyle/>
          <a:p>
            <a:r>
              <a:rPr lang="en-US"/>
              <a:t>Psychopathy as a “Zombie” Idea:</a:t>
            </a:r>
          </a:p>
        </p:txBody>
      </p:sp>
      <p:sp>
        <p:nvSpPr>
          <p:cNvPr id="3" name="Content Placeholder 2">
            <a:extLst>
              <a:ext uri="{FF2B5EF4-FFF2-40B4-BE49-F238E27FC236}">
                <a16:creationId xmlns:a16="http://schemas.microsoft.com/office/drawing/2014/main" id="{62543D69-4F2B-6EBE-9010-4B353229A0DB}"/>
              </a:ext>
            </a:extLst>
          </p:cNvPr>
          <p:cNvSpPr>
            <a:spLocks noGrp="1"/>
          </p:cNvSpPr>
          <p:nvPr>
            <p:ph idx="1"/>
          </p:nvPr>
        </p:nvSpPr>
        <p:spPr/>
        <p:txBody>
          <a:bodyPr>
            <a:normAutofit/>
          </a:bodyPr>
          <a:lstStyle/>
          <a:p>
            <a:endParaRPr lang="en-US"/>
          </a:p>
          <a:p>
            <a:pPr algn="ctr"/>
            <a:r>
              <a:rPr lang="en-US" sz="3200" b="1"/>
              <a:t>Zombie Ideas Are Rare in the Sciences</a:t>
            </a:r>
          </a:p>
          <a:p>
            <a:pPr algn="ctr"/>
            <a:r>
              <a:rPr lang="en-US" sz="1800" i="1"/>
              <a:t>Because scientists are generally pretty good at accepting evidence and discarding falsified ideas…</a:t>
            </a: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pic>
        <p:nvPicPr>
          <p:cNvPr id="7" name="Picture 6">
            <a:extLst>
              <a:ext uri="{FF2B5EF4-FFF2-40B4-BE49-F238E27FC236}">
                <a16:creationId xmlns:a16="http://schemas.microsoft.com/office/drawing/2014/main" id="{4DE7D637-962D-B117-E4C4-BE20D4BAE831}"/>
              </a:ext>
            </a:extLst>
          </p:cNvPr>
          <p:cNvPicPr>
            <a:picLocks noChangeAspect="1"/>
          </p:cNvPicPr>
          <p:nvPr/>
        </p:nvPicPr>
        <p:blipFill rotWithShape="1">
          <a:blip r:embed="rId3"/>
          <a:srcRect l="5062" t="15498"/>
          <a:stretch/>
        </p:blipFill>
        <p:spPr>
          <a:xfrm>
            <a:off x="3992834" y="2707279"/>
            <a:ext cx="4206332" cy="371899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0325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6674F-2DD1-B3F8-126B-9210CB141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8D39C-72DB-A349-EC36-0B60DB7E0161}"/>
              </a:ext>
            </a:extLst>
          </p:cNvPr>
          <p:cNvSpPr>
            <a:spLocks noGrp="1"/>
          </p:cNvSpPr>
          <p:nvPr>
            <p:ph type="title"/>
          </p:nvPr>
        </p:nvSpPr>
        <p:spPr/>
        <p:txBody>
          <a:bodyPr/>
          <a:lstStyle/>
          <a:p>
            <a:r>
              <a:rPr lang="en-US"/>
              <a:t>Psychopathy as a “Zombie” Idea:</a:t>
            </a:r>
          </a:p>
        </p:txBody>
      </p:sp>
      <p:sp>
        <p:nvSpPr>
          <p:cNvPr id="3" name="Content Placeholder 2">
            <a:extLst>
              <a:ext uri="{FF2B5EF4-FFF2-40B4-BE49-F238E27FC236}">
                <a16:creationId xmlns:a16="http://schemas.microsoft.com/office/drawing/2014/main" id="{D57BF027-8C7C-2131-542A-02CE1BD0071E}"/>
              </a:ext>
            </a:extLst>
          </p:cNvPr>
          <p:cNvSpPr>
            <a:spLocks noGrp="1"/>
          </p:cNvSpPr>
          <p:nvPr>
            <p:ph idx="1"/>
          </p:nvPr>
        </p:nvSpPr>
        <p:spPr/>
        <p:txBody>
          <a:bodyPr>
            <a:normAutofit/>
          </a:bodyPr>
          <a:lstStyle/>
          <a:p>
            <a:endParaRPr lang="en-US"/>
          </a:p>
          <a:p>
            <a:pPr algn="ctr"/>
            <a:r>
              <a:rPr lang="en-US" sz="3200" b="1"/>
              <a:t>Historical Examples of Zombie Ideas</a:t>
            </a:r>
          </a:p>
          <a:p>
            <a:pPr algn="ctr"/>
            <a:r>
              <a:rPr lang="en-US" sz="1800" i="1"/>
              <a:t>NB: Some zombie ideas are short-lived, begging the question whether they are truly “zombies”… </a:t>
            </a: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pic>
        <p:nvPicPr>
          <p:cNvPr id="3074" name="Picture 2" descr="Undead Science: Science Studies and the Afterlife of Cold Fusion: Simon,  Bart: 9780813531533: Medicine: Amazon Canada">
            <a:extLst>
              <a:ext uri="{FF2B5EF4-FFF2-40B4-BE49-F238E27FC236}">
                <a16:creationId xmlns:a16="http://schemas.microsoft.com/office/drawing/2014/main" id="{8EBEDB45-2E47-1BE3-A640-9D03E04C4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1" y="2989895"/>
            <a:ext cx="2368677" cy="35248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The Myth of Race — Harvard University Press">
            <a:extLst>
              <a:ext uri="{FF2B5EF4-FFF2-40B4-BE49-F238E27FC236}">
                <a16:creationId xmlns:a16="http://schemas.microsoft.com/office/drawing/2014/main" id="{DED9EE89-7E48-E306-9F8C-8D70BC6DFB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718" y="2989894"/>
            <a:ext cx="2318089" cy="35248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Rewriting the Soul: Multiple Personality and the Sciences of Memory: Hacking,  Ian: 9780691059082: Books - Amazon.ca">
            <a:extLst>
              <a:ext uri="{FF2B5EF4-FFF2-40B4-BE49-F238E27FC236}">
                <a16:creationId xmlns:a16="http://schemas.microsoft.com/office/drawing/2014/main" id="{0C11DFF2-20E5-B697-20DC-A42351EEA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2698" y="2989894"/>
            <a:ext cx="2350726" cy="35248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0601EB-0B21-D478-F710-E219EE3F306C}"/>
              </a:ext>
            </a:extLst>
          </p:cNvPr>
          <p:cNvSpPr txBox="1"/>
          <p:nvPr/>
        </p:nvSpPr>
        <p:spPr>
          <a:xfrm>
            <a:off x="2527569" y="6478978"/>
            <a:ext cx="1237839" cy="307777"/>
          </a:xfrm>
          <a:prstGeom prst="rect">
            <a:avLst/>
          </a:prstGeom>
          <a:noFill/>
        </p:spPr>
        <p:txBody>
          <a:bodyPr wrap="none" rtlCol="0">
            <a:spAutoFit/>
          </a:bodyPr>
          <a:lstStyle/>
          <a:p>
            <a:pPr algn="ctr"/>
            <a:r>
              <a:rPr lang="en-US" sz="1400">
                <a:latin typeface="Helvetica Neue" panose="02000503000000020004" pitchFamily="2" charset="0"/>
                <a:ea typeface="Helvetica Neue" panose="02000503000000020004" pitchFamily="2" charset="0"/>
                <a:cs typeface="Helvetica Neue" panose="02000503000000020004" pitchFamily="2" charset="0"/>
              </a:rPr>
              <a:t>Simon (</a:t>
            </a:r>
            <a:r>
              <a:rPr lang="en-US" sz="1400">
                <a:latin typeface="Helvetica Neue" panose="02000503000000020004" pitchFamily="2" charset="0"/>
                <a:ea typeface="Helvetica Neue" panose="02000503000000020004" pitchFamily="2" charset="0"/>
                <a:cs typeface="Helvetica Neue" panose="02000503000000020004" pitchFamily="2" charset="0"/>
                <a:hlinkClick r:id="rId6"/>
              </a:rPr>
              <a:t>1999</a:t>
            </a:r>
            <a:r>
              <a:rPr lang="en-US" sz="140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5" name="TextBox 4">
            <a:extLst>
              <a:ext uri="{FF2B5EF4-FFF2-40B4-BE49-F238E27FC236}">
                <a16:creationId xmlns:a16="http://schemas.microsoft.com/office/drawing/2014/main" id="{D196E92E-94DB-71B6-49AA-8791600235E1}"/>
              </a:ext>
            </a:extLst>
          </p:cNvPr>
          <p:cNvSpPr txBox="1"/>
          <p:nvPr/>
        </p:nvSpPr>
        <p:spPr>
          <a:xfrm>
            <a:off x="5286626" y="6514760"/>
            <a:ext cx="1470275" cy="307777"/>
          </a:xfrm>
          <a:prstGeom prst="rect">
            <a:avLst/>
          </a:prstGeom>
          <a:noFill/>
        </p:spPr>
        <p:txBody>
          <a:bodyPr wrap="none" rtlCol="0">
            <a:spAutoFit/>
          </a:bodyPr>
          <a:lstStyle/>
          <a:p>
            <a:pPr algn="ctr"/>
            <a:r>
              <a:rPr lang="en-US" sz="1400">
                <a:latin typeface="Helvetica Neue" panose="02000503000000020004" pitchFamily="2" charset="0"/>
                <a:ea typeface="Helvetica Neue" panose="02000503000000020004" pitchFamily="2" charset="0"/>
                <a:cs typeface="Helvetica Neue" panose="02000503000000020004" pitchFamily="2" charset="0"/>
              </a:rPr>
              <a:t>Sussman (</a:t>
            </a:r>
            <a:r>
              <a:rPr lang="en-US" sz="1400">
                <a:latin typeface="Helvetica Neue" panose="02000503000000020004" pitchFamily="2" charset="0"/>
                <a:ea typeface="Helvetica Neue" panose="02000503000000020004" pitchFamily="2" charset="0"/>
                <a:cs typeface="Helvetica Neue" panose="02000503000000020004" pitchFamily="2" charset="0"/>
                <a:hlinkClick r:id="rId7"/>
              </a:rPr>
              <a:t>2014</a:t>
            </a:r>
            <a:r>
              <a:rPr lang="en-US" sz="140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6" name="TextBox 5">
            <a:extLst>
              <a:ext uri="{FF2B5EF4-FFF2-40B4-BE49-F238E27FC236}">
                <a16:creationId xmlns:a16="http://schemas.microsoft.com/office/drawing/2014/main" id="{7D12CAF9-41D4-78BF-9DD7-06462F366CEB}"/>
              </a:ext>
            </a:extLst>
          </p:cNvPr>
          <p:cNvSpPr txBox="1"/>
          <p:nvPr/>
        </p:nvSpPr>
        <p:spPr>
          <a:xfrm>
            <a:off x="8322204" y="6514759"/>
            <a:ext cx="1382110" cy="307777"/>
          </a:xfrm>
          <a:prstGeom prst="rect">
            <a:avLst/>
          </a:prstGeom>
          <a:noFill/>
        </p:spPr>
        <p:txBody>
          <a:bodyPr wrap="none" rtlCol="0">
            <a:spAutoFit/>
          </a:bodyPr>
          <a:lstStyle/>
          <a:p>
            <a:pPr algn="ctr"/>
            <a:r>
              <a:rPr lang="en-US" sz="1400">
                <a:latin typeface="Helvetica Neue" panose="02000503000000020004" pitchFamily="2" charset="0"/>
                <a:ea typeface="Helvetica Neue" panose="02000503000000020004" pitchFamily="2" charset="0"/>
                <a:cs typeface="Helvetica Neue" panose="02000503000000020004" pitchFamily="2" charset="0"/>
              </a:rPr>
              <a:t>Hacking (</a:t>
            </a:r>
            <a:r>
              <a:rPr lang="en-US" sz="1400">
                <a:latin typeface="Helvetica Neue" panose="02000503000000020004" pitchFamily="2" charset="0"/>
                <a:ea typeface="Helvetica Neue" panose="02000503000000020004" pitchFamily="2" charset="0"/>
                <a:cs typeface="Helvetica Neue" panose="02000503000000020004" pitchFamily="2" charset="0"/>
                <a:hlinkClick r:id="rId8"/>
              </a:rPr>
              <a:t>1995</a:t>
            </a:r>
            <a:r>
              <a:rPr lang="en-US" sz="140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8" name="TextBox 7">
            <a:extLst>
              <a:ext uri="{FF2B5EF4-FFF2-40B4-BE49-F238E27FC236}">
                <a16:creationId xmlns:a16="http://schemas.microsoft.com/office/drawing/2014/main" id="{C4AEE0FB-52A1-3DAB-6288-EAF222961241}"/>
              </a:ext>
            </a:extLst>
          </p:cNvPr>
          <p:cNvSpPr txBox="1"/>
          <p:nvPr/>
        </p:nvSpPr>
        <p:spPr>
          <a:xfrm>
            <a:off x="1962151" y="2666981"/>
            <a:ext cx="2368676" cy="276999"/>
          </a:xfrm>
          <a:prstGeom prst="rect">
            <a:avLst/>
          </a:prstGeom>
          <a:solidFill>
            <a:schemeClr val="tx1"/>
          </a:solidFill>
          <a:ln>
            <a:noFill/>
          </a:ln>
        </p:spPr>
        <p:txBody>
          <a:bodyPr wrap="square" rtlCol="0">
            <a:spAutoFit/>
          </a:bodyPr>
          <a:lstStyle/>
          <a:p>
            <a:pPr algn="ctr"/>
            <a:r>
              <a:rPr lang="en-US" sz="12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Cold Fusion</a:t>
            </a:r>
          </a:p>
        </p:txBody>
      </p:sp>
      <p:sp>
        <p:nvSpPr>
          <p:cNvPr id="9" name="TextBox 8">
            <a:extLst>
              <a:ext uri="{FF2B5EF4-FFF2-40B4-BE49-F238E27FC236}">
                <a16:creationId xmlns:a16="http://schemas.microsoft.com/office/drawing/2014/main" id="{FA860480-4003-D968-E46D-CD22EABD6A77}"/>
              </a:ext>
            </a:extLst>
          </p:cNvPr>
          <p:cNvSpPr txBox="1"/>
          <p:nvPr/>
        </p:nvSpPr>
        <p:spPr>
          <a:xfrm>
            <a:off x="4862718" y="2666981"/>
            <a:ext cx="2318089" cy="276999"/>
          </a:xfrm>
          <a:prstGeom prst="rect">
            <a:avLst/>
          </a:prstGeom>
          <a:solidFill>
            <a:schemeClr val="tx1"/>
          </a:solidFill>
          <a:ln>
            <a:noFill/>
          </a:ln>
        </p:spPr>
        <p:txBody>
          <a:bodyPr wrap="square" rtlCol="0">
            <a:spAutoFit/>
          </a:bodyPr>
          <a:lstStyle/>
          <a:p>
            <a:pPr algn="ctr"/>
            <a:r>
              <a:rPr lang="en-US" sz="12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Biological Race</a:t>
            </a:r>
          </a:p>
        </p:txBody>
      </p:sp>
      <p:sp>
        <p:nvSpPr>
          <p:cNvPr id="10" name="TextBox 9">
            <a:extLst>
              <a:ext uri="{FF2B5EF4-FFF2-40B4-BE49-F238E27FC236}">
                <a16:creationId xmlns:a16="http://schemas.microsoft.com/office/drawing/2014/main" id="{C7CABDE3-EA0E-2DA8-9B3C-F05ABCEF5D13}"/>
              </a:ext>
            </a:extLst>
          </p:cNvPr>
          <p:cNvSpPr txBox="1"/>
          <p:nvPr/>
        </p:nvSpPr>
        <p:spPr>
          <a:xfrm>
            <a:off x="7712698" y="2666981"/>
            <a:ext cx="2350726" cy="276999"/>
          </a:xfrm>
          <a:prstGeom prst="rect">
            <a:avLst/>
          </a:prstGeom>
          <a:solidFill>
            <a:schemeClr val="tx1"/>
          </a:solidFill>
          <a:ln>
            <a:noFill/>
          </a:ln>
        </p:spPr>
        <p:txBody>
          <a:bodyPr wrap="square" rtlCol="0">
            <a:spAutoFit/>
          </a:bodyPr>
          <a:lstStyle/>
          <a:p>
            <a:pPr algn="ctr"/>
            <a:r>
              <a:rPr lang="en-US" sz="12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Multiple Personality Disorder</a:t>
            </a:r>
          </a:p>
        </p:txBody>
      </p:sp>
    </p:spTree>
    <p:extLst>
      <p:ext uri="{BB962C8B-B14F-4D97-AF65-F5344CB8AC3E}">
        <p14:creationId xmlns:p14="http://schemas.microsoft.com/office/powerpoint/2010/main" val="189025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72DE6-F644-ED7D-6F7B-992B6A2813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C35083-9A7E-B83C-68BB-3C7FB0DD9382}"/>
              </a:ext>
            </a:extLst>
          </p:cNvPr>
          <p:cNvSpPr>
            <a:spLocks noGrp="1"/>
          </p:cNvSpPr>
          <p:nvPr>
            <p:ph type="title"/>
          </p:nvPr>
        </p:nvSpPr>
        <p:spPr/>
        <p:txBody>
          <a:bodyPr/>
          <a:lstStyle/>
          <a:p>
            <a:r>
              <a:rPr lang="en-US"/>
              <a:t>Psychopathy as a “Zombie” Idea:</a:t>
            </a:r>
          </a:p>
        </p:txBody>
      </p:sp>
      <p:sp>
        <p:nvSpPr>
          <p:cNvPr id="3" name="Content Placeholder 2">
            <a:extLst>
              <a:ext uri="{FF2B5EF4-FFF2-40B4-BE49-F238E27FC236}">
                <a16:creationId xmlns:a16="http://schemas.microsoft.com/office/drawing/2014/main" id="{809CBAE9-6D2E-8A22-F40E-190807D530FF}"/>
              </a:ext>
            </a:extLst>
          </p:cNvPr>
          <p:cNvSpPr>
            <a:spLocks noGrp="1"/>
          </p:cNvSpPr>
          <p:nvPr>
            <p:ph idx="1"/>
          </p:nvPr>
        </p:nvSpPr>
        <p:spPr>
          <a:xfrm>
            <a:off x="82550" y="1054718"/>
            <a:ext cx="12020274" cy="5803281"/>
          </a:xfrm>
        </p:spPr>
        <p:txBody>
          <a:bodyPr>
            <a:normAutofit/>
          </a:bodyPr>
          <a:lstStyle/>
          <a:p>
            <a:endParaRPr lang="en-US"/>
          </a:p>
          <a:p>
            <a:pPr algn="ctr"/>
            <a:r>
              <a:rPr lang="en-US" sz="3200" b="1"/>
              <a:t>Three Reasons for Skepticism</a:t>
            </a:r>
          </a:p>
          <a:p>
            <a:pPr algn="ctr"/>
            <a:r>
              <a:rPr lang="en-US" sz="1800" i="1"/>
              <a:t>Reasons that </a:t>
            </a:r>
            <a:r>
              <a:rPr lang="en-US" sz="1800" i="1">
                <a:solidFill>
                  <a:srgbClr val="FF0000"/>
                </a:solidFill>
              </a:rPr>
              <a:t>“supports” the suspicion</a:t>
            </a:r>
            <a:r>
              <a:rPr lang="en-US" sz="1800" i="1"/>
              <a:t> that psychopathy is “not real” and therefore a “zombie” idea…</a:t>
            </a: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grpSp>
        <p:nvGrpSpPr>
          <p:cNvPr id="30" name="Group 29">
            <a:extLst>
              <a:ext uri="{FF2B5EF4-FFF2-40B4-BE49-F238E27FC236}">
                <a16:creationId xmlns:a16="http://schemas.microsoft.com/office/drawing/2014/main" id="{F9F62D99-641A-CB0D-826C-42CC711ECA9C}"/>
              </a:ext>
            </a:extLst>
          </p:cNvPr>
          <p:cNvGrpSpPr/>
          <p:nvPr/>
        </p:nvGrpSpPr>
        <p:grpSpPr>
          <a:xfrm>
            <a:off x="1023144" y="2572856"/>
            <a:ext cx="3194928" cy="4389082"/>
            <a:chOff x="1023144" y="2572856"/>
            <a:chExt cx="3194928" cy="4389082"/>
          </a:xfrm>
        </p:grpSpPr>
        <p:grpSp>
          <p:nvGrpSpPr>
            <p:cNvPr id="12" name="Group 11">
              <a:extLst>
                <a:ext uri="{FF2B5EF4-FFF2-40B4-BE49-F238E27FC236}">
                  <a16:creationId xmlns:a16="http://schemas.microsoft.com/office/drawing/2014/main" id="{0042BCC8-93DA-4CE5-F81D-4277B1F26B6F}"/>
                </a:ext>
              </a:extLst>
            </p:cNvPr>
            <p:cNvGrpSpPr/>
            <p:nvPr/>
          </p:nvGrpSpPr>
          <p:grpSpPr>
            <a:xfrm>
              <a:off x="1023144" y="2572856"/>
              <a:ext cx="3194928" cy="4389082"/>
              <a:chOff x="4500192" y="2471812"/>
              <a:chExt cx="3194928" cy="4389082"/>
            </a:xfrm>
          </p:grpSpPr>
          <p:grpSp>
            <p:nvGrpSpPr>
              <p:cNvPr id="14" name="Group 13">
                <a:extLst>
                  <a:ext uri="{FF2B5EF4-FFF2-40B4-BE49-F238E27FC236}">
                    <a16:creationId xmlns:a16="http://schemas.microsoft.com/office/drawing/2014/main" id="{29227F4A-C268-7F6F-EB3D-81A29E022AE7}"/>
                  </a:ext>
                </a:extLst>
              </p:cNvPr>
              <p:cNvGrpSpPr/>
              <p:nvPr/>
            </p:nvGrpSpPr>
            <p:grpSpPr>
              <a:xfrm>
                <a:off x="4500192" y="2471812"/>
                <a:ext cx="3184989" cy="3007881"/>
                <a:chOff x="1068511" y="2981953"/>
                <a:chExt cx="3184989" cy="3007881"/>
              </a:xfrm>
            </p:grpSpPr>
            <p:sp>
              <p:nvSpPr>
                <p:cNvPr id="16" name="Rectangle 15">
                  <a:extLst>
                    <a:ext uri="{FF2B5EF4-FFF2-40B4-BE49-F238E27FC236}">
                      <a16:creationId xmlns:a16="http://schemas.microsoft.com/office/drawing/2014/main" id="{7D9A37A2-5B04-15BA-3C56-F3D27465B15C}"/>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669EE7A-6FCB-DA3A-850E-ECE5D9155F17}"/>
                    </a:ext>
                  </a:extLst>
                </p:cNvPr>
                <p:cNvSpPr/>
                <p:nvPr/>
              </p:nvSpPr>
              <p:spPr>
                <a:xfrm>
                  <a:off x="1068511" y="2981953"/>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Helvetica" pitchFamily="2" charset="0"/>
                    </a:rPr>
                    <a:t>1. Little “Positive” Evidence</a:t>
                  </a:r>
                </a:p>
              </p:txBody>
            </p:sp>
          </p:grpSp>
          <p:sp>
            <p:nvSpPr>
              <p:cNvPr id="15" name="TextBox 14">
                <a:extLst>
                  <a:ext uri="{FF2B5EF4-FFF2-40B4-BE49-F238E27FC236}">
                    <a16:creationId xmlns:a16="http://schemas.microsoft.com/office/drawing/2014/main" id="{DFEEB43F-2914-9EB4-EF2B-B7013E56C6DC}"/>
                  </a:ext>
                </a:extLst>
              </p:cNvPr>
              <p:cNvSpPr txBox="1"/>
              <p:nvPr/>
            </p:nvSpPr>
            <p:spPr>
              <a:xfrm>
                <a:off x="4510131" y="5475899"/>
                <a:ext cx="3184989" cy="1384995"/>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No clear confirmatory or “positive” evidence has ever been presented to support the idea that psychopaths “exists”. That is, we’ve </a:t>
                </a:r>
                <a:r>
                  <a:rPr lang="en-US" sz="12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never documented a real person</a:t>
                </a:r>
                <a:r>
                  <a:rPr lang="en-US" sz="1200">
                    <a:latin typeface="Helvetica Neue" panose="02000503000000020004" pitchFamily="2" charset="0"/>
                    <a:ea typeface="Helvetica Neue" panose="02000503000000020004" pitchFamily="2" charset="0"/>
                    <a:cs typeface="Helvetica Neue" panose="02000503000000020004" pitchFamily="2" charset="0"/>
                  </a:rPr>
                  <a:t> who “fits” or “instantiates” the idea of psychopathy. </a:t>
                </a:r>
              </a:p>
              <a:p>
                <a:pPr algn="ctr"/>
                <a:endParaRPr lang="en-US" sz="1200">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29" name="Picture 28">
              <a:extLst>
                <a:ext uri="{FF2B5EF4-FFF2-40B4-BE49-F238E27FC236}">
                  <a16:creationId xmlns:a16="http://schemas.microsoft.com/office/drawing/2014/main" id="{190CD59A-9170-74CD-0477-93D962FF4AE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6540" r="15757" b="15871"/>
            <a:stretch>
              <a:fillRect/>
            </a:stretch>
          </p:blipFill>
          <p:spPr>
            <a:xfrm>
              <a:off x="1039709" y="3114083"/>
              <a:ext cx="3168424" cy="2462860"/>
            </a:xfrm>
            <a:prstGeom prst="rect">
              <a:avLst/>
            </a:prstGeom>
            <a:ln>
              <a:solidFill>
                <a:schemeClr val="tx1"/>
              </a:solidFill>
            </a:ln>
          </p:spPr>
        </p:pic>
      </p:grpSp>
      <p:grpSp>
        <p:nvGrpSpPr>
          <p:cNvPr id="31" name="Group 30">
            <a:extLst>
              <a:ext uri="{FF2B5EF4-FFF2-40B4-BE49-F238E27FC236}">
                <a16:creationId xmlns:a16="http://schemas.microsoft.com/office/drawing/2014/main" id="{6C286EE1-6D1C-F0C6-D166-682EBC97D20B}"/>
              </a:ext>
            </a:extLst>
          </p:cNvPr>
          <p:cNvGrpSpPr/>
          <p:nvPr/>
        </p:nvGrpSpPr>
        <p:grpSpPr>
          <a:xfrm>
            <a:off x="7963988" y="2572856"/>
            <a:ext cx="3198242" cy="4204416"/>
            <a:chOff x="7963988" y="2572856"/>
            <a:chExt cx="3198242" cy="4204416"/>
          </a:xfrm>
        </p:grpSpPr>
        <p:grpSp>
          <p:nvGrpSpPr>
            <p:cNvPr id="23" name="Group 22">
              <a:extLst>
                <a:ext uri="{FF2B5EF4-FFF2-40B4-BE49-F238E27FC236}">
                  <a16:creationId xmlns:a16="http://schemas.microsoft.com/office/drawing/2014/main" id="{974A560C-9A7E-5D3B-B772-DBCE8DCB8977}"/>
                </a:ext>
              </a:extLst>
            </p:cNvPr>
            <p:cNvGrpSpPr/>
            <p:nvPr/>
          </p:nvGrpSpPr>
          <p:grpSpPr>
            <a:xfrm>
              <a:off x="7967302" y="2572856"/>
              <a:ext cx="3194928" cy="4204416"/>
              <a:chOff x="4500192" y="2471812"/>
              <a:chExt cx="3194928" cy="4204416"/>
            </a:xfrm>
          </p:grpSpPr>
          <p:grpSp>
            <p:nvGrpSpPr>
              <p:cNvPr id="24" name="Group 23">
                <a:extLst>
                  <a:ext uri="{FF2B5EF4-FFF2-40B4-BE49-F238E27FC236}">
                    <a16:creationId xmlns:a16="http://schemas.microsoft.com/office/drawing/2014/main" id="{07D1DF26-A204-2379-F973-8971A82DAA8F}"/>
                  </a:ext>
                </a:extLst>
              </p:cNvPr>
              <p:cNvGrpSpPr/>
              <p:nvPr/>
            </p:nvGrpSpPr>
            <p:grpSpPr>
              <a:xfrm>
                <a:off x="4500192" y="2471812"/>
                <a:ext cx="3184989" cy="3007881"/>
                <a:chOff x="1068511" y="2981953"/>
                <a:chExt cx="3184989" cy="3007881"/>
              </a:xfrm>
            </p:grpSpPr>
            <p:sp>
              <p:nvSpPr>
                <p:cNvPr id="26" name="Rectangle 25">
                  <a:extLst>
                    <a:ext uri="{FF2B5EF4-FFF2-40B4-BE49-F238E27FC236}">
                      <a16:creationId xmlns:a16="http://schemas.microsoft.com/office/drawing/2014/main" id="{C80313EF-639A-D334-59C0-5056A872DD4D}"/>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8C9503F-EF18-976C-523B-7CF6365F3033}"/>
                    </a:ext>
                  </a:extLst>
                </p:cNvPr>
                <p:cNvSpPr/>
                <p:nvPr/>
              </p:nvSpPr>
              <p:spPr>
                <a:xfrm>
                  <a:off x="1068511" y="2981953"/>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Helvetica" pitchFamily="2" charset="0"/>
                    </a:rPr>
                    <a:t>3. Concept is Redundant</a:t>
                  </a:r>
                </a:p>
              </p:txBody>
            </p:sp>
          </p:grpSp>
          <p:sp>
            <p:nvSpPr>
              <p:cNvPr id="25" name="TextBox 24">
                <a:extLst>
                  <a:ext uri="{FF2B5EF4-FFF2-40B4-BE49-F238E27FC236}">
                    <a16:creationId xmlns:a16="http://schemas.microsoft.com/office/drawing/2014/main" id="{9ED1C90E-91EF-8E6A-8F19-5810E6774433}"/>
                  </a:ext>
                </a:extLst>
              </p:cNvPr>
              <p:cNvSpPr txBox="1"/>
              <p:nvPr/>
            </p:nvSpPr>
            <p:spPr>
              <a:xfrm>
                <a:off x="4510131" y="5475899"/>
                <a:ext cx="3184989" cy="1200329"/>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There is, and always was, a much </a:t>
                </a:r>
                <a:r>
                  <a:rPr lang="en-US" sz="12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simpler and evidence-based way to account for </a:t>
                </a:r>
                <a:r>
                  <a:rPr lang="en-US" sz="1200">
                    <a:latin typeface="Helvetica Neue" panose="02000503000000020004" pitchFamily="2" charset="0"/>
                    <a:ea typeface="Helvetica Neue" panose="02000503000000020004" pitchFamily="2" charset="0"/>
                    <a:cs typeface="Helvetica Neue" panose="02000503000000020004" pitchFamily="2" charset="0"/>
                  </a:rPr>
                  <a:t>(or explain) the individuals that fits the Cleckley-Hare clinical prototype (e.g., substance misuse, PTSD, etc.).</a:t>
                </a:r>
              </a:p>
              <a:p>
                <a:pPr algn="ctr"/>
                <a:endParaRPr lang="en-US" sz="1200">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2050" name="Picture 2" descr="Contrary to Occam's Razor, the Simplest Explanation Is Often Not the Best  One | Scientific American">
              <a:extLst>
                <a:ext uri="{FF2B5EF4-FFF2-40B4-BE49-F238E27FC236}">
                  <a16:creationId xmlns:a16="http://schemas.microsoft.com/office/drawing/2014/main" id="{F5FF57B2-32EF-0091-371B-860042E492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280"/>
            <a:stretch>
              <a:fillRect/>
            </a:stretch>
          </p:blipFill>
          <p:spPr bwMode="auto">
            <a:xfrm>
              <a:off x="7963988" y="3110288"/>
              <a:ext cx="3188301" cy="2466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A37B64EC-F22F-7984-9962-83D17529E819}"/>
              </a:ext>
            </a:extLst>
          </p:cNvPr>
          <p:cNvGrpSpPr/>
          <p:nvPr/>
        </p:nvGrpSpPr>
        <p:grpSpPr>
          <a:xfrm>
            <a:off x="4491909" y="2572856"/>
            <a:ext cx="3198242" cy="4019750"/>
            <a:chOff x="4491909" y="2572856"/>
            <a:chExt cx="3198242" cy="4019750"/>
          </a:xfrm>
        </p:grpSpPr>
        <p:grpSp>
          <p:nvGrpSpPr>
            <p:cNvPr id="18" name="Group 17">
              <a:extLst>
                <a:ext uri="{FF2B5EF4-FFF2-40B4-BE49-F238E27FC236}">
                  <a16:creationId xmlns:a16="http://schemas.microsoft.com/office/drawing/2014/main" id="{B627EB9D-8869-B99C-5094-092726CF1F85}"/>
                </a:ext>
              </a:extLst>
            </p:cNvPr>
            <p:cNvGrpSpPr/>
            <p:nvPr/>
          </p:nvGrpSpPr>
          <p:grpSpPr>
            <a:xfrm>
              <a:off x="4495223" y="2572856"/>
              <a:ext cx="3194928" cy="4019750"/>
              <a:chOff x="4500192" y="2471812"/>
              <a:chExt cx="3194928" cy="4019750"/>
            </a:xfrm>
          </p:grpSpPr>
          <p:grpSp>
            <p:nvGrpSpPr>
              <p:cNvPr id="19" name="Group 18">
                <a:extLst>
                  <a:ext uri="{FF2B5EF4-FFF2-40B4-BE49-F238E27FC236}">
                    <a16:creationId xmlns:a16="http://schemas.microsoft.com/office/drawing/2014/main" id="{57E0493A-F297-F00A-36FA-56A39D98ECBE}"/>
                  </a:ext>
                </a:extLst>
              </p:cNvPr>
              <p:cNvGrpSpPr/>
              <p:nvPr/>
            </p:nvGrpSpPr>
            <p:grpSpPr>
              <a:xfrm>
                <a:off x="4500192" y="2471812"/>
                <a:ext cx="3184989" cy="3007881"/>
                <a:chOff x="1068511" y="2981953"/>
                <a:chExt cx="3184989" cy="3007881"/>
              </a:xfrm>
            </p:grpSpPr>
            <p:sp>
              <p:nvSpPr>
                <p:cNvPr id="21" name="Rectangle 20">
                  <a:extLst>
                    <a:ext uri="{FF2B5EF4-FFF2-40B4-BE49-F238E27FC236}">
                      <a16:creationId xmlns:a16="http://schemas.microsoft.com/office/drawing/2014/main" id="{9F60BFBC-59FC-F6E0-C2F0-8644505DCA05}"/>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8C3519F-EB9E-9F6F-EAE5-EC7DAF851364}"/>
                    </a:ext>
                  </a:extLst>
                </p:cNvPr>
                <p:cNvSpPr/>
                <p:nvPr/>
              </p:nvSpPr>
              <p:spPr>
                <a:xfrm>
                  <a:off x="1068511" y="2981953"/>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Helvetica" pitchFamily="2" charset="0"/>
                    </a:rPr>
                    <a:t>2. False Abductive Trigger</a:t>
                  </a:r>
                </a:p>
              </p:txBody>
            </p:sp>
          </p:grpSp>
          <p:sp>
            <p:nvSpPr>
              <p:cNvPr id="20" name="TextBox 19">
                <a:extLst>
                  <a:ext uri="{FF2B5EF4-FFF2-40B4-BE49-F238E27FC236}">
                    <a16:creationId xmlns:a16="http://schemas.microsoft.com/office/drawing/2014/main" id="{D563D52E-697B-77F6-9371-E0E6973080E7}"/>
                  </a:ext>
                </a:extLst>
              </p:cNvPr>
              <p:cNvSpPr txBox="1"/>
              <p:nvPr/>
            </p:nvSpPr>
            <p:spPr>
              <a:xfrm>
                <a:off x="4510131" y="5475899"/>
                <a:ext cx="3184989" cy="1015663"/>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The clinical prototype is not a so-called “</a:t>
                </a:r>
                <a:r>
                  <a:rPr lang="en-US" sz="12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abductive trigger</a:t>
                </a:r>
                <a:r>
                  <a:rPr lang="en-US" sz="1200">
                    <a:latin typeface="Helvetica Neue" panose="02000503000000020004" pitchFamily="2" charset="0"/>
                    <a:ea typeface="Helvetica Neue" panose="02000503000000020004" pitchFamily="2" charset="0"/>
                    <a:cs typeface="Helvetica Neue" panose="02000503000000020004" pitchFamily="2" charset="0"/>
                  </a:rPr>
                  <a:t>”; a phenomenon that needs a specific concept and scientific explanation. The original Cleckley-Hare prototype was </a:t>
                </a:r>
                <a:r>
                  <a:rPr lang="en-US" sz="12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factually misrepresented</a:t>
                </a:r>
                <a:r>
                  <a:rPr lang="en-US" sz="1200">
                    <a:latin typeface="Helvetica Neue" panose="02000503000000020004" pitchFamily="2" charset="0"/>
                    <a:ea typeface="Helvetica Neue" panose="02000503000000020004" pitchFamily="2" charset="0"/>
                    <a:cs typeface="Helvetica Neue" panose="02000503000000020004" pitchFamily="2" charset="0"/>
                  </a:rPr>
                  <a:t>.</a:t>
                </a:r>
              </a:p>
            </p:txBody>
          </p:sp>
        </p:grpSp>
        <p:pic>
          <p:nvPicPr>
            <p:cNvPr id="2052" name="Picture 4" descr="You can put lipstick on a pig – Campaign Brief">
              <a:extLst>
                <a:ext uri="{FF2B5EF4-FFF2-40B4-BE49-F238E27FC236}">
                  <a16:creationId xmlns:a16="http://schemas.microsoft.com/office/drawing/2014/main" id="{7F1DFF34-8FE3-AE04-A641-7074B790AF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476" r="13574"/>
            <a:stretch>
              <a:fillRect/>
            </a:stretch>
          </p:blipFill>
          <p:spPr bwMode="auto">
            <a:xfrm>
              <a:off x="4491909" y="3114457"/>
              <a:ext cx="3198242" cy="24695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0153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000" dirty="0" smtClean="0">
            <a:latin typeface="Helvetica Neue" panose="02000503000000020004" pitchFamily="2" charset="0"/>
            <a:ea typeface="Helvetica Neue" panose="02000503000000020004" pitchFamily="2" charset="0"/>
            <a:cs typeface="Helvetica Neue" panose="020005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TotalTime>0</TotalTime>
  <Words>3242</Words>
  <Application>Microsoft Macintosh PowerPoint</Application>
  <PresentationFormat>Widescreen</PresentationFormat>
  <Paragraphs>270</Paragraphs>
  <Slides>31</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Agency FB</vt:lpstr>
      <vt:lpstr>Aptos</vt:lpstr>
      <vt:lpstr>Arial</vt:lpstr>
      <vt:lpstr>Calibri</vt:lpstr>
      <vt:lpstr>Courier New</vt:lpstr>
      <vt:lpstr>Garamond</vt:lpstr>
      <vt:lpstr>Helvetica</vt:lpstr>
      <vt:lpstr>Helvetica Neue</vt:lpstr>
      <vt:lpstr>Helvetica Neue Condensed</vt:lpstr>
      <vt:lpstr>Office Theme</vt:lpstr>
      <vt:lpstr>PowerPoint Presentation</vt:lpstr>
      <vt:lpstr> </vt:lpstr>
      <vt:lpstr>PowerPoint Presentation</vt:lpstr>
      <vt:lpstr>This Module’s Agenda: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Objections</vt:lpstr>
      <vt:lpstr>Objections:</vt:lpstr>
      <vt:lpstr>Objections:</vt:lpstr>
      <vt:lpstr>Objections:</vt:lpstr>
      <vt:lpstr> </vt:lpstr>
      <vt:lpstr>Critical Reflections</vt:lpstr>
      <vt:lpstr>Critical Reflections:</vt:lpstr>
      <vt:lpstr>Class Discussion</vt:lpstr>
      <vt:lpstr>Class Discussion:</vt:lpstr>
      <vt:lpstr>Class Discussion:</vt:lpstr>
      <vt:lpstr>Class Discussion:</vt:lpstr>
      <vt:lpstr>Class Discussion:</vt:lpstr>
      <vt:lpstr>Class Discussion:</vt:lpstr>
      <vt:lpstr>Class Discussion:</vt:lpstr>
      <vt:lpstr>Class Discussion:</vt:lpstr>
      <vt:lpstr>Class Discussion:</vt:lpstr>
      <vt:lpstr>Class Discussion:</vt:lpstr>
      <vt:lpstr>Class Discussion:</vt:lpstr>
      <vt:lpstr>Class Discussion:</vt:lpstr>
      <vt:lpstr>Class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Rasmus Larsen</dc:creator>
  <cp:lastModifiedBy>Rasmus Larsen</cp:lastModifiedBy>
  <cp:revision>1</cp:revision>
  <dcterms:created xsi:type="dcterms:W3CDTF">2021-01-05T16:07:37Z</dcterms:created>
  <dcterms:modified xsi:type="dcterms:W3CDTF">2025-12-10T06:27:03Z</dcterms:modified>
</cp:coreProperties>
</file>