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969" r:id="rId2"/>
    <p:sldId id="994" r:id="rId3"/>
    <p:sldId id="261" r:id="rId4"/>
    <p:sldId id="271" r:id="rId5"/>
    <p:sldId id="1316" r:id="rId6"/>
    <p:sldId id="1243" r:id="rId7"/>
    <p:sldId id="1329" r:id="rId8"/>
    <p:sldId id="1327" r:id="rId9"/>
    <p:sldId id="1331" r:id="rId10"/>
    <p:sldId id="1221" r:id="rId11"/>
    <p:sldId id="1328" r:id="rId12"/>
    <p:sldId id="1330" r:id="rId13"/>
    <p:sldId id="1285" r:id="rId14"/>
    <p:sldId id="1326" r:id="rId15"/>
    <p:sldId id="1332" r:id="rId16"/>
    <p:sldId id="1333" r:id="rId17"/>
    <p:sldId id="1340" r:id="rId18"/>
    <p:sldId id="1261" r:id="rId19"/>
    <p:sldId id="1334" r:id="rId20"/>
    <p:sldId id="1335" r:id="rId21"/>
    <p:sldId id="1336" r:id="rId22"/>
    <p:sldId id="1337" r:id="rId23"/>
    <p:sldId id="1338" r:id="rId24"/>
    <p:sldId id="1339" r:id="rId25"/>
    <p:sldId id="1341" r:id="rId26"/>
    <p:sldId id="1351" r:id="rId27"/>
    <p:sldId id="1425" r:id="rId28"/>
    <p:sldId id="1443" r:id="rId29"/>
    <p:sldId id="1444" r:id="rId30"/>
    <p:sldId id="1445" r:id="rId31"/>
    <p:sldId id="1448" r:id="rId32"/>
    <p:sldId id="1447" r:id="rId33"/>
    <p:sldId id="1446" r:id="rId34"/>
    <p:sldId id="1449" r:id="rId35"/>
    <p:sldId id="1450" r:id="rId36"/>
    <p:sldId id="1451" r:id="rId37"/>
    <p:sldId id="1452" r:id="rId38"/>
    <p:sldId id="1453" r:id="rId39"/>
    <p:sldId id="1454" r:id="rId40"/>
    <p:sldId id="1455" r:id="rId41"/>
    <p:sldId id="1262" r:id="rId42"/>
    <p:sldId id="1347" r:id="rId43"/>
    <p:sldId id="1348" r:id="rId44"/>
    <p:sldId id="1349" r:id="rId45"/>
    <p:sldId id="135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C0FFF"/>
    <a:srgbClr val="C22400"/>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703B0-7ACF-7B48-8D97-1D1C3A443FAB}" v="2" dt="2025-12-10T05:56:56.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47"/>
    <p:restoredTop sz="86939"/>
  </p:normalViewPr>
  <p:slideViewPr>
    <p:cSldViewPr snapToGrid="0">
      <p:cViewPr varScale="1">
        <p:scale>
          <a:sx n="110" d="100"/>
          <a:sy n="110" d="100"/>
        </p:scale>
        <p:origin x="1712" y="184"/>
      </p:cViewPr>
      <p:guideLst/>
    </p:cSldViewPr>
  </p:slideViewPr>
  <p:outlineViewPr>
    <p:cViewPr>
      <p:scale>
        <a:sx n="33" d="100"/>
        <a:sy n="33" d="100"/>
      </p:scale>
      <p:origin x="0" y="-1734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custSel delSld modSld">
      <pc:chgData name="Rasmus Larsen" userId="c0130b07-28a8-4bcd-bd98-8750e35db048" providerId="ADAL" clId="{3C28B4B6-BF91-5100-B6B8-8D53CB6C04C2}" dt="2025-12-10T06:02:42.071" v="393" actId="2696"/>
      <pc:docMkLst>
        <pc:docMk/>
      </pc:docMkLst>
      <pc:sldChg chg="delSp mod">
        <pc:chgData name="Rasmus Larsen" userId="c0130b07-28a8-4bcd-bd98-8750e35db048" providerId="ADAL" clId="{3C28B4B6-BF91-5100-B6B8-8D53CB6C04C2}" dt="2025-12-10T05:56:48.026" v="2" actId="478"/>
        <pc:sldMkLst>
          <pc:docMk/>
          <pc:sldMk cId="818426910" sldId="969"/>
        </pc:sldMkLst>
        <pc:spChg chg="del">
          <ac:chgData name="Rasmus Larsen" userId="c0130b07-28a8-4bcd-bd98-8750e35db048" providerId="ADAL" clId="{3C28B4B6-BF91-5100-B6B8-8D53CB6C04C2}" dt="2025-12-10T05:56:47.196" v="1" actId="478"/>
          <ac:spMkLst>
            <pc:docMk/>
            <pc:sldMk cId="818426910" sldId="969"/>
            <ac:spMk id="11" creationId="{596C543E-A43B-B641-8720-92363A05AC4C}"/>
          </ac:spMkLst>
        </pc:spChg>
        <pc:picChg chg="del">
          <ac:chgData name="Rasmus Larsen" userId="c0130b07-28a8-4bcd-bd98-8750e35db048" providerId="ADAL" clId="{3C28B4B6-BF91-5100-B6B8-8D53CB6C04C2}" dt="2025-12-10T05:56:48.026" v="2"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5:56:45.221" v="0" actId="478"/>
          <ac:picMkLst>
            <pc:docMk/>
            <pc:sldMk cId="818426910" sldId="969"/>
            <ac:picMk id="20" creationId="{D1F52A1C-E2F6-D870-E10C-C9E0C6F4C44D}"/>
          </ac:picMkLst>
        </pc:picChg>
      </pc:sldChg>
      <pc:sldChg chg="addSp modSp mod">
        <pc:chgData name="Rasmus Larsen" userId="c0130b07-28a8-4bcd-bd98-8750e35db048" providerId="ADAL" clId="{3C28B4B6-BF91-5100-B6B8-8D53CB6C04C2}" dt="2025-12-10T05:57:01.790" v="7" actId="1076"/>
        <pc:sldMkLst>
          <pc:docMk/>
          <pc:sldMk cId="1552489491" sldId="994"/>
        </pc:sldMkLst>
        <pc:spChg chg="add mod">
          <ac:chgData name="Rasmus Larsen" userId="c0130b07-28a8-4bcd-bd98-8750e35db048" providerId="ADAL" clId="{3C28B4B6-BF91-5100-B6B8-8D53CB6C04C2}" dt="2025-12-10T05:56:56.948" v="5"/>
          <ac:spMkLst>
            <pc:docMk/>
            <pc:sldMk cId="1552489491" sldId="994"/>
            <ac:spMk id="4" creationId="{E750CD1B-96EC-B5D4-42CE-E8E3DB933A20}"/>
          </ac:spMkLst>
        </pc:spChg>
        <pc:picChg chg="mod">
          <ac:chgData name="Rasmus Larsen" userId="c0130b07-28a8-4bcd-bd98-8750e35db048" providerId="ADAL" clId="{3C28B4B6-BF91-5100-B6B8-8D53CB6C04C2}" dt="2025-12-10T05:57:01.790" v="7" actId="1076"/>
          <ac:picMkLst>
            <pc:docMk/>
            <pc:sldMk cId="1552489491" sldId="994"/>
            <ac:picMk id="5" creationId="{FF3A8695-0895-6E3E-8542-D06216222C8D}"/>
          </ac:picMkLst>
        </pc:picChg>
      </pc:sldChg>
      <pc:sldChg chg="del">
        <pc:chgData name="Rasmus Larsen" userId="c0130b07-28a8-4bcd-bd98-8750e35db048" providerId="ADAL" clId="{3C28B4B6-BF91-5100-B6B8-8D53CB6C04C2}" dt="2025-12-10T06:02:42.071" v="393" actId="2696"/>
        <pc:sldMkLst>
          <pc:docMk/>
          <pc:sldMk cId="3540358626" sldId="1227"/>
        </pc:sldMkLst>
      </pc:sldChg>
      <pc:sldChg chg="modNotesTx">
        <pc:chgData name="Rasmus Larsen" userId="c0130b07-28a8-4bcd-bd98-8750e35db048" providerId="ADAL" clId="{3C28B4B6-BF91-5100-B6B8-8D53CB6C04C2}" dt="2025-12-10T06:02:29.053" v="392" actId="20577"/>
        <pc:sldMkLst>
          <pc:docMk/>
          <pc:sldMk cId="3860888863" sldId="1348"/>
        </pc:sldMkLst>
      </pc:sldChg>
    </pc:docChg>
  </pc:docChgLst>
  <pc:docChgLst>
    <pc:chgData name="Rasmus Larsen" userId="c0130b07-28a8-4bcd-bd98-8750e35db048" providerId="ADAL" clId="{99A20618-8486-5080-8D15-B9D8817CCB14}"/>
    <pc:docChg chg="undo custSel addSld delSld modSld sldOrd">
      <pc:chgData name="Rasmus Larsen" userId="c0130b07-28a8-4bcd-bd98-8750e35db048" providerId="ADAL" clId="{99A20618-8486-5080-8D15-B9D8817CCB14}" dt="2025-11-06T18:55:01.731" v="4796" actId="1076"/>
      <pc:docMkLst>
        <pc:docMk/>
      </pc:docMkLst>
      <pc:sldChg chg="modSp mod">
        <pc:chgData name="Rasmus Larsen" userId="c0130b07-28a8-4bcd-bd98-8750e35db048" providerId="ADAL" clId="{99A20618-8486-5080-8D15-B9D8817CCB14}" dt="2025-11-05T13:37:09.857" v="4576" actId="20577"/>
        <pc:sldMkLst>
          <pc:docMk/>
          <pc:sldMk cId="3614981355" sldId="271"/>
        </pc:sldMkLst>
      </pc:sldChg>
      <pc:sldChg chg="modSp add mod ord">
        <pc:chgData name="Rasmus Larsen" userId="c0130b07-28a8-4bcd-bd98-8750e35db048" providerId="ADAL" clId="{99A20618-8486-5080-8D15-B9D8817CCB14}" dt="2025-11-05T13:36:54.572" v="4538" actId="20577"/>
        <pc:sldMkLst>
          <pc:docMk/>
          <pc:sldMk cId="1077246898" sldId="1351"/>
        </pc:sldMkLst>
      </pc:sldChg>
      <pc:sldChg chg="modSp add mod modTransition">
        <pc:chgData name="Rasmus Larsen" userId="c0130b07-28a8-4bcd-bd98-8750e35db048" providerId="ADAL" clId="{99A20618-8486-5080-8D15-B9D8817CCB14}" dt="2025-11-05T13:42:01.728" v="4686"/>
        <pc:sldMkLst>
          <pc:docMk/>
          <pc:sldMk cId="123470824" sldId="1425"/>
        </pc:sldMkLst>
      </pc:sldChg>
      <pc:sldChg chg="modSp add">
        <pc:chgData name="Rasmus Larsen" userId="c0130b07-28a8-4bcd-bd98-8750e35db048" providerId="ADAL" clId="{99A20618-8486-5080-8D15-B9D8817CCB14}" dt="2025-11-05T13:38:25.179" v="4657"/>
        <pc:sldMkLst>
          <pc:docMk/>
          <pc:sldMk cId="2900009829" sldId="1443"/>
        </pc:sldMkLst>
      </pc:sldChg>
      <pc:sldChg chg="modSp add modTransition">
        <pc:chgData name="Rasmus Larsen" userId="c0130b07-28a8-4bcd-bd98-8750e35db048" providerId="ADAL" clId="{99A20618-8486-5080-8D15-B9D8817CCB14}" dt="2025-11-05T13:42:04.908" v="4687"/>
        <pc:sldMkLst>
          <pc:docMk/>
          <pc:sldMk cId="472345780" sldId="1444"/>
        </pc:sldMkLst>
      </pc:sldChg>
      <pc:sldChg chg="modSp add mod">
        <pc:chgData name="Rasmus Larsen" userId="c0130b07-28a8-4bcd-bd98-8750e35db048" providerId="ADAL" clId="{99A20618-8486-5080-8D15-B9D8817CCB14}" dt="2025-11-06T18:51:46.769" v="4707" actId="207"/>
        <pc:sldMkLst>
          <pc:docMk/>
          <pc:sldMk cId="1262965059" sldId="1445"/>
        </pc:sldMkLst>
      </pc:sldChg>
      <pc:sldChg chg="modSp add modTransition">
        <pc:chgData name="Rasmus Larsen" userId="c0130b07-28a8-4bcd-bd98-8750e35db048" providerId="ADAL" clId="{99A20618-8486-5080-8D15-B9D8817CCB14}" dt="2025-11-05T13:42:14.702" v="4690"/>
        <pc:sldMkLst>
          <pc:docMk/>
          <pc:sldMk cId="3604321665" sldId="1446"/>
        </pc:sldMkLst>
      </pc:sldChg>
      <pc:sldChg chg="modSp add modTransition">
        <pc:chgData name="Rasmus Larsen" userId="c0130b07-28a8-4bcd-bd98-8750e35db048" providerId="ADAL" clId="{99A20618-8486-5080-8D15-B9D8817CCB14}" dt="2025-11-05T13:42:13.186" v="4689"/>
        <pc:sldMkLst>
          <pc:docMk/>
          <pc:sldMk cId="1442913425" sldId="1447"/>
        </pc:sldMkLst>
      </pc:sldChg>
      <pc:sldChg chg="modSp add mod modTransition">
        <pc:chgData name="Rasmus Larsen" userId="c0130b07-28a8-4bcd-bd98-8750e35db048" providerId="ADAL" clId="{99A20618-8486-5080-8D15-B9D8817CCB14}" dt="2025-11-05T13:42:08.468" v="4688"/>
        <pc:sldMkLst>
          <pc:docMk/>
          <pc:sldMk cId="4186909225" sldId="1448"/>
        </pc:sldMkLst>
      </pc:sldChg>
      <pc:sldChg chg="modSp add modTransition">
        <pc:chgData name="Rasmus Larsen" userId="c0130b07-28a8-4bcd-bd98-8750e35db048" providerId="ADAL" clId="{99A20618-8486-5080-8D15-B9D8817CCB14}" dt="2025-11-05T13:42:16.010" v="4691"/>
        <pc:sldMkLst>
          <pc:docMk/>
          <pc:sldMk cId="2483217159" sldId="1449"/>
        </pc:sldMkLst>
      </pc:sldChg>
      <pc:sldChg chg="modSp add modTransition">
        <pc:chgData name="Rasmus Larsen" userId="c0130b07-28a8-4bcd-bd98-8750e35db048" providerId="ADAL" clId="{99A20618-8486-5080-8D15-B9D8817CCB14}" dt="2025-11-05T13:42:17.627" v="4692"/>
        <pc:sldMkLst>
          <pc:docMk/>
          <pc:sldMk cId="1254711804" sldId="1450"/>
        </pc:sldMkLst>
      </pc:sldChg>
      <pc:sldChg chg="delSp modSp add mod modTransition">
        <pc:chgData name="Rasmus Larsen" userId="c0130b07-28a8-4bcd-bd98-8750e35db048" providerId="ADAL" clId="{99A20618-8486-5080-8D15-B9D8817CCB14}" dt="2025-11-06T18:55:01.731" v="4796" actId="1076"/>
        <pc:sldMkLst>
          <pc:docMk/>
          <pc:sldMk cId="2546714861" sldId="1451"/>
        </pc:sldMkLst>
      </pc:sldChg>
      <pc:sldChg chg="modSp add modTransition">
        <pc:chgData name="Rasmus Larsen" userId="c0130b07-28a8-4bcd-bd98-8750e35db048" providerId="ADAL" clId="{99A20618-8486-5080-8D15-B9D8817CCB14}" dt="2025-11-05T13:42:22.774" v="4694"/>
        <pc:sldMkLst>
          <pc:docMk/>
          <pc:sldMk cId="1712525063" sldId="1452"/>
        </pc:sldMkLst>
      </pc:sldChg>
      <pc:sldChg chg="modSp add modTransition">
        <pc:chgData name="Rasmus Larsen" userId="c0130b07-28a8-4bcd-bd98-8750e35db048" providerId="ADAL" clId="{99A20618-8486-5080-8D15-B9D8817CCB14}" dt="2025-11-05T13:42:24.694" v="4695"/>
        <pc:sldMkLst>
          <pc:docMk/>
          <pc:sldMk cId="619835794" sldId="1453"/>
        </pc:sldMkLst>
      </pc:sldChg>
      <pc:sldChg chg="addSp delSp modSp add mod modAnim">
        <pc:chgData name="Rasmus Larsen" userId="c0130b07-28a8-4bcd-bd98-8750e35db048" providerId="ADAL" clId="{99A20618-8486-5080-8D15-B9D8817CCB14}" dt="2025-11-06T18:54:21.309" v="4794" actId="1076"/>
        <pc:sldMkLst>
          <pc:docMk/>
          <pc:sldMk cId="1237055115" sldId="1454"/>
        </pc:sldMkLst>
      </pc:sldChg>
      <pc:sldChg chg="modSp add">
        <pc:chgData name="Rasmus Larsen" userId="c0130b07-28a8-4bcd-bd98-8750e35db048" providerId="ADAL" clId="{99A20618-8486-5080-8D15-B9D8817CCB14}" dt="2025-11-05T13:38:50.731" v="4669"/>
        <pc:sldMkLst>
          <pc:docMk/>
          <pc:sldMk cId="728585698" sldId="14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sycnet.apa.org/record/1999-15267-00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A01FB-73E9-D505-DD52-C46545216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2F848-62B2-FC63-937E-57D86081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79182-A4B6-8D77-2317-264F25BBEF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DC780B-7071-A37B-BDF3-D79707CF6C4D}"/>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56902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5EE22-A1BE-B722-7C15-29DEFBD05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41F95-BA52-F9E6-1507-68C0CBB89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70D21-D175-EDB7-5DE1-402A394327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97A24-0AB4-65A8-A8A7-4D95694B6ED3}"/>
              </a:ext>
            </a:extLst>
          </p:cNvPr>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76603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2B126-4654-DC3F-694D-2DD3F5625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71E04-7A15-368E-3651-B15F4A719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5DE2A-E4D4-8BFC-2DF8-EE1E491C7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29050E-8DB8-5F46-01DD-73FA0EF73D7E}"/>
              </a:ext>
            </a:extLst>
          </p:cNvPr>
          <p:cNvSpPr>
            <a:spLocks noGrp="1"/>
          </p:cNvSpPr>
          <p:nvPr>
            <p:ph type="sldNum" sz="quarter" idx="5"/>
          </p:nvPr>
        </p:nvSpPr>
        <p:spPr/>
        <p:txBody>
          <a:bodyPr/>
          <a:lstStyle/>
          <a:p>
            <a:fld id="{65D19866-B1DB-CF4C-94ED-FA9DEEF940D7}" type="slidenum">
              <a:rPr lang="en-US" smtClean="0"/>
              <a:t>32</a:t>
            </a:fld>
            <a:endParaRPr lang="en-US"/>
          </a:p>
        </p:txBody>
      </p:sp>
    </p:spTree>
    <p:extLst>
      <p:ext uri="{BB962C8B-B14F-4D97-AF65-F5344CB8AC3E}">
        <p14:creationId xmlns:p14="http://schemas.microsoft.com/office/powerpoint/2010/main" val="110725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F695F-AA9B-C272-0631-09D966F5D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18FD9-CE90-26FE-1BBD-041781AC1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57CCC-0BD9-63D4-AFF1-A8E98BED2A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8454B3-4897-C504-04B4-E806693D0F1A}"/>
              </a:ext>
            </a:extLst>
          </p:cNvPr>
          <p:cNvSpPr>
            <a:spLocks noGrp="1"/>
          </p:cNvSpPr>
          <p:nvPr>
            <p:ph type="sldNum" sz="quarter" idx="5"/>
          </p:nvPr>
        </p:nvSpPr>
        <p:spPr/>
        <p:txBody>
          <a:bodyPr/>
          <a:lstStyle/>
          <a:p>
            <a:fld id="{65D19866-B1DB-CF4C-94ED-FA9DEEF940D7}" type="slidenum">
              <a:rPr lang="en-US" smtClean="0"/>
              <a:t>33</a:t>
            </a:fld>
            <a:endParaRPr lang="en-US"/>
          </a:p>
        </p:txBody>
      </p:sp>
    </p:spTree>
    <p:extLst>
      <p:ext uri="{BB962C8B-B14F-4D97-AF65-F5344CB8AC3E}">
        <p14:creationId xmlns:p14="http://schemas.microsoft.com/office/powerpoint/2010/main" val="2721430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11ED6-0012-05D2-A280-DD7BE9EE8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9CEB2-E822-3B01-AAE0-8859A3CD6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55C3D-0975-3B9B-B251-AD0A200E6B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D1BEC8-240F-6D48-8632-31BD836D7806}"/>
              </a:ext>
            </a:extLst>
          </p:cNvPr>
          <p:cNvSpPr>
            <a:spLocks noGrp="1"/>
          </p:cNvSpPr>
          <p:nvPr>
            <p:ph type="sldNum" sz="quarter" idx="5"/>
          </p:nvPr>
        </p:nvSpPr>
        <p:spPr/>
        <p:txBody>
          <a:bodyPr/>
          <a:lstStyle/>
          <a:p>
            <a:fld id="{65D19866-B1DB-CF4C-94ED-FA9DEEF940D7}" type="slidenum">
              <a:rPr lang="en-US" smtClean="0"/>
              <a:t>34</a:t>
            </a:fld>
            <a:endParaRPr lang="en-US"/>
          </a:p>
        </p:txBody>
      </p:sp>
    </p:spTree>
    <p:extLst>
      <p:ext uri="{BB962C8B-B14F-4D97-AF65-F5344CB8AC3E}">
        <p14:creationId xmlns:p14="http://schemas.microsoft.com/office/powerpoint/2010/main" val="4241139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5F81-AD44-61B3-5850-45F74685E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D910D-9A3E-C543-6091-A9AF2AFD7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D4DCA-D216-9327-8BF5-23DEA2B15F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5BBCD7-D75F-9D4C-C757-EFC4DA146404}"/>
              </a:ext>
            </a:extLst>
          </p:cNvPr>
          <p:cNvSpPr>
            <a:spLocks noGrp="1"/>
          </p:cNvSpPr>
          <p:nvPr>
            <p:ph type="sldNum" sz="quarter" idx="5"/>
          </p:nvPr>
        </p:nvSpPr>
        <p:spPr/>
        <p:txBody>
          <a:bodyPr/>
          <a:lstStyle/>
          <a:p>
            <a:fld id="{65D19866-B1DB-CF4C-94ED-FA9DEEF940D7}" type="slidenum">
              <a:rPr lang="en-US" smtClean="0"/>
              <a:t>35</a:t>
            </a:fld>
            <a:endParaRPr lang="en-US"/>
          </a:p>
        </p:txBody>
      </p:sp>
    </p:spTree>
    <p:extLst>
      <p:ext uri="{BB962C8B-B14F-4D97-AF65-F5344CB8AC3E}">
        <p14:creationId xmlns:p14="http://schemas.microsoft.com/office/powerpoint/2010/main" val="321247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6F30-B70C-1666-BFD3-56998FE51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EABAC-DF6B-CDB0-7A0A-48E3BCE68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CC5E5-04FB-7D7E-7BD9-0F4869DBF7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B8FF8F-340D-C001-E433-283580741CDC}"/>
              </a:ext>
            </a:extLst>
          </p:cNvPr>
          <p:cNvSpPr>
            <a:spLocks noGrp="1"/>
          </p:cNvSpPr>
          <p:nvPr>
            <p:ph type="sldNum" sz="quarter" idx="5"/>
          </p:nvPr>
        </p:nvSpPr>
        <p:spPr/>
        <p:txBody>
          <a:bodyPr/>
          <a:lstStyle/>
          <a:p>
            <a:fld id="{65D19866-B1DB-CF4C-94ED-FA9DEEF940D7}" type="slidenum">
              <a:rPr lang="en-US" smtClean="0"/>
              <a:t>36</a:t>
            </a:fld>
            <a:endParaRPr lang="en-US"/>
          </a:p>
        </p:txBody>
      </p:sp>
    </p:spTree>
    <p:extLst>
      <p:ext uri="{BB962C8B-B14F-4D97-AF65-F5344CB8AC3E}">
        <p14:creationId xmlns:p14="http://schemas.microsoft.com/office/powerpoint/2010/main" val="532394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ACB6-2971-8290-C944-ACC93899B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5527E-83E7-BC3E-2490-B03290DA2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40ED7-FC55-8B70-A51C-B86B45D11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DFF142-12AE-160E-BCAE-8CCA1ED5A01A}"/>
              </a:ext>
            </a:extLst>
          </p:cNvPr>
          <p:cNvSpPr>
            <a:spLocks noGrp="1"/>
          </p:cNvSpPr>
          <p:nvPr>
            <p:ph type="sldNum" sz="quarter" idx="5"/>
          </p:nvPr>
        </p:nvSpPr>
        <p:spPr/>
        <p:txBody>
          <a:bodyPr/>
          <a:lstStyle/>
          <a:p>
            <a:fld id="{65D19866-B1DB-CF4C-94ED-FA9DEEF940D7}" type="slidenum">
              <a:rPr lang="en-US" smtClean="0"/>
              <a:t>37</a:t>
            </a:fld>
            <a:endParaRPr lang="en-US"/>
          </a:p>
        </p:txBody>
      </p:sp>
    </p:spTree>
    <p:extLst>
      <p:ext uri="{BB962C8B-B14F-4D97-AF65-F5344CB8AC3E}">
        <p14:creationId xmlns:p14="http://schemas.microsoft.com/office/powerpoint/2010/main" val="776913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6AF81-EFCB-B43E-4DC9-E1EDE3B8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782E5-66C1-5A0C-74D1-CD2972A25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866B2-B0FA-D9A8-E29A-012A625952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65C703-C43E-1D9E-957A-4847C3B74186}"/>
              </a:ext>
            </a:extLst>
          </p:cNvPr>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3594183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E331-1CF3-919B-557D-2666EA74C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53DC3-CADA-6C87-D7A4-4ED60AA48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EE30B-8218-F962-167D-583F4B26C4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E69A5-5BCC-10D7-7572-DF774891F442}"/>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179938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3C3B-CD6D-9C57-7020-CB16AB159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86072-C2FB-7F88-2DF8-4113C91AC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AB443-ACE4-9C33-F24D-80D546FCF3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76C415-7182-8515-3439-E616DE30AFE2}"/>
              </a:ext>
            </a:extLst>
          </p:cNvPr>
          <p:cNvSpPr>
            <a:spLocks noGrp="1"/>
          </p:cNvSpPr>
          <p:nvPr>
            <p:ph type="sldNum" sz="quarter" idx="5"/>
          </p:nvPr>
        </p:nvSpPr>
        <p:spPr/>
        <p:txBody>
          <a:bodyPr/>
          <a:lstStyle/>
          <a:p>
            <a:fld id="{65D19866-B1DB-CF4C-94ED-FA9DEEF940D7}" type="slidenum">
              <a:rPr lang="en-US" smtClean="0"/>
              <a:t>40</a:t>
            </a:fld>
            <a:endParaRPr lang="en-US"/>
          </a:p>
        </p:txBody>
      </p:sp>
    </p:spTree>
    <p:extLst>
      <p:ext uri="{BB962C8B-B14F-4D97-AF65-F5344CB8AC3E}">
        <p14:creationId xmlns:p14="http://schemas.microsoft.com/office/powerpoint/2010/main" val="3447053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It’s an odd reference to a systematic review; indeed, in 2002, Salekin’s study was the only systematic review on the topic of treatment, and the PCL-R should arguably have acknowledged that the conclusion of this study was the best evidence-based position. Instead, the PCL-R manual brushes the study aside ”as if” it’s some sort of academic opinion. </a:t>
            </a:r>
          </a:p>
        </p:txBody>
      </p:sp>
      <p:sp>
        <p:nvSpPr>
          <p:cNvPr id="4" name="Slide Number Placeholder 3"/>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1811249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Seto &amp; Barbaree’s (</a:t>
            </a:r>
            <a:r>
              <a:rPr lang="en-US" dirty="0">
                <a:hlinkClick r:id="rId3"/>
              </a:rPr>
              <a:t>1999</a:t>
            </a:r>
            <a:r>
              <a:rPr lang="en-US" dirty="0"/>
              <a:t>) was never retracted by the journal. </a:t>
            </a:r>
          </a:p>
        </p:txBody>
      </p:sp>
      <p:sp>
        <p:nvSpPr>
          <p:cNvPr id="4" name="Slide Number Placeholder 3"/>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420252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86378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this “brainstorming” exercise, students will try to come up with intuitive answers to what forensic psychologists and other practitioners can do to help people with rehabilitation (or desistance). </a:t>
            </a:r>
          </a:p>
        </p:txBody>
      </p:sp>
      <p:sp>
        <p:nvSpPr>
          <p:cNvPr id="4" name="Slide Number Placeholder 3"/>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196461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9AC50-61E4-5640-D9FD-CC6EB03A6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9CABC-4409-6599-1D0D-25020D5C2B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889A6E-0A8D-51C5-E150-C4FFBB017B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E7C3F8-28FA-6F29-7EF7-994EB95B293D}"/>
              </a:ext>
            </a:extLst>
          </p:cNvPr>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26561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21</a:t>
            </a:fld>
            <a:endParaRPr lang="en-US"/>
          </a:p>
        </p:txBody>
      </p:sp>
    </p:spTree>
    <p:extLst>
      <p:ext uri="{BB962C8B-B14F-4D97-AF65-F5344CB8AC3E}">
        <p14:creationId xmlns:p14="http://schemas.microsoft.com/office/powerpoint/2010/main" val="335609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A4F47-28E5-EA8E-AA31-477CD4531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5F898-4A5D-76B7-8F9D-756E262C0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7464B-D41E-24F5-6FD3-E52698FB6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A80FC1-FC3B-0B02-DA76-BF06AE6D4CDA}"/>
              </a:ext>
            </a:extLst>
          </p:cNvPr>
          <p:cNvSpPr>
            <a:spLocks noGrp="1"/>
          </p:cNvSpPr>
          <p:nvPr>
            <p:ph type="sldNum" sz="quarter" idx="5"/>
          </p:nvPr>
        </p:nvSpPr>
        <p:spPr/>
        <p:txBody>
          <a:bodyPr/>
          <a:lstStyle/>
          <a:p>
            <a:fld id="{65D19866-B1DB-CF4C-94ED-FA9DEEF940D7}" type="slidenum">
              <a:rPr lang="en-US" smtClean="0"/>
              <a:t>27</a:t>
            </a:fld>
            <a:endParaRPr lang="en-US"/>
          </a:p>
        </p:txBody>
      </p:sp>
    </p:spTree>
    <p:extLst>
      <p:ext uri="{BB962C8B-B14F-4D97-AF65-F5344CB8AC3E}">
        <p14:creationId xmlns:p14="http://schemas.microsoft.com/office/powerpoint/2010/main" val="38911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777B-43BA-F5FD-9971-A9DE5369F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DC52C-22A0-2139-0E10-0E2B23EAB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948E7-B4CB-9068-CBE5-EC74EB6ED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E05B61-40FF-1E68-483C-66EE20405823}"/>
              </a:ext>
            </a:extLst>
          </p:cNvPr>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921397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677B-59AD-94DF-B511-AEFE23841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B3C06-CFCD-0571-D03D-A6FBAC723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83366-B7EE-1EEC-CCCE-AD7F1C4ACD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606DCE-FC53-69DC-85DF-BDEABA9B0533}"/>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778335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a:srcRect l="47" t="18194" r="14007" b="9283"/>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4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dirty="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sciencedirect.com/science/article/pii/S016025272500059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ca/en/correctional-service/corporate/library/research/report/426.html" TargetMode="External"/><Relationship Id="rId2" Type="http://schemas.openxmlformats.org/officeDocument/2006/relationships/hyperlink" Target="https://www.ontario.ca/page/rehabilitation-programs-and-services-offenders" TargetMode="External"/><Relationship Id="rId1" Type="http://schemas.openxmlformats.org/officeDocument/2006/relationships/slideLayout" Target="../slideLayouts/slideLayout2.xml"/><Relationship Id="rId5" Type="http://schemas.openxmlformats.org/officeDocument/2006/relationships/hyperlink" Target="https://www.tandfonline.com/doi/abs/10.5235/20504721.2.1.24" TargetMode="External"/><Relationship Id="rId4" Type="http://schemas.openxmlformats.org/officeDocument/2006/relationships/hyperlink" Target="https://www.sciencedirect.com/science/article/abs/pii/S1359178921001385"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link.springer.com/chapter/10.1007/978-3-030-01030-0_4" TargetMode="External"/><Relationship Id="rId2" Type="http://schemas.openxmlformats.org/officeDocument/2006/relationships/hyperlink" Target="https://www.ontario.ca/page/rehabilitation-programs-and-services-offender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sycnet.apa.org/record/2006-01001-028" TargetMode="External"/><Relationship Id="rId2" Type="http://schemas.openxmlformats.org/officeDocument/2006/relationships/hyperlink" Target="https://librarysearch.library.utoronto.ca/permalink/01UTORONTO_INST/1j4c6iu/cdi_scopus_primary_2_s2_0_85107928688" TargetMode="External"/><Relationship Id="rId1" Type="http://schemas.openxmlformats.org/officeDocument/2006/relationships/slideLayout" Target="../slideLayouts/slideLayout2.xml"/><Relationship Id="rId5" Type="http://schemas.openxmlformats.org/officeDocument/2006/relationships/hyperlink" Target="https://pubmed.ncbi.nlm.nih.gov/15176755/" TargetMode="External"/><Relationship Id="rId4" Type="http://schemas.openxmlformats.org/officeDocument/2006/relationships/hyperlink" Target="https://psycnet.apa.org/record/2000-16275-0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psycnet.apa.org/record/2006-01001-02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ibrarysearch.library.utoronto.ca/permalink/01UTORONTO_INST/1j4c6iu/cdi_scopus_primary_2_s2_0_8510792868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ibrarysearch.library.utoronto.ca/permalink/01UTORONTO_INST/1j4c6iu/cdi_scopus_primary_2_s2_0_0036981459" TargetMode="External"/><Relationship Id="rId2" Type="http://schemas.openxmlformats.org/officeDocument/2006/relationships/hyperlink" Target="https://psycnet.apa.org/record/2006-01001-028" TargetMode="External"/><Relationship Id="rId1" Type="http://schemas.openxmlformats.org/officeDocument/2006/relationships/slideLayout" Target="../slideLayouts/slideLayout2.xml"/><Relationship Id="rId5" Type="http://schemas.openxmlformats.org/officeDocument/2006/relationships/hyperlink" Target="https://librarysearch.library.utoronto.ca/permalink/01UTORONTO_INST/1j4c6iu/cdi_scopus_primary_2_s2_0_33748372997" TargetMode="External"/><Relationship Id="rId4" Type="http://schemas.openxmlformats.org/officeDocument/2006/relationships/hyperlink" Target="https://librarysearch.library.utoronto.ca/permalink/01UTORONTO_INST/1j4c6iu/cdi_eric_primary_EJ83334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librarysearch.library.utoronto.ca/permalink/01UTORONTO_INST/1j4c6iu/cdi_scopus_primary_2_s2_0_0026630575" TargetMode="External"/><Relationship Id="rId2" Type="http://schemas.openxmlformats.org/officeDocument/2006/relationships/hyperlink" Target="https://psycnet.apa.org/record/2006-01001-028" TargetMode="External"/><Relationship Id="rId1" Type="http://schemas.openxmlformats.org/officeDocument/2006/relationships/slideLayout" Target="../slideLayouts/slideLayout2.xml"/><Relationship Id="rId6" Type="http://schemas.openxmlformats.org/officeDocument/2006/relationships/hyperlink" Target="https://librarysearch.library.utoronto.ca/permalink/01UTORONTO_INST/1j4c6iu/cdi_webofscience_primary_000071022000004" TargetMode="External"/><Relationship Id="rId5" Type="http://schemas.openxmlformats.org/officeDocument/2006/relationships/hyperlink" Target="https://librarysearch.library.utoronto.ca/permalink/01UTORONTO_INST/1j4c6iu/cdi_webofscience_primary_000231150400007CitationCount" TargetMode="External"/><Relationship Id="rId4" Type="http://schemas.openxmlformats.org/officeDocument/2006/relationships/hyperlink" Target="https://librarysearch.library.utoronto.ca/permalink/01UTORONTO_INST/1j4c6iu/cdi_proquest_miscellaneous_5781042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anlii.org/en/on/onsc/doc/2017/2017onsc3397/2017onsc3397.html" TargetMode="External"/><Relationship Id="rId2" Type="http://schemas.openxmlformats.org/officeDocument/2006/relationships/hyperlink" Target="https://librarysearch.library.utoronto.ca/permalink/01UTORONTO_INST/1j4c6iu/cdi_scopus_primary_2_s2_0_0026630575" TargetMode="External"/><Relationship Id="rId1" Type="http://schemas.openxmlformats.org/officeDocument/2006/relationships/slideLayout" Target="../slideLayouts/slideLayout2.xml"/><Relationship Id="rId4" Type="http://schemas.openxmlformats.org/officeDocument/2006/relationships/hyperlink" Target="https://advance-lexis-com.myaccess.library.utoronto.ca/api/permalink/16324d9b-c375-4cd1-aed0-a03a55855bba/?context=1505209"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theglobeandmail.com/news/national/doctors-at-ontario-mental-health-facility-tortured-patients-court-finds/article35246519/" TargetMode="External"/><Relationship Id="rId3" Type="http://schemas.openxmlformats.org/officeDocument/2006/relationships/image" Target="../media/image18.tiff"/><Relationship Id="rId7" Type="http://schemas.openxmlformats.org/officeDocument/2006/relationships/hyperlink" Target="https://www.youtube.com/watch?v=_zawytiPcH4&amp;rco=1"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youtube.com/watch?v=879UUw4u9q8" TargetMode="Externa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hyperlink" Target="https://www.sciencedirect.com/science/article/abs/pii/001002779500676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link.springer.com/article/10.1007/BF02352266" TargetMode="External"/><Relationship Id="rId4" Type="http://schemas.openxmlformats.org/officeDocument/2006/relationships/hyperlink" Target="https://pubmed.ncbi.nlm.nih.gov/8436703/"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cambridge.org/core/books/casecontrol-studies/matched-casecontrol-studies/1783478D531E0A87DC81A922C95E0C0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librarysearch.library.utoronto.ca/permalink/01UTORONTO_INST/1j4c6iu/cdi_jstor_primary_2363499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link.springer.com/article/10.1007/BF0235226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link.springer.com/article/10.1007/BF02352266"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nlii.org/en/on/onsc/doc/2017/2017onsc3397/2017onsc3397.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advance-lexis-com.myaccess.library.utoronto.ca/api/permalink/16324d9b-c375-4cd1-aed0-a03a55855bba/?context=150520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anlii.org/en/on/onsc/doc/2017/2017onsc3397/2017onsc3397.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dvance-lexis-com.myaccess.library.utoronto.ca/api/permalink/16324d9b-c375-4cd1-aed0-a03a55855bba/?context=150520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ubmed.ncbi.nlm.nih.gov/8500963/" TargetMode="External"/><Relationship Id="rId5" Type="http://schemas.openxmlformats.org/officeDocument/2006/relationships/image" Target="../media/image33.png"/><Relationship Id="rId4" Type="http://schemas.openxmlformats.org/officeDocument/2006/relationships/hyperlink" Target="https://psycnet.apa.org/record/2006-11788-00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sycnet.apa.org/record/1995-30848-00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ellcomecollection.org/works/bawhumw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hyperlink" Target="https://pubmed.ncbi.nlm.nih.gov/1179357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jpg"/></Relationships>
</file>

<file path=ppt/slides/_rels/slide44.xml.rels><?xml version="1.0" encoding="UTF-8" standalone="yes"?>
<Relationships xmlns="http://schemas.openxmlformats.org/package/2006/relationships"><Relationship Id="rId3" Type="http://schemas.openxmlformats.org/officeDocument/2006/relationships/hyperlink" Target="https://psycnet.apa.org/record/2006-11788-003" TargetMode="External"/><Relationship Id="rId2" Type="http://schemas.openxmlformats.org/officeDocument/2006/relationships/hyperlink" Target="https://psycnet.apa.org/record/2006-01001-028"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s://psycnet.apa.org/record/1999-15267-00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scholar.google.com/scholar?hl=da&amp;as_sdt=0%2C5&amp;q=An+evaluation+of+a+maximum+security+therapeutic+community+for+psychopaths+and+other+mentally+disordered+offenders&amp;btnG=" TargetMode="External"/><Relationship Id="rId5" Type="http://schemas.openxmlformats.org/officeDocument/2006/relationships/hyperlink" Target="https://librarysearch.library.utoronto.ca/permalink/01UTORONTO_INST/1j4c6iu/cdi_scopus_primary_2_s2_0_0026630575" TargetMode="External"/><Relationship Id="rId4" Type="http://schemas.openxmlformats.org/officeDocument/2006/relationships/hyperlink" Target="https://pubmed.ncbi.nlm.nih.gov/160517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nnualreviews.org/content/journals/10.1146/annurev-criminol-111523-122451" TargetMode="External"/><Relationship Id="rId2" Type="http://schemas.openxmlformats.org/officeDocument/2006/relationships/hyperlink" Target="https://psycnet.apa.org/record/2001-18143-00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journals.uchicago.edu/doi/10.1086/670395#:~:text=Abstract,will%20need%20to%20be%20addressed." TargetMode="External"/><Relationship Id="rId2" Type="http://schemas.openxmlformats.org/officeDocument/2006/relationships/hyperlink" Target="https://librarysearch.library.utoronto.ca/permalink/01UTORONTO_INST/1j4c6iu/cdi_proquest_miscellaneous_5476727" TargetMode="External"/><Relationship Id="rId1" Type="http://schemas.openxmlformats.org/officeDocument/2006/relationships/slideLayout" Target="../slideLayouts/slideLayout2.xml"/><Relationship Id="rId4" Type="http://schemas.openxmlformats.org/officeDocument/2006/relationships/hyperlink" Target="https://en.wikipedia.org/wiki/The_Mask_of_Sanit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librarysearch.library.utoronto.ca/permalink/01UTORONTO_INST/k9bh95/alma991106143102906196"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278838" y="176315"/>
            <a:ext cx="8602035" cy="3570208"/>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4</a:t>
            </a:r>
          </a:p>
          <a:p>
            <a:pPr algn="ctr"/>
            <a:r>
              <a:rPr lang="en-CA" sz="4000" b="1" dirty="0">
                <a:solidFill>
                  <a:srgbClr val="61A2A7"/>
                </a:solidFill>
                <a:latin typeface="Agency FB" panose="020B0503020202020204" pitchFamily="34" charset="77"/>
                <a:ea typeface="Garamond" charset="0"/>
                <a:cs typeface="Garamond" charset="0"/>
              </a:rPr>
              <a:t>Psychopathy and Treatment</a:t>
            </a:r>
          </a:p>
          <a:p>
            <a:pPr algn="ctr"/>
            <a:r>
              <a:rPr lang="en-CA" sz="2800" b="1" i="1" dirty="0">
                <a:solidFill>
                  <a:srgbClr val="61A2A7"/>
                </a:solidFill>
                <a:latin typeface="Agency FB" panose="020B0503020202020204" pitchFamily="34" charset="77"/>
                <a:ea typeface="Garamond" charset="0"/>
                <a:cs typeface="Garamond" charset="0"/>
              </a:rPr>
              <a:t>Is Psychopathy a Chronic Condition?</a:t>
            </a:r>
          </a:p>
          <a:p>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10</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799532"/>
            <a:ext cx="6648893" cy="4493538"/>
          </a:xfrm>
          <a:prstGeom prst="rect">
            <a:avLst/>
          </a:prstGeom>
          <a:noFill/>
          <a:ln>
            <a:solidFill>
              <a:schemeClr val="tx1"/>
            </a:solidFill>
          </a:ln>
        </p:spPr>
        <p:txBody>
          <a:bodyPr wrap="square" rtlCol="0">
            <a:spAutoFit/>
          </a:bodyPr>
          <a:lstStyle/>
          <a:p>
            <a:pPr algn="ctr"/>
            <a:endParaRPr lang="en-US"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rPr>
              <a:t>“Most clinicians and researchers are </a:t>
            </a:r>
            <a:r>
              <a:rPr lang="en-US" sz="2000" dirty="0">
                <a:solidFill>
                  <a:srgbClr val="FF0000"/>
                </a:solidFill>
                <a:latin typeface="Helvetica" pitchFamily="2" charset="0"/>
                <a:ea typeface="Garamond" charset="0"/>
                <a:cs typeface="Garamond" charset="0"/>
              </a:rPr>
              <a:t>rightly pessimistic about the treatability of psychopaths with traditional methods</a:t>
            </a:r>
            <a:r>
              <a:rPr lang="en-US" sz="2000" dirty="0">
                <a:latin typeface="Helvetica" pitchFamily="2" charset="0"/>
                <a:ea typeface="Garamond" charset="0"/>
                <a:cs typeface="Garamond" charset="0"/>
              </a:rPr>
              <a:t>. Unlike most other offenders, psychopaths suffer little personal distress, see little wrong with their attitudes and behavior, and seek (and remain in) treatment only when it is in their best interest to do so, such as when applying for probation or parole. It is therefore </a:t>
            </a:r>
            <a:r>
              <a:rPr lang="en-US" sz="2000" dirty="0">
                <a:solidFill>
                  <a:srgbClr val="FF0000"/>
                </a:solidFill>
                <a:latin typeface="Helvetica" pitchFamily="2" charset="0"/>
                <a:ea typeface="Garamond" charset="0"/>
                <a:cs typeface="Garamond" charset="0"/>
              </a:rPr>
              <a:t>not surprising that they derive little benefit from traditional treatment programs</a:t>
            </a:r>
            <a:r>
              <a:rPr lang="en-US" sz="2000" dirty="0">
                <a:latin typeface="Helvetica" pitchFamily="2" charset="0"/>
                <a:ea typeface="Garamond" charset="0"/>
                <a:cs typeface="Garamond" charset="0"/>
              </a:rPr>
              <a:t>, particularly those aimed at the development of empathy, conscience, and interpersonal skills.” </a:t>
            </a:r>
            <a:endParaRPr lang="en-US" sz="28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rPr>
              <a:t>The Hare Psychopathy Checklist–Revised (2003, p. 158)</a:t>
            </a:r>
          </a:p>
        </p:txBody>
      </p:sp>
      <p:pic>
        <p:nvPicPr>
          <p:cNvPr id="5" name="Picture 4">
            <a:extLst>
              <a:ext uri="{FF2B5EF4-FFF2-40B4-BE49-F238E27FC236}">
                <a16:creationId xmlns:a16="http://schemas.microsoft.com/office/drawing/2014/main" id="{9D845432-CD27-AA6F-931A-27636505F268}"/>
              </a:ext>
            </a:extLst>
          </p:cNvPr>
          <p:cNvPicPr>
            <a:picLocks noChangeAspect="1"/>
          </p:cNvPicPr>
          <p:nvPr/>
        </p:nvPicPr>
        <p:blipFill>
          <a:blip r:embed="rId2"/>
          <a:stretch>
            <a:fillRect/>
          </a:stretch>
        </p:blipFill>
        <p:spPr>
          <a:xfrm>
            <a:off x="8119740" y="1799531"/>
            <a:ext cx="3468696" cy="449353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96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74AF-D931-3182-0B62-18CD0F66F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6084A-77B8-B970-E6E6-4C4DDC3CC10D}"/>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19D92879-1A03-122F-C1E6-AF5DF04D814A}"/>
              </a:ext>
            </a:extLst>
          </p:cNvPr>
          <p:cNvSpPr>
            <a:spLocks noGrp="1"/>
          </p:cNvSpPr>
          <p:nvPr>
            <p:ph idx="1"/>
          </p:nvPr>
        </p:nvSpPr>
        <p:spPr/>
        <p:txBody>
          <a:bodyPr>
            <a:normAutofit/>
          </a:bodyPr>
          <a:lstStyle/>
          <a:p>
            <a:endParaRPr lang="en-US" dirty="0"/>
          </a:p>
          <a:p>
            <a:pPr algn="ctr"/>
            <a:r>
              <a:rPr lang="en-US" b="1" dirty="0"/>
              <a:t>Three Prognoses of the </a:t>
            </a:r>
            <a:r>
              <a:rPr lang="en-US" b="1" dirty="0" err="1"/>
              <a:t>Untreatability</a:t>
            </a:r>
            <a:r>
              <a:rPr lang="en-US" b="1" dirty="0"/>
              <a:t> View</a:t>
            </a:r>
          </a:p>
          <a:p>
            <a:pPr algn="ctr"/>
            <a:r>
              <a:rPr lang="en-US" sz="1600" i="1" dirty="0"/>
              <a:t>Researchers generally emphasize three interrelated prognostic claims when describing the “</a:t>
            </a:r>
            <a:r>
              <a:rPr lang="en-US" sz="1600" i="1" dirty="0" err="1"/>
              <a:t>untreatability</a:t>
            </a:r>
            <a:r>
              <a:rPr lang="en-US" sz="1600" i="1" dirty="0"/>
              <a:t> view”</a:t>
            </a:r>
          </a:p>
          <a:p>
            <a:pPr marL="342900" indent="-3429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3F736A92-D252-7C7D-CAA8-F99FFECE695F}"/>
              </a:ext>
            </a:extLst>
          </p:cNvPr>
          <p:cNvGrpSpPr/>
          <p:nvPr/>
        </p:nvGrpSpPr>
        <p:grpSpPr>
          <a:xfrm>
            <a:off x="143108" y="2417966"/>
            <a:ext cx="11870841" cy="851544"/>
            <a:chOff x="161215" y="2436062"/>
            <a:chExt cx="11870841" cy="851544"/>
          </a:xfrm>
        </p:grpSpPr>
        <p:sp>
          <p:nvSpPr>
            <p:cNvPr id="5" name="Rectangle 4">
              <a:extLst>
                <a:ext uri="{FF2B5EF4-FFF2-40B4-BE49-F238E27FC236}">
                  <a16:creationId xmlns:a16="http://schemas.microsoft.com/office/drawing/2014/main" id="{4F31C756-02B3-81FE-551E-4155F7853DFC}"/>
                </a:ext>
              </a:extLst>
            </p:cNvPr>
            <p:cNvSpPr/>
            <p:nvPr/>
          </p:nvSpPr>
          <p:spPr>
            <a:xfrm>
              <a:off x="862758" y="2436062"/>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Unamenability</a:t>
              </a:r>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Psychopathic persons will resist, sabotage, and drop out of therapy; only participate insincerely, often by ulterior motives (e.g., to put “lipstick” on a parole application).</a:t>
              </a:r>
            </a:p>
          </p:txBody>
        </p:sp>
        <p:sp>
          <p:nvSpPr>
            <p:cNvPr id="6" name="TextBox 5">
              <a:extLst>
                <a:ext uri="{FF2B5EF4-FFF2-40B4-BE49-F238E27FC236}">
                  <a16:creationId xmlns:a16="http://schemas.microsoft.com/office/drawing/2014/main" id="{CFD03D5C-4A00-06B0-C939-472AA28B4D69}"/>
                </a:ext>
              </a:extLst>
            </p:cNvPr>
            <p:cNvSpPr txBox="1"/>
            <p:nvPr/>
          </p:nvSpPr>
          <p:spPr>
            <a:xfrm>
              <a:off x="161215" y="2507891"/>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 name="Group 8">
            <a:extLst>
              <a:ext uri="{FF2B5EF4-FFF2-40B4-BE49-F238E27FC236}">
                <a16:creationId xmlns:a16="http://schemas.microsoft.com/office/drawing/2014/main" id="{ECE0B239-B07E-263B-023B-4D5746DA7738}"/>
              </a:ext>
            </a:extLst>
          </p:cNvPr>
          <p:cNvGrpSpPr/>
          <p:nvPr/>
        </p:nvGrpSpPr>
        <p:grpSpPr>
          <a:xfrm>
            <a:off x="143108" y="3358031"/>
            <a:ext cx="11870841" cy="851544"/>
            <a:chOff x="143108" y="3738257"/>
            <a:chExt cx="11870841" cy="851544"/>
          </a:xfrm>
        </p:grpSpPr>
        <p:sp>
          <p:nvSpPr>
            <p:cNvPr id="7" name="Rectangle 6">
              <a:extLst>
                <a:ext uri="{FF2B5EF4-FFF2-40B4-BE49-F238E27FC236}">
                  <a16:creationId xmlns:a16="http://schemas.microsoft.com/office/drawing/2014/main" id="{E0383968-A9ED-91FA-4E34-0702C09B782F}"/>
                </a:ext>
              </a:extLst>
            </p:cNvPr>
            <p:cNvSpPr/>
            <p:nvPr/>
          </p:nvSpPr>
          <p:spPr>
            <a:xfrm>
              <a:off x="844651" y="3738257"/>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Unresponsiveness: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Even if treatment is completed, effects are minimal; conventional programs that works effectively on non-psychopathic offenders show little impact.</a:t>
              </a:r>
            </a:p>
          </p:txBody>
        </p:sp>
        <p:sp>
          <p:nvSpPr>
            <p:cNvPr id="8" name="TextBox 7">
              <a:extLst>
                <a:ext uri="{FF2B5EF4-FFF2-40B4-BE49-F238E27FC236}">
                  <a16:creationId xmlns:a16="http://schemas.microsoft.com/office/drawing/2014/main" id="{23FBFE7D-75B8-341C-FB77-FD00AECB9629}"/>
                </a:ext>
              </a:extLst>
            </p:cNvPr>
            <p:cNvSpPr txBox="1"/>
            <p:nvPr/>
          </p:nvSpPr>
          <p:spPr>
            <a:xfrm>
              <a:off x="143108" y="3796691"/>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10" name="Group 9">
            <a:extLst>
              <a:ext uri="{FF2B5EF4-FFF2-40B4-BE49-F238E27FC236}">
                <a16:creationId xmlns:a16="http://schemas.microsoft.com/office/drawing/2014/main" id="{92B95E7B-405C-6B98-0732-F9F56C0D1F24}"/>
              </a:ext>
            </a:extLst>
          </p:cNvPr>
          <p:cNvGrpSpPr/>
          <p:nvPr/>
        </p:nvGrpSpPr>
        <p:grpSpPr>
          <a:xfrm>
            <a:off x="156512" y="4289042"/>
            <a:ext cx="11855928" cy="851544"/>
            <a:chOff x="158021" y="3738257"/>
            <a:chExt cx="11855928" cy="851544"/>
          </a:xfrm>
        </p:grpSpPr>
        <p:sp>
          <p:nvSpPr>
            <p:cNvPr id="11" name="Rectangle 10">
              <a:extLst>
                <a:ext uri="{FF2B5EF4-FFF2-40B4-BE49-F238E27FC236}">
                  <a16:creationId xmlns:a16="http://schemas.microsoft.com/office/drawing/2014/main" id="{9ADB10F5-B901-6D1E-BBCE-A51791829BE1}"/>
                </a:ext>
              </a:extLst>
            </p:cNvPr>
            <p:cNvSpPr/>
            <p:nvPr/>
          </p:nvSpPr>
          <p:spPr>
            <a:xfrm>
              <a:off x="844651" y="3738257"/>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Adverse Effects: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Treatment may backfire, as it teaches better manipulation skills rather than fostering genuine change, thus exacerbating psychopathic traits and antisocial behavior.</a:t>
              </a:r>
            </a:p>
          </p:txBody>
        </p:sp>
        <p:sp>
          <p:nvSpPr>
            <p:cNvPr id="12" name="TextBox 11">
              <a:extLst>
                <a:ext uri="{FF2B5EF4-FFF2-40B4-BE49-F238E27FC236}">
                  <a16:creationId xmlns:a16="http://schemas.microsoft.com/office/drawing/2014/main" id="{69F4126F-DF79-08AB-5CFF-15D4C8D2F503}"/>
                </a:ext>
              </a:extLst>
            </p:cNvPr>
            <p:cNvSpPr txBox="1"/>
            <p:nvPr/>
          </p:nvSpPr>
          <p:spPr>
            <a:xfrm>
              <a:off x="158021" y="3792350"/>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3:</a:t>
              </a:r>
            </a:p>
          </p:txBody>
        </p:sp>
      </p:grpSp>
      <p:sp>
        <p:nvSpPr>
          <p:cNvPr id="13" name="Rectangle 12">
            <a:extLst>
              <a:ext uri="{FF2B5EF4-FFF2-40B4-BE49-F238E27FC236}">
                <a16:creationId xmlns:a16="http://schemas.microsoft.com/office/drawing/2014/main" id="{4AB6943C-1E2C-3956-CA4F-D8466C773C22}"/>
              </a:ext>
            </a:extLst>
          </p:cNvPr>
          <p:cNvSpPr/>
          <p:nvPr/>
        </p:nvSpPr>
        <p:spPr>
          <a:xfrm>
            <a:off x="89176" y="5309356"/>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#2 – Chronically Untreatable: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Often described as untreatable, psychopathic persons are seen as unresponsive to common psychological intervention and rehabilitation programs, thus comprising a chronic condition incapable of change. </a:t>
            </a:r>
          </a:p>
        </p:txBody>
      </p:sp>
    </p:spTree>
    <p:extLst>
      <p:ext uri="{BB962C8B-B14F-4D97-AF65-F5344CB8AC3E}">
        <p14:creationId xmlns:p14="http://schemas.microsoft.com/office/powerpoint/2010/main" val="31046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2D87-209A-E829-045B-28EAAEEE4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49875-5295-23F6-4EF7-D5CAC6874B27}"/>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4C542741-99E3-6D2F-E9C9-6E96ED554569}"/>
              </a:ext>
            </a:extLst>
          </p:cNvPr>
          <p:cNvSpPr>
            <a:spLocks noGrp="1"/>
          </p:cNvSpPr>
          <p:nvPr>
            <p:ph idx="1"/>
          </p:nvPr>
        </p:nvSpPr>
        <p:spPr/>
        <p:txBody>
          <a:bodyPr>
            <a:normAutofit/>
          </a:bodyPr>
          <a:lstStyle/>
          <a:p>
            <a:endParaRPr lang="en-US" dirty="0"/>
          </a:p>
          <a:p>
            <a:pPr algn="ctr"/>
            <a:r>
              <a:rPr lang="en-US" b="1" dirty="0"/>
              <a:t>Judicial Implications of the “</a:t>
            </a:r>
            <a:r>
              <a:rPr lang="en-US" b="1" dirty="0" err="1"/>
              <a:t>Untreatability</a:t>
            </a:r>
            <a:r>
              <a:rPr lang="en-US" b="1" dirty="0"/>
              <a:t> View”</a:t>
            </a:r>
            <a:r>
              <a:rPr lang="en-US" dirty="0"/>
              <a:t> </a:t>
            </a:r>
          </a:p>
          <a:p>
            <a:pPr algn="ctr"/>
            <a:r>
              <a:rPr lang="en-US" sz="1800" i="1" dirty="0"/>
              <a:t>Being deemed “untreatable” can have enormous negative implications in forensic settings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implications of the label “untreatable” are multifaceted and difficult to study, but here are some well-documented </a:t>
            </a:r>
            <a:r>
              <a:rPr lang="en-US" dirty="0">
                <a:solidFill>
                  <a:srgbClr val="FF0000"/>
                </a:solidFill>
              </a:rPr>
              <a:t>negative consequences</a:t>
            </a:r>
            <a:r>
              <a:rPr lang="en-US" dirty="0"/>
              <a:t>:</a:t>
            </a:r>
          </a:p>
          <a:p>
            <a:pPr marL="800100" lvl="1" indent="-342900">
              <a:buFont typeface="Wingdings" pitchFamily="2" charset="2"/>
              <a:buChar char="§"/>
            </a:pPr>
            <a:r>
              <a:rPr lang="en-US" b="1" dirty="0"/>
              <a:t>Restricted Rehabilitation: </a:t>
            </a:r>
            <a:r>
              <a:rPr lang="en-US" dirty="0"/>
              <a:t>Denying the person access to rehab programs.</a:t>
            </a:r>
          </a:p>
          <a:p>
            <a:pPr marL="800100" lvl="1" indent="-342900">
              <a:buFont typeface="Wingdings" pitchFamily="2" charset="2"/>
              <a:buChar char="§"/>
            </a:pPr>
            <a:r>
              <a:rPr lang="en-US" b="1" dirty="0"/>
              <a:t>Harsher Sentencing: </a:t>
            </a:r>
            <a:r>
              <a:rPr lang="en-US" dirty="0"/>
              <a:t>The person is seen as a chronic, permanent threat.</a:t>
            </a:r>
          </a:p>
          <a:p>
            <a:pPr marL="800100" lvl="1" indent="-342900">
              <a:buFont typeface="Wingdings" pitchFamily="2" charset="2"/>
              <a:buChar char="§"/>
            </a:pPr>
            <a:r>
              <a:rPr lang="en-US" b="1" dirty="0"/>
              <a:t>Capital Sentencing: </a:t>
            </a:r>
            <a:r>
              <a:rPr lang="en-US" dirty="0"/>
              <a:t>The person is a chronic threat to fellow inmates and staff.</a:t>
            </a:r>
          </a:p>
          <a:p>
            <a:pPr marL="800100" lvl="1" indent="-342900">
              <a:buFont typeface="Wingdings" pitchFamily="2" charset="2"/>
              <a:buChar char="§"/>
            </a:pPr>
            <a:r>
              <a:rPr lang="en-US" b="1" dirty="0"/>
              <a:t>Juvenile Transfers: </a:t>
            </a:r>
            <a:r>
              <a:rPr lang="en-US" dirty="0"/>
              <a:t>Youth offenders has been shifted to adult courts and institutions as they are presumed resistant to rehabilitation.</a:t>
            </a:r>
          </a:p>
          <a:p>
            <a:pPr marL="342900" indent="-342900">
              <a:buFont typeface="Arial" panose="020B0604020202020204" pitchFamily="34" charset="0"/>
              <a:buChar char="•"/>
            </a:pPr>
            <a:r>
              <a:rPr lang="en-US" i="1" u="sng" dirty="0"/>
              <a:t>Key Forensic Issue:</a:t>
            </a:r>
            <a:r>
              <a:rPr lang="en-US" i="1" dirty="0"/>
              <a:t> </a:t>
            </a:r>
            <a:r>
              <a:rPr lang="en-US" dirty="0"/>
              <a:t>Risk evaluations often involves a consideration of treatment and/or rehabilitation prospects (</a:t>
            </a:r>
            <a:r>
              <a:rPr lang="en-US" dirty="0">
                <a:hlinkClick r:id="rId2"/>
              </a:rPr>
              <a:t>Thomaidou et al., 2025</a:t>
            </a:r>
            <a:r>
              <a:rPr lang="en-US" dirty="0"/>
              <a:t>). </a:t>
            </a:r>
          </a:p>
        </p:txBody>
      </p:sp>
    </p:spTree>
    <p:extLst>
      <p:ext uri="{BB962C8B-B14F-4D97-AF65-F5344CB8AC3E}">
        <p14:creationId xmlns:p14="http://schemas.microsoft.com/office/powerpoint/2010/main" val="219641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8C5125-E307-5320-1255-CC6CB4B9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752F-F79E-2D37-EDFE-CFA1800780E5}"/>
              </a:ext>
            </a:extLst>
          </p:cNvPr>
          <p:cNvSpPr>
            <a:spLocks noGrp="1"/>
          </p:cNvSpPr>
          <p:nvPr>
            <p:ph type="title"/>
          </p:nvPr>
        </p:nvSpPr>
        <p:spPr>
          <a:xfrm>
            <a:off x="2320413" y="2497395"/>
            <a:ext cx="7452852" cy="1707484"/>
          </a:xfrm>
        </p:spPr>
        <p:txBody>
          <a:bodyPr/>
          <a:lstStyle/>
          <a:p>
            <a:pPr algn="ctr"/>
            <a:r>
              <a:rPr lang="en-US" sz="4800" dirty="0">
                <a:solidFill>
                  <a:schemeClr val="bg1"/>
                </a:solidFill>
              </a:rPr>
              <a:t>Treatment and Rehabilitation</a:t>
            </a:r>
            <a:endParaRPr lang="en-US" sz="6000" dirty="0">
              <a:solidFill>
                <a:schemeClr val="bg1"/>
              </a:solidFill>
            </a:endParaRPr>
          </a:p>
        </p:txBody>
      </p:sp>
      <p:sp>
        <p:nvSpPr>
          <p:cNvPr id="7" name="Rectangle 6">
            <a:extLst>
              <a:ext uri="{FF2B5EF4-FFF2-40B4-BE49-F238E27FC236}">
                <a16:creationId xmlns:a16="http://schemas.microsoft.com/office/drawing/2014/main" id="{1994BD98-96D2-7A58-B372-0A9337958DB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72A8D-D6E5-98E5-CCF0-C924416E74E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4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CA925-2DBA-6E58-574F-DC3607A20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CCFEC-67D6-B6DD-803B-604FDCCA0388}"/>
              </a:ext>
            </a:extLst>
          </p:cNvPr>
          <p:cNvSpPr>
            <a:spLocks noGrp="1"/>
          </p:cNvSpPr>
          <p:nvPr>
            <p:ph type="title"/>
          </p:nvPr>
        </p:nvSpPr>
        <p:spPr/>
        <p:txBody>
          <a:bodyPr/>
          <a:lstStyle/>
          <a:p>
            <a:r>
              <a:rPr lang="en-US" dirty="0"/>
              <a:t>Treatment and Rehabilitation:</a:t>
            </a:r>
          </a:p>
        </p:txBody>
      </p:sp>
      <p:sp>
        <p:nvSpPr>
          <p:cNvPr id="3" name="Content Placeholder 2">
            <a:extLst>
              <a:ext uri="{FF2B5EF4-FFF2-40B4-BE49-F238E27FC236}">
                <a16:creationId xmlns:a16="http://schemas.microsoft.com/office/drawing/2014/main" id="{2483A7E4-7511-A4F8-41F7-8326C30DB1E0}"/>
              </a:ext>
            </a:extLst>
          </p:cNvPr>
          <p:cNvSpPr>
            <a:spLocks noGrp="1"/>
          </p:cNvSpPr>
          <p:nvPr>
            <p:ph idx="1"/>
          </p:nvPr>
        </p:nvSpPr>
        <p:spPr/>
        <p:txBody>
          <a:bodyPr>
            <a:normAutofit/>
          </a:bodyPr>
          <a:lstStyle/>
          <a:p>
            <a:endParaRPr lang="en-US" dirty="0"/>
          </a:p>
          <a:p>
            <a:pPr algn="ctr"/>
            <a:r>
              <a:rPr lang="en-US" sz="3600" b="1" dirty="0"/>
              <a:t>Discussion</a:t>
            </a:r>
          </a:p>
        </p:txBody>
      </p:sp>
      <p:sp>
        <p:nvSpPr>
          <p:cNvPr id="5" name="TextBox 4">
            <a:extLst>
              <a:ext uri="{FF2B5EF4-FFF2-40B4-BE49-F238E27FC236}">
                <a16:creationId xmlns:a16="http://schemas.microsoft.com/office/drawing/2014/main" id="{010AB016-B49C-521A-6B30-3BBA470C9328}"/>
              </a:ext>
            </a:extLst>
          </p:cNvPr>
          <p:cNvSpPr txBox="1"/>
          <p:nvPr/>
        </p:nvSpPr>
        <p:spPr>
          <a:xfrm>
            <a:off x="991889" y="2320994"/>
            <a:ext cx="10201596" cy="954107"/>
          </a:xfrm>
          <a:prstGeom prst="rect">
            <a:avLst/>
          </a:prstGeom>
          <a:noFill/>
          <a:ln w="38100">
            <a:solidFill>
              <a:srgbClr val="61A2A7"/>
            </a:solidFill>
            <a:extLst>
              <a:ext uri="{C807C97D-BFC1-408E-A445-0C87EB9F89A2}">
                <ask:lineSketchStyleProps xmlns:ask="http://schemas.microsoft.com/office/drawing/2018/sketchyshapes" sd="1411281475">
                  <a:custGeom>
                    <a:avLst/>
                    <a:gdLst>
                      <a:gd name="connsiteX0" fmla="*/ 0 w 10201596"/>
                      <a:gd name="connsiteY0" fmla="*/ 0 h 1384995"/>
                      <a:gd name="connsiteX1" fmla="*/ 374059 w 10201596"/>
                      <a:gd name="connsiteY1" fmla="*/ 0 h 1384995"/>
                      <a:gd name="connsiteX2" fmla="*/ 850133 w 10201596"/>
                      <a:gd name="connsiteY2" fmla="*/ 0 h 1384995"/>
                      <a:gd name="connsiteX3" fmla="*/ 1326207 w 10201596"/>
                      <a:gd name="connsiteY3" fmla="*/ 0 h 1384995"/>
                      <a:gd name="connsiteX4" fmla="*/ 2006314 w 10201596"/>
                      <a:gd name="connsiteY4" fmla="*/ 0 h 1384995"/>
                      <a:gd name="connsiteX5" fmla="*/ 2380372 w 10201596"/>
                      <a:gd name="connsiteY5" fmla="*/ 0 h 1384995"/>
                      <a:gd name="connsiteX6" fmla="*/ 3264511 w 10201596"/>
                      <a:gd name="connsiteY6" fmla="*/ 0 h 1384995"/>
                      <a:gd name="connsiteX7" fmla="*/ 3638569 w 10201596"/>
                      <a:gd name="connsiteY7" fmla="*/ 0 h 1384995"/>
                      <a:gd name="connsiteX8" fmla="*/ 4522708 w 10201596"/>
                      <a:gd name="connsiteY8" fmla="*/ 0 h 1384995"/>
                      <a:gd name="connsiteX9" fmla="*/ 4998782 w 10201596"/>
                      <a:gd name="connsiteY9" fmla="*/ 0 h 1384995"/>
                      <a:gd name="connsiteX10" fmla="*/ 5678888 w 10201596"/>
                      <a:gd name="connsiteY10" fmla="*/ 0 h 1384995"/>
                      <a:gd name="connsiteX11" fmla="*/ 6563027 w 10201596"/>
                      <a:gd name="connsiteY11" fmla="*/ 0 h 1384995"/>
                      <a:gd name="connsiteX12" fmla="*/ 7345149 w 10201596"/>
                      <a:gd name="connsiteY12" fmla="*/ 0 h 1384995"/>
                      <a:gd name="connsiteX13" fmla="*/ 8127271 w 10201596"/>
                      <a:gd name="connsiteY13" fmla="*/ 0 h 1384995"/>
                      <a:gd name="connsiteX14" fmla="*/ 8603346 w 10201596"/>
                      <a:gd name="connsiteY14" fmla="*/ 0 h 1384995"/>
                      <a:gd name="connsiteX15" fmla="*/ 9079420 w 10201596"/>
                      <a:gd name="connsiteY15" fmla="*/ 0 h 1384995"/>
                      <a:gd name="connsiteX16" fmla="*/ 9555495 w 10201596"/>
                      <a:gd name="connsiteY16" fmla="*/ 0 h 1384995"/>
                      <a:gd name="connsiteX17" fmla="*/ 10201596 w 10201596"/>
                      <a:gd name="connsiteY17" fmla="*/ 0 h 1384995"/>
                      <a:gd name="connsiteX18" fmla="*/ 10201596 w 10201596"/>
                      <a:gd name="connsiteY18" fmla="*/ 664798 h 1384995"/>
                      <a:gd name="connsiteX19" fmla="*/ 10201596 w 10201596"/>
                      <a:gd name="connsiteY19" fmla="*/ 1384995 h 1384995"/>
                      <a:gd name="connsiteX20" fmla="*/ 9521490 w 10201596"/>
                      <a:gd name="connsiteY20" fmla="*/ 1384995 h 1384995"/>
                      <a:gd name="connsiteX21" fmla="*/ 8637351 w 10201596"/>
                      <a:gd name="connsiteY21" fmla="*/ 1384995 h 1384995"/>
                      <a:gd name="connsiteX22" fmla="*/ 7753213 w 10201596"/>
                      <a:gd name="connsiteY22" fmla="*/ 1384995 h 1384995"/>
                      <a:gd name="connsiteX23" fmla="*/ 6869075 w 10201596"/>
                      <a:gd name="connsiteY23" fmla="*/ 1384995 h 1384995"/>
                      <a:gd name="connsiteX24" fmla="*/ 6086952 w 10201596"/>
                      <a:gd name="connsiteY24" fmla="*/ 1384995 h 1384995"/>
                      <a:gd name="connsiteX25" fmla="*/ 5202814 w 10201596"/>
                      <a:gd name="connsiteY25" fmla="*/ 1384995 h 1384995"/>
                      <a:gd name="connsiteX26" fmla="*/ 4828755 w 10201596"/>
                      <a:gd name="connsiteY26" fmla="*/ 1384995 h 1384995"/>
                      <a:gd name="connsiteX27" fmla="*/ 4148649 w 10201596"/>
                      <a:gd name="connsiteY27" fmla="*/ 1384995 h 1384995"/>
                      <a:gd name="connsiteX28" fmla="*/ 3774591 w 10201596"/>
                      <a:gd name="connsiteY28" fmla="*/ 1384995 h 1384995"/>
                      <a:gd name="connsiteX29" fmla="*/ 3400532 w 10201596"/>
                      <a:gd name="connsiteY29" fmla="*/ 1384995 h 1384995"/>
                      <a:gd name="connsiteX30" fmla="*/ 2516394 w 10201596"/>
                      <a:gd name="connsiteY30" fmla="*/ 1384995 h 1384995"/>
                      <a:gd name="connsiteX31" fmla="*/ 2142335 w 10201596"/>
                      <a:gd name="connsiteY31" fmla="*/ 1384995 h 1384995"/>
                      <a:gd name="connsiteX32" fmla="*/ 1462229 w 10201596"/>
                      <a:gd name="connsiteY32" fmla="*/ 1384995 h 1384995"/>
                      <a:gd name="connsiteX33" fmla="*/ 782122 w 10201596"/>
                      <a:gd name="connsiteY33" fmla="*/ 1384995 h 1384995"/>
                      <a:gd name="connsiteX34" fmla="*/ 0 w 10201596"/>
                      <a:gd name="connsiteY34" fmla="*/ 1384995 h 1384995"/>
                      <a:gd name="connsiteX35" fmla="*/ 0 w 10201596"/>
                      <a:gd name="connsiteY35" fmla="*/ 706347 h 1384995"/>
                      <a:gd name="connsiteX36" fmla="*/ 0 w 10201596"/>
                      <a:gd name="connsiteY3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01596" h="1384995" extrusionOk="0">
                        <a:moveTo>
                          <a:pt x="0" y="0"/>
                        </a:moveTo>
                        <a:cubicBezTo>
                          <a:pt x="134501" y="-930"/>
                          <a:pt x="267599" y="8770"/>
                          <a:pt x="374059" y="0"/>
                        </a:cubicBezTo>
                        <a:cubicBezTo>
                          <a:pt x="480519" y="-8770"/>
                          <a:pt x="700125" y="-18956"/>
                          <a:pt x="850133" y="0"/>
                        </a:cubicBezTo>
                        <a:cubicBezTo>
                          <a:pt x="1000141" y="18956"/>
                          <a:pt x="1094146" y="-1084"/>
                          <a:pt x="1326207" y="0"/>
                        </a:cubicBezTo>
                        <a:cubicBezTo>
                          <a:pt x="1558268" y="1084"/>
                          <a:pt x="1674871" y="-28958"/>
                          <a:pt x="2006314" y="0"/>
                        </a:cubicBezTo>
                        <a:cubicBezTo>
                          <a:pt x="2337757" y="28958"/>
                          <a:pt x="2238366" y="14732"/>
                          <a:pt x="2380372" y="0"/>
                        </a:cubicBezTo>
                        <a:cubicBezTo>
                          <a:pt x="2522378" y="-14732"/>
                          <a:pt x="2873149" y="-16441"/>
                          <a:pt x="3264511" y="0"/>
                        </a:cubicBezTo>
                        <a:cubicBezTo>
                          <a:pt x="3655873" y="16441"/>
                          <a:pt x="3529163" y="-12781"/>
                          <a:pt x="3638569" y="0"/>
                        </a:cubicBezTo>
                        <a:cubicBezTo>
                          <a:pt x="3747975" y="12781"/>
                          <a:pt x="4259492" y="28445"/>
                          <a:pt x="4522708" y="0"/>
                        </a:cubicBezTo>
                        <a:cubicBezTo>
                          <a:pt x="4785924" y="-28445"/>
                          <a:pt x="4778159" y="1321"/>
                          <a:pt x="4998782" y="0"/>
                        </a:cubicBezTo>
                        <a:cubicBezTo>
                          <a:pt x="5219405" y="-1321"/>
                          <a:pt x="5500308" y="6561"/>
                          <a:pt x="5678888" y="0"/>
                        </a:cubicBezTo>
                        <a:cubicBezTo>
                          <a:pt x="5857468" y="-6561"/>
                          <a:pt x="6250134" y="8161"/>
                          <a:pt x="6563027" y="0"/>
                        </a:cubicBezTo>
                        <a:cubicBezTo>
                          <a:pt x="6875920" y="-8161"/>
                          <a:pt x="6971762" y="33220"/>
                          <a:pt x="7345149" y="0"/>
                        </a:cubicBezTo>
                        <a:cubicBezTo>
                          <a:pt x="7718536" y="-33220"/>
                          <a:pt x="7773535" y="-30516"/>
                          <a:pt x="8127271" y="0"/>
                        </a:cubicBezTo>
                        <a:cubicBezTo>
                          <a:pt x="8481007" y="30516"/>
                          <a:pt x="8408200" y="-13250"/>
                          <a:pt x="8603346" y="0"/>
                        </a:cubicBezTo>
                        <a:cubicBezTo>
                          <a:pt x="8798493" y="13250"/>
                          <a:pt x="8970950" y="13701"/>
                          <a:pt x="9079420" y="0"/>
                        </a:cubicBezTo>
                        <a:cubicBezTo>
                          <a:pt x="9187890" y="-13701"/>
                          <a:pt x="9352394" y="14612"/>
                          <a:pt x="9555495" y="0"/>
                        </a:cubicBezTo>
                        <a:cubicBezTo>
                          <a:pt x="9758597" y="-14612"/>
                          <a:pt x="10056033" y="18045"/>
                          <a:pt x="10201596" y="0"/>
                        </a:cubicBezTo>
                        <a:cubicBezTo>
                          <a:pt x="10179626" y="303631"/>
                          <a:pt x="10172434" y="531210"/>
                          <a:pt x="10201596" y="664798"/>
                        </a:cubicBezTo>
                        <a:cubicBezTo>
                          <a:pt x="10230758" y="798386"/>
                          <a:pt x="10214014" y="1058020"/>
                          <a:pt x="10201596" y="1384995"/>
                        </a:cubicBezTo>
                        <a:cubicBezTo>
                          <a:pt x="9893427" y="1372355"/>
                          <a:pt x="9660080" y="1403613"/>
                          <a:pt x="9521490" y="1384995"/>
                        </a:cubicBezTo>
                        <a:cubicBezTo>
                          <a:pt x="9382900" y="1366377"/>
                          <a:pt x="8950111" y="1427696"/>
                          <a:pt x="8637351" y="1384995"/>
                        </a:cubicBezTo>
                        <a:cubicBezTo>
                          <a:pt x="8324591" y="1342294"/>
                          <a:pt x="8021578" y="1346289"/>
                          <a:pt x="7753213" y="1384995"/>
                        </a:cubicBezTo>
                        <a:cubicBezTo>
                          <a:pt x="7484848" y="1423701"/>
                          <a:pt x="7222097" y="1386073"/>
                          <a:pt x="6869075" y="1384995"/>
                        </a:cubicBezTo>
                        <a:cubicBezTo>
                          <a:pt x="6516053" y="1383917"/>
                          <a:pt x="6334025" y="1410244"/>
                          <a:pt x="6086952" y="1384995"/>
                        </a:cubicBezTo>
                        <a:cubicBezTo>
                          <a:pt x="5839879" y="1359746"/>
                          <a:pt x="5449912" y="1347899"/>
                          <a:pt x="5202814" y="1384995"/>
                        </a:cubicBezTo>
                        <a:cubicBezTo>
                          <a:pt x="4955716" y="1422091"/>
                          <a:pt x="4919938" y="1378446"/>
                          <a:pt x="4828755" y="1384995"/>
                        </a:cubicBezTo>
                        <a:cubicBezTo>
                          <a:pt x="4737572" y="1391544"/>
                          <a:pt x="4343527" y="1365396"/>
                          <a:pt x="4148649" y="1384995"/>
                        </a:cubicBezTo>
                        <a:cubicBezTo>
                          <a:pt x="3953771" y="1404594"/>
                          <a:pt x="3929920" y="1397249"/>
                          <a:pt x="3774591" y="1384995"/>
                        </a:cubicBezTo>
                        <a:cubicBezTo>
                          <a:pt x="3619262" y="1372741"/>
                          <a:pt x="3553377" y="1373352"/>
                          <a:pt x="3400532" y="1384995"/>
                        </a:cubicBezTo>
                        <a:cubicBezTo>
                          <a:pt x="3247687" y="1396638"/>
                          <a:pt x="2735166" y="1417227"/>
                          <a:pt x="2516394" y="1384995"/>
                        </a:cubicBezTo>
                        <a:cubicBezTo>
                          <a:pt x="2297622" y="1352763"/>
                          <a:pt x="2264419" y="1389199"/>
                          <a:pt x="2142335" y="1384995"/>
                        </a:cubicBezTo>
                        <a:cubicBezTo>
                          <a:pt x="2020251" y="1380791"/>
                          <a:pt x="1662866" y="1413143"/>
                          <a:pt x="1462229" y="1384995"/>
                        </a:cubicBezTo>
                        <a:cubicBezTo>
                          <a:pt x="1261592" y="1356847"/>
                          <a:pt x="1089400" y="1370970"/>
                          <a:pt x="782122" y="1384995"/>
                        </a:cubicBezTo>
                        <a:cubicBezTo>
                          <a:pt x="474844" y="1399020"/>
                          <a:pt x="317147" y="1371816"/>
                          <a:pt x="0" y="1384995"/>
                        </a:cubicBezTo>
                        <a:cubicBezTo>
                          <a:pt x="31029" y="1108647"/>
                          <a:pt x="-1930" y="962595"/>
                          <a:pt x="0" y="706347"/>
                        </a:cubicBezTo>
                        <a:cubicBezTo>
                          <a:pt x="1930" y="450099"/>
                          <a:pt x="15603" y="167888"/>
                          <a:pt x="0" y="0"/>
                        </a:cubicBezTo>
                        <a:close/>
                      </a:path>
                    </a:pathLst>
                  </a:custGeom>
                  <ask:type>
                    <ask:lineSketchNone/>
                  </ask:type>
                </ask:lineSketchStyleProps>
              </a:ext>
            </a:extLst>
          </a:ln>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What’s you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intuitive</a:t>
            </a:r>
            <a:r>
              <a:rPr lang="en-US" sz="2800" dirty="0">
                <a:latin typeface="Helvetica Neue" panose="02000503000000020004" pitchFamily="2" charset="0"/>
                <a:ea typeface="Helvetica Neue" panose="02000503000000020004" pitchFamily="2" charset="0"/>
                <a:cs typeface="Helvetica Neue" panose="02000503000000020004" pitchFamily="2" charset="0"/>
              </a:rPr>
              <a:t> understanding of the terms </a:t>
            </a:r>
            <a:r>
              <a:rPr lang="en-US" sz="2800" dirty="0">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treatment</a:t>
            </a:r>
            <a:r>
              <a:rPr lang="en-US" sz="2800" dirty="0">
                <a:latin typeface="Helvetica Neue" panose="02000503000000020004" pitchFamily="2" charset="0"/>
                <a:ea typeface="Helvetica Neue" panose="02000503000000020004" pitchFamily="2" charset="0"/>
                <a:cs typeface="Helvetica Neue" panose="02000503000000020004" pitchFamily="2" charset="0"/>
              </a:rPr>
              <a:t> and </a:t>
            </a:r>
            <a:r>
              <a:rPr lang="en-US" sz="2800" dirty="0">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rehabilitation</a:t>
            </a:r>
            <a:r>
              <a:rPr lang="en-US" sz="28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7" name="Graphic 6" descr="Return with solid fill">
            <a:extLst>
              <a:ext uri="{FF2B5EF4-FFF2-40B4-BE49-F238E27FC236}">
                <a16:creationId xmlns:a16="http://schemas.microsoft.com/office/drawing/2014/main" id="{4E167B75-9363-DA07-143A-6CF06CA348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66385" y="2765060"/>
            <a:ext cx="2864688" cy="2831481"/>
          </a:xfrm>
          <a:prstGeom prst="rect">
            <a:avLst/>
          </a:prstGeom>
        </p:spPr>
      </p:pic>
      <p:sp>
        <p:nvSpPr>
          <p:cNvPr id="8" name="TextBox 7">
            <a:extLst>
              <a:ext uri="{FF2B5EF4-FFF2-40B4-BE49-F238E27FC236}">
                <a16:creationId xmlns:a16="http://schemas.microsoft.com/office/drawing/2014/main" id="{49B46410-A99B-4073-6BE1-24B236C89C74}"/>
              </a:ext>
            </a:extLst>
          </p:cNvPr>
          <p:cNvSpPr txBox="1"/>
          <p:nvPr/>
        </p:nvSpPr>
        <p:spPr>
          <a:xfrm>
            <a:off x="3050089" y="3797263"/>
            <a:ext cx="8143396" cy="1815882"/>
          </a:xfrm>
          <a:prstGeom prst="rect">
            <a:avLst/>
          </a:prstGeom>
          <a:noFill/>
          <a:ln w="38100">
            <a:solidFill>
              <a:schemeClr val="tx1"/>
            </a:solidFill>
            <a:extLst>
              <a:ext uri="{C807C97D-BFC1-408E-A445-0C87EB9F89A2}">
                <ask:lineSketchStyleProps xmlns:ask="http://schemas.microsoft.com/office/drawing/2018/sketchyshapes" sd="1411281475">
                  <a:custGeom>
                    <a:avLst/>
                    <a:gdLst>
                      <a:gd name="connsiteX0" fmla="*/ 0 w 10201596"/>
                      <a:gd name="connsiteY0" fmla="*/ 0 h 1384995"/>
                      <a:gd name="connsiteX1" fmla="*/ 374059 w 10201596"/>
                      <a:gd name="connsiteY1" fmla="*/ 0 h 1384995"/>
                      <a:gd name="connsiteX2" fmla="*/ 850133 w 10201596"/>
                      <a:gd name="connsiteY2" fmla="*/ 0 h 1384995"/>
                      <a:gd name="connsiteX3" fmla="*/ 1326207 w 10201596"/>
                      <a:gd name="connsiteY3" fmla="*/ 0 h 1384995"/>
                      <a:gd name="connsiteX4" fmla="*/ 2006314 w 10201596"/>
                      <a:gd name="connsiteY4" fmla="*/ 0 h 1384995"/>
                      <a:gd name="connsiteX5" fmla="*/ 2380372 w 10201596"/>
                      <a:gd name="connsiteY5" fmla="*/ 0 h 1384995"/>
                      <a:gd name="connsiteX6" fmla="*/ 3264511 w 10201596"/>
                      <a:gd name="connsiteY6" fmla="*/ 0 h 1384995"/>
                      <a:gd name="connsiteX7" fmla="*/ 3638569 w 10201596"/>
                      <a:gd name="connsiteY7" fmla="*/ 0 h 1384995"/>
                      <a:gd name="connsiteX8" fmla="*/ 4522708 w 10201596"/>
                      <a:gd name="connsiteY8" fmla="*/ 0 h 1384995"/>
                      <a:gd name="connsiteX9" fmla="*/ 4998782 w 10201596"/>
                      <a:gd name="connsiteY9" fmla="*/ 0 h 1384995"/>
                      <a:gd name="connsiteX10" fmla="*/ 5678888 w 10201596"/>
                      <a:gd name="connsiteY10" fmla="*/ 0 h 1384995"/>
                      <a:gd name="connsiteX11" fmla="*/ 6563027 w 10201596"/>
                      <a:gd name="connsiteY11" fmla="*/ 0 h 1384995"/>
                      <a:gd name="connsiteX12" fmla="*/ 7345149 w 10201596"/>
                      <a:gd name="connsiteY12" fmla="*/ 0 h 1384995"/>
                      <a:gd name="connsiteX13" fmla="*/ 8127271 w 10201596"/>
                      <a:gd name="connsiteY13" fmla="*/ 0 h 1384995"/>
                      <a:gd name="connsiteX14" fmla="*/ 8603346 w 10201596"/>
                      <a:gd name="connsiteY14" fmla="*/ 0 h 1384995"/>
                      <a:gd name="connsiteX15" fmla="*/ 9079420 w 10201596"/>
                      <a:gd name="connsiteY15" fmla="*/ 0 h 1384995"/>
                      <a:gd name="connsiteX16" fmla="*/ 9555495 w 10201596"/>
                      <a:gd name="connsiteY16" fmla="*/ 0 h 1384995"/>
                      <a:gd name="connsiteX17" fmla="*/ 10201596 w 10201596"/>
                      <a:gd name="connsiteY17" fmla="*/ 0 h 1384995"/>
                      <a:gd name="connsiteX18" fmla="*/ 10201596 w 10201596"/>
                      <a:gd name="connsiteY18" fmla="*/ 664798 h 1384995"/>
                      <a:gd name="connsiteX19" fmla="*/ 10201596 w 10201596"/>
                      <a:gd name="connsiteY19" fmla="*/ 1384995 h 1384995"/>
                      <a:gd name="connsiteX20" fmla="*/ 9521490 w 10201596"/>
                      <a:gd name="connsiteY20" fmla="*/ 1384995 h 1384995"/>
                      <a:gd name="connsiteX21" fmla="*/ 8637351 w 10201596"/>
                      <a:gd name="connsiteY21" fmla="*/ 1384995 h 1384995"/>
                      <a:gd name="connsiteX22" fmla="*/ 7753213 w 10201596"/>
                      <a:gd name="connsiteY22" fmla="*/ 1384995 h 1384995"/>
                      <a:gd name="connsiteX23" fmla="*/ 6869075 w 10201596"/>
                      <a:gd name="connsiteY23" fmla="*/ 1384995 h 1384995"/>
                      <a:gd name="connsiteX24" fmla="*/ 6086952 w 10201596"/>
                      <a:gd name="connsiteY24" fmla="*/ 1384995 h 1384995"/>
                      <a:gd name="connsiteX25" fmla="*/ 5202814 w 10201596"/>
                      <a:gd name="connsiteY25" fmla="*/ 1384995 h 1384995"/>
                      <a:gd name="connsiteX26" fmla="*/ 4828755 w 10201596"/>
                      <a:gd name="connsiteY26" fmla="*/ 1384995 h 1384995"/>
                      <a:gd name="connsiteX27" fmla="*/ 4148649 w 10201596"/>
                      <a:gd name="connsiteY27" fmla="*/ 1384995 h 1384995"/>
                      <a:gd name="connsiteX28" fmla="*/ 3774591 w 10201596"/>
                      <a:gd name="connsiteY28" fmla="*/ 1384995 h 1384995"/>
                      <a:gd name="connsiteX29" fmla="*/ 3400532 w 10201596"/>
                      <a:gd name="connsiteY29" fmla="*/ 1384995 h 1384995"/>
                      <a:gd name="connsiteX30" fmla="*/ 2516394 w 10201596"/>
                      <a:gd name="connsiteY30" fmla="*/ 1384995 h 1384995"/>
                      <a:gd name="connsiteX31" fmla="*/ 2142335 w 10201596"/>
                      <a:gd name="connsiteY31" fmla="*/ 1384995 h 1384995"/>
                      <a:gd name="connsiteX32" fmla="*/ 1462229 w 10201596"/>
                      <a:gd name="connsiteY32" fmla="*/ 1384995 h 1384995"/>
                      <a:gd name="connsiteX33" fmla="*/ 782122 w 10201596"/>
                      <a:gd name="connsiteY33" fmla="*/ 1384995 h 1384995"/>
                      <a:gd name="connsiteX34" fmla="*/ 0 w 10201596"/>
                      <a:gd name="connsiteY34" fmla="*/ 1384995 h 1384995"/>
                      <a:gd name="connsiteX35" fmla="*/ 0 w 10201596"/>
                      <a:gd name="connsiteY35" fmla="*/ 706347 h 1384995"/>
                      <a:gd name="connsiteX36" fmla="*/ 0 w 10201596"/>
                      <a:gd name="connsiteY3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01596" h="1384995" extrusionOk="0">
                        <a:moveTo>
                          <a:pt x="0" y="0"/>
                        </a:moveTo>
                        <a:cubicBezTo>
                          <a:pt x="134501" y="-930"/>
                          <a:pt x="267599" y="8770"/>
                          <a:pt x="374059" y="0"/>
                        </a:cubicBezTo>
                        <a:cubicBezTo>
                          <a:pt x="480519" y="-8770"/>
                          <a:pt x="700125" y="-18956"/>
                          <a:pt x="850133" y="0"/>
                        </a:cubicBezTo>
                        <a:cubicBezTo>
                          <a:pt x="1000141" y="18956"/>
                          <a:pt x="1094146" y="-1084"/>
                          <a:pt x="1326207" y="0"/>
                        </a:cubicBezTo>
                        <a:cubicBezTo>
                          <a:pt x="1558268" y="1084"/>
                          <a:pt x="1674871" y="-28958"/>
                          <a:pt x="2006314" y="0"/>
                        </a:cubicBezTo>
                        <a:cubicBezTo>
                          <a:pt x="2337757" y="28958"/>
                          <a:pt x="2238366" y="14732"/>
                          <a:pt x="2380372" y="0"/>
                        </a:cubicBezTo>
                        <a:cubicBezTo>
                          <a:pt x="2522378" y="-14732"/>
                          <a:pt x="2873149" y="-16441"/>
                          <a:pt x="3264511" y="0"/>
                        </a:cubicBezTo>
                        <a:cubicBezTo>
                          <a:pt x="3655873" y="16441"/>
                          <a:pt x="3529163" y="-12781"/>
                          <a:pt x="3638569" y="0"/>
                        </a:cubicBezTo>
                        <a:cubicBezTo>
                          <a:pt x="3747975" y="12781"/>
                          <a:pt x="4259492" y="28445"/>
                          <a:pt x="4522708" y="0"/>
                        </a:cubicBezTo>
                        <a:cubicBezTo>
                          <a:pt x="4785924" y="-28445"/>
                          <a:pt x="4778159" y="1321"/>
                          <a:pt x="4998782" y="0"/>
                        </a:cubicBezTo>
                        <a:cubicBezTo>
                          <a:pt x="5219405" y="-1321"/>
                          <a:pt x="5500308" y="6561"/>
                          <a:pt x="5678888" y="0"/>
                        </a:cubicBezTo>
                        <a:cubicBezTo>
                          <a:pt x="5857468" y="-6561"/>
                          <a:pt x="6250134" y="8161"/>
                          <a:pt x="6563027" y="0"/>
                        </a:cubicBezTo>
                        <a:cubicBezTo>
                          <a:pt x="6875920" y="-8161"/>
                          <a:pt x="6971762" y="33220"/>
                          <a:pt x="7345149" y="0"/>
                        </a:cubicBezTo>
                        <a:cubicBezTo>
                          <a:pt x="7718536" y="-33220"/>
                          <a:pt x="7773535" y="-30516"/>
                          <a:pt x="8127271" y="0"/>
                        </a:cubicBezTo>
                        <a:cubicBezTo>
                          <a:pt x="8481007" y="30516"/>
                          <a:pt x="8408200" y="-13250"/>
                          <a:pt x="8603346" y="0"/>
                        </a:cubicBezTo>
                        <a:cubicBezTo>
                          <a:pt x="8798493" y="13250"/>
                          <a:pt x="8970950" y="13701"/>
                          <a:pt x="9079420" y="0"/>
                        </a:cubicBezTo>
                        <a:cubicBezTo>
                          <a:pt x="9187890" y="-13701"/>
                          <a:pt x="9352394" y="14612"/>
                          <a:pt x="9555495" y="0"/>
                        </a:cubicBezTo>
                        <a:cubicBezTo>
                          <a:pt x="9758597" y="-14612"/>
                          <a:pt x="10056033" y="18045"/>
                          <a:pt x="10201596" y="0"/>
                        </a:cubicBezTo>
                        <a:cubicBezTo>
                          <a:pt x="10179626" y="303631"/>
                          <a:pt x="10172434" y="531210"/>
                          <a:pt x="10201596" y="664798"/>
                        </a:cubicBezTo>
                        <a:cubicBezTo>
                          <a:pt x="10230758" y="798386"/>
                          <a:pt x="10214014" y="1058020"/>
                          <a:pt x="10201596" y="1384995"/>
                        </a:cubicBezTo>
                        <a:cubicBezTo>
                          <a:pt x="9893427" y="1372355"/>
                          <a:pt x="9660080" y="1403613"/>
                          <a:pt x="9521490" y="1384995"/>
                        </a:cubicBezTo>
                        <a:cubicBezTo>
                          <a:pt x="9382900" y="1366377"/>
                          <a:pt x="8950111" y="1427696"/>
                          <a:pt x="8637351" y="1384995"/>
                        </a:cubicBezTo>
                        <a:cubicBezTo>
                          <a:pt x="8324591" y="1342294"/>
                          <a:pt x="8021578" y="1346289"/>
                          <a:pt x="7753213" y="1384995"/>
                        </a:cubicBezTo>
                        <a:cubicBezTo>
                          <a:pt x="7484848" y="1423701"/>
                          <a:pt x="7222097" y="1386073"/>
                          <a:pt x="6869075" y="1384995"/>
                        </a:cubicBezTo>
                        <a:cubicBezTo>
                          <a:pt x="6516053" y="1383917"/>
                          <a:pt x="6334025" y="1410244"/>
                          <a:pt x="6086952" y="1384995"/>
                        </a:cubicBezTo>
                        <a:cubicBezTo>
                          <a:pt x="5839879" y="1359746"/>
                          <a:pt x="5449912" y="1347899"/>
                          <a:pt x="5202814" y="1384995"/>
                        </a:cubicBezTo>
                        <a:cubicBezTo>
                          <a:pt x="4955716" y="1422091"/>
                          <a:pt x="4919938" y="1378446"/>
                          <a:pt x="4828755" y="1384995"/>
                        </a:cubicBezTo>
                        <a:cubicBezTo>
                          <a:pt x="4737572" y="1391544"/>
                          <a:pt x="4343527" y="1365396"/>
                          <a:pt x="4148649" y="1384995"/>
                        </a:cubicBezTo>
                        <a:cubicBezTo>
                          <a:pt x="3953771" y="1404594"/>
                          <a:pt x="3929920" y="1397249"/>
                          <a:pt x="3774591" y="1384995"/>
                        </a:cubicBezTo>
                        <a:cubicBezTo>
                          <a:pt x="3619262" y="1372741"/>
                          <a:pt x="3553377" y="1373352"/>
                          <a:pt x="3400532" y="1384995"/>
                        </a:cubicBezTo>
                        <a:cubicBezTo>
                          <a:pt x="3247687" y="1396638"/>
                          <a:pt x="2735166" y="1417227"/>
                          <a:pt x="2516394" y="1384995"/>
                        </a:cubicBezTo>
                        <a:cubicBezTo>
                          <a:pt x="2297622" y="1352763"/>
                          <a:pt x="2264419" y="1389199"/>
                          <a:pt x="2142335" y="1384995"/>
                        </a:cubicBezTo>
                        <a:cubicBezTo>
                          <a:pt x="2020251" y="1380791"/>
                          <a:pt x="1662866" y="1413143"/>
                          <a:pt x="1462229" y="1384995"/>
                        </a:cubicBezTo>
                        <a:cubicBezTo>
                          <a:pt x="1261592" y="1356847"/>
                          <a:pt x="1089400" y="1370970"/>
                          <a:pt x="782122" y="1384995"/>
                        </a:cubicBezTo>
                        <a:cubicBezTo>
                          <a:pt x="474844" y="1399020"/>
                          <a:pt x="317147" y="1371816"/>
                          <a:pt x="0" y="1384995"/>
                        </a:cubicBezTo>
                        <a:cubicBezTo>
                          <a:pt x="31029" y="1108647"/>
                          <a:pt x="-1930" y="962595"/>
                          <a:pt x="0" y="706347"/>
                        </a:cubicBezTo>
                        <a:cubicBezTo>
                          <a:pt x="1930" y="450099"/>
                          <a:pt x="15603" y="167888"/>
                          <a:pt x="0" y="0"/>
                        </a:cubicBezTo>
                        <a:close/>
                      </a:path>
                    </a:pathLst>
                  </a:custGeom>
                  <ask:type>
                    <ask:lineSketchNone/>
                  </ask:type>
                </ask:lineSketchStyleProps>
              </a:ext>
            </a:extLst>
          </a:ln>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Everything you may think psychologists and psychiatrists do when they work in “treatment” and “rehabilitation,” the </a:t>
            </a:r>
            <a:r>
              <a:rPr lang="en-US" sz="2800" b="1" dirty="0">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claim</a:t>
            </a:r>
            <a:r>
              <a:rPr lang="en-US" sz="2800" dirty="0">
                <a:latin typeface="Helvetica Neue" panose="02000503000000020004" pitchFamily="2" charset="0"/>
                <a:ea typeface="Helvetica Neue" panose="02000503000000020004" pitchFamily="2" charset="0"/>
                <a:cs typeface="Helvetica Neue" panose="02000503000000020004" pitchFamily="2" charset="0"/>
              </a:rPr>
              <a:t>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is that these are all 100% futile</a:t>
            </a:r>
            <a:r>
              <a:rPr lang="en-US" sz="2800" dirty="0">
                <a:latin typeface="Helvetica Neue" panose="02000503000000020004" pitchFamily="2" charset="0"/>
                <a:ea typeface="Helvetica Neue" panose="02000503000000020004" pitchFamily="2" charset="0"/>
                <a:cs typeface="Helvetica Neue" panose="02000503000000020004" pitchFamily="2" charset="0"/>
              </a:rPr>
              <a:t> efforts in psychopathic persons.</a:t>
            </a:r>
          </a:p>
        </p:txBody>
      </p:sp>
      <p:sp>
        <p:nvSpPr>
          <p:cNvPr id="11" name="TextBox 10">
            <a:extLst>
              <a:ext uri="{FF2B5EF4-FFF2-40B4-BE49-F238E27FC236}">
                <a16:creationId xmlns:a16="http://schemas.microsoft.com/office/drawing/2014/main" id="{FB27305F-70D8-7057-C86A-623F5F384DE3}"/>
              </a:ext>
            </a:extLst>
          </p:cNvPr>
          <p:cNvSpPr txBox="1"/>
          <p:nvPr/>
        </p:nvSpPr>
        <p:spPr>
          <a:xfrm>
            <a:off x="3050089" y="5752145"/>
            <a:ext cx="8143397" cy="1015663"/>
          </a:xfrm>
          <a:prstGeom prst="rect">
            <a:avLst/>
          </a:prstGeom>
          <a:noFill/>
        </p:spPr>
        <p:txBody>
          <a:bodyPr wrap="square" rtlCol="0">
            <a:spAutoFit/>
          </a:bodyPr>
          <a:lstStyle/>
          <a:p>
            <a:pPr algn="l"/>
            <a:r>
              <a:rPr lang="en-US" sz="2000" i="1" dirty="0">
                <a:latin typeface="Helvetica Neue" panose="02000503000000020004" pitchFamily="2" charset="0"/>
                <a:ea typeface="Helvetica Neue" panose="02000503000000020004" pitchFamily="2" charset="0"/>
                <a:cs typeface="Helvetica Neue" panose="02000503000000020004" pitchFamily="2" charset="0"/>
                <a:sym typeface="Wingdings" pitchFamily="2" charset="2"/>
              </a:rPr>
              <a:t> Notice this</a:t>
            </a:r>
            <a:r>
              <a:rPr lang="en-US" sz="2000" i="1" dirty="0">
                <a:latin typeface="Helvetica Neue" panose="02000503000000020004" pitchFamily="2" charset="0"/>
                <a:ea typeface="Helvetica Neue" panose="02000503000000020004" pitchFamily="2" charset="0"/>
                <a:cs typeface="Helvetica Neue" panose="02000503000000020004" pitchFamily="2" charset="0"/>
              </a:rPr>
              <a:t> is an </a:t>
            </a:r>
            <a:r>
              <a:rPr lang="en-US" sz="2000"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unusual and quite staggering claim</a:t>
            </a:r>
            <a:r>
              <a:rPr lang="en-US" sz="2000" i="1" dirty="0">
                <a:latin typeface="Helvetica Neue" panose="02000503000000020004" pitchFamily="2" charset="0"/>
                <a:ea typeface="Helvetica Neue" panose="02000503000000020004" pitchFamily="2" charset="0"/>
                <a:cs typeface="Helvetica Neue" panose="02000503000000020004" pitchFamily="2" charset="0"/>
              </a:rPr>
              <a:t>; indeed, there are virtually no mental health diagnoses that are presumed entirely resistant to clinical intervention.</a:t>
            </a:r>
          </a:p>
        </p:txBody>
      </p:sp>
      <p:pic>
        <p:nvPicPr>
          <p:cNvPr id="12" name="Picture 11">
            <a:extLst>
              <a:ext uri="{FF2B5EF4-FFF2-40B4-BE49-F238E27FC236}">
                <a16:creationId xmlns:a16="http://schemas.microsoft.com/office/drawing/2014/main" id="{06C4F794-FD94-9BB4-0732-779375DA2A3D}"/>
              </a:ext>
            </a:extLst>
          </p:cNvPr>
          <p:cNvPicPr>
            <a:picLocks noChangeAspect="1"/>
          </p:cNvPicPr>
          <p:nvPr/>
        </p:nvPicPr>
        <p:blipFill>
          <a:blip r:embed="rId5"/>
          <a:stretch>
            <a:fillRect/>
          </a:stretch>
        </p:blipFill>
        <p:spPr>
          <a:xfrm flipH="1">
            <a:off x="1544456" y="5606806"/>
            <a:ext cx="1505633" cy="1251194"/>
          </a:xfrm>
          <a:prstGeom prst="rect">
            <a:avLst/>
          </a:prstGeom>
        </p:spPr>
      </p:pic>
      <p:pic>
        <p:nvPicPr>
          <p:cNvPr id="13" name="Graphic 12" descr="Speech outline">
            <a:extLst>
              <a:ext uri="{FF2B5EF4-FFF2-40B4-BE49-F238E27FC236}">
                <a16:creationId xmlns:a16="http://schemas.microsoft.com/office/drawing/2014/main" id="{882445F8-5E76-363E-8BB0-675E20E4F0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7383" y="5123408"/>
            <a:ext cx="1773367" cy="1116000"/>
          </a:xfrm>
          <a:prstGeom prst="rect">
            <a:avLst/>
          </a:prstGeom>
        </p:spPr>
      </p:pic>
      <p:sp>
        <p:nvSpPr>
          <p:cNvPr id="14" name="TextBox 13">
            <a:extLst>
              <a:ext uri="{FF2B5EF4-FFF2-40B4-BE49-F238E27FC236}">
                <a16:creationId xmlns:a16="http://schemas.microsoft.com/office/drawing/2014/main" id="{7C56BA0D-747E-4547-BEBB-4D571DCC76FF}"/>
              </a:ext>
            </a:extLst>
          </p:cNvPr>
          <p:cNvSpPr txBox="1"/>
          <p:nvPr/>
        </p:nvSpPr>
        <p:spPr>
          <a:xfrm>
            <a:off x="629881" y="5330959"/>
            <a:ext cx="1268848" cy="523220"/>
          </a:xfrm>
          <a:prstGeom prst="rect">
            <a:avLst/>
          </a:prstGeom>
          <a:noFill/>
        </p:spPr>
        <p:txBody>
          <a:bodyPr wrap="square" rtlCol="0">
            <a:spAutoFit/>
          </a:bodyPr>
          <a:lstStyle/>
          <a:p>
            <a:pPr algn="l"/>
            <a:r>
              <a:rPr lang="en-US" sz="1400" dirty="0">
                <a:latin typeface="Helvetica Neue" panose="02000503000000020004" pitchFamily="2" charset="0"/>
                <a:ea typeface="Helvetica Neue" panose="02000503000000020004" pitchFamily="2" charset="0"/>
                <a:cs typeface="Helvetica Neue" panose="02000503000000020004" pitchFamily="2" charset="0"/>
              </a:rPr>
              <a:t>“That’s a wild claim…”</a:t>
            </a:r>
          </a:p>
        </p:txBody>
      </p:sp>
      <p:sp>
        <p:nvSpPr>
          <p:cNvPr id="15" name="TextBox 14">
            <a:extLst>
              <a:ext uri="{FF2B5EF4-FFF2-40B4-BE49-F238E27FC236}">
                <a16:creationId xmlns:a16="http://schemas.microsoft.com/office/drawing/2014/main" id="{489ADC09-5EE7-7771-FF27-CA0B6775CBE4}"/>
              </a:ext>
            </a:extLst>
          </p:cNvPr>
          <p:cNvSpPr txBox="1"/>
          <p:nvPr/>
        </p:nvSpPr>
        <p:spPr>
          <a:xfrm>
            <a:off x="1732645" y="3258145"/>
            <a:ext cx="9411551" cy="307777"/>
          </a:xfrm>
          <a:prstGeom prst="rect">
            <a:avLst/>
          </a:prstGeom>
          <a:noFill/>
        </p:spPr>
        <p:txBody>
          <a:bodyPr wrap="none" rtlCol="0">
            <a:spAutoFit/>
          </a:bodyPr>
          <a:lstStyle/>
          <a:p>
            <a:pPr algn="l"/>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(e.g., what might justice-involved persons need help with to minimize reconviction; and how can we help them?)</a:t>
            </a:r>
          </a:p>
        </p:txBody>
      </p:sp>
    </p:spTree>
    <p:extLst>
      <p:ext uri="{BB962C8B-B14F-4D97-AF65-F5344CB8AC3E}">
        <p14:creationId xmlns:p14="http://schemas.microsoft.com/office/powerpoint/2010/main" val="325115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6C4E-8640-759A-F7A1-8D73A503D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86C88-FE63-3BE1-41DF-2D2D6B44A1F4}"/>
              </a:ext>
            </a:extLst>
          </p:cNvPr>
          <p:cNvSpPr>
            <a:spLocks noGrp="1"/>
          </p:cNvSpPr>
          <p:nvPr>
            <p:ph type="title"/>
          </p:nvPr>
        </p:nvSpPr>
        <p:spPr/>
        <p:txBody>
          <a:bodyPr/>
          <a:lstStyle/>
          <a:p>
            <a:r>
              <a:rPr lang="en-US" dirty="0"/>
              <a:t>Treatment and Rehabilitation:</a:t>
            </a:r>
          </a:p>
        </p:txBody>
      </p:sp>
      <p:sp>
        <p:nvSpPr>
          <p:cNvPr id="3" name="Content Placeholder 2">
            <a:extLst>
              <a:ext uri="{FF2B5EF4-FFF2-40B4-BE49-F238E27FC236}">
                <a16:creationId xmlns:a16="http://schemas.microsoft.com/office/drawing/2014/main" id="{302903BD-A53C-775E-C5A4-F1F5F1983F4A}"/>
              </a:ext>
            </a:extLst>
          </p:cNvPr>
          <p:cNvSpPr>
            <a:spLocks noGrp="1"/>
          </p:cNvSpPr>
          <p:nvPr>
            <p:ph idx="1"/>
          </p:nvPr>
        </p:nvSpPr>
        <p:spPr/>
        <p:txBody>
          <a:bodyPr>
            <a:normAutofit/>
          </a:bodyPr>
          <a:lstStyle/>
          <a:p>
            <a:endParaRPr lang="en-US" dirty="0"/>
          </a:p>
          <a:p>
            <a:pPr algn="ctr"/>
            <a:r>
              <a:rPr lang="en-US" sz="3200" b="1" dirty="0"/>
              <a:t>Forensic Rehabilitation and Desistance</a:t>
            </a:r>
            <a:endParaRPr lang="en-US" sz="3200" dirty="0"/>
          </a:p>
          <a:p>
            <a:pPr algn="ctr"/>
            <a:r>
              <a:rPr lang="en-US" sz="1800" i="1" dirty="0"/>
              <a:t>Forensic </a:t>
            </a:r>
            <a:r>
              <a:rPr lang="en-US" sz="1800" i="1" dirty="0">
                <a:hlinkClick r:id="rId2"/>
              </a:rPr>
              <a:t>rehabilitation programs</a:t>
            </a:r>
            <a:r>
              <a:rPr lang="en-US" sz="1800" i="1" dirty="0"/>
              <a:t> are multifaceted strategies to assist breaking with a criminal lifestyle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Canada, </a:t>
            </a:r>
            <a:r>
              <a:rPr lang="en-US" dirty="0">
                <a:hlinkClick r:id="rId3"/>
              </a:rPr>
              <a:t>38% of the justice-involved</a:t>
            </a:r>
            <a:r>
              <a:rPr lang="en-US" dirty="0"/>
              <a:t> population are repeat-offenders.</a:t>
            </a:r>
          </a:p>
          <a:p>
            <a:pPr marL="342900" indent="-342900">
              <a:buFont typeface="Arial" panose="020B0604020202020204" pitchFamily="34" charset="0"/>
              <a:buChar char="•"/>
            </a:pPr>
            <a:r>
              <a:rPr lang="en-US" dirty="0">
                <a:solidFill>
                  <a:srgbClr val="FF0000"/>
                </a:solidFill>
              </a:rPr>
              <a:t>Enormous</a:t>
            </a:r>
            <a:r>
              <a:rPr lang="en-US" dirty="0"/>
              <a:t> human, social, and fiscal </a:t>
            </a:r>
            <a:r>
              <a:rPr lang="en-US" dirty="0">
                <a:solidFill>
                  <a:srgbClr val="FF0000"/>
                </a:solidFill>
              </a:rPr>
              <a:t>benefits</a:t>
            </a:r>
            <a:r>
              <a:rPr lang="en-US" dirty="0"/>
              <a:t> from </a:t>
            </a:r>
            <a:r>
              <a:rPr lang="en-US" dirty="0">
                <a:solidFill>
                  <a:srgbClr val="FF0000"/>
                </a:solidFill>
              </a:rPr>
              <a:t>breaking that cycle</a:t>
            </a:r>
            <a:r>
              <a:rPr lang="en-US" dirty="0"/>
              <a:t>.</a:t>
            </a:r>
          </a:p>
          <a:p>
            <a:pPr marL="342900" indent="-342900">
              <a:buFont typeface="Arial" panose="020B0604020202020204" pitchFamily="34" charset="0"/>
              <a:buChar char="•"/>
            </a:pPr>
            <a:r>
              <a:rPr lang="en-US" dirty="0"/>
              <a:t>Rehabilitation programs are designed and intended to do exactly that.</a:t>
            </a:r>
          </a:p>
          <a:p>
            <a:pPr marL="342900" indent="-342900">
              <a:buFont typeface="Arial" panose="020B0604020202020204" pitchFamily="34" charset="0"/>
              <a:buChar char="•"/>
            </a:pPr>
            <a:r>
              <a:rPr lang="en-US" dirty="0"/>
              <a:t>They typically involves an </a:t>
            </a:r>
            <a:r>
              <a:rPr lang="en-US" dirty="0">
                <a:solidFill>
                  <a:srgbClr val="FF0000"/>
                </a:solidFill>
              </a:rPr>
              <a:t>open-ended mix</a:t>
            </a:r>
            <a:r>
              <a:rPr lang="en-US" dirty="0"/>
              <a:t> of therapeutic (e.g., psychological, psychiatric) and practical (e.g., job, housing) initiatives. </a:t>
            </a:r>
          </a:p>
          <a:p>
            <a:pPr marL="342900" indent="-342900">
              <a:buFont typeface="Arial" panose="020B0604020202020204" pitchFamily="34" charset="0"/>
              <a:buChar char="•"/>
            </a:pPr>
            <a:r>
              <a:rPr lang="en-US" dirty="0"/>
              <a:t>It is generally well-understood that </a:t>
            </a:r>
            <a:r>
              <a:rPr lang="en-US" dirty="0">
                <a:hlinkClick r:id="rId2"/>
              </a:rPr>
              <a:t>rehabilitation</a:t>
            </a:r>
            <a:r>
              <a:rPr lang="en-US" dirty="0"/>
              <a:t> or </a:t>
            </a:r>
            <a:r>
              <a:rPr lang="en-US" dirty="0">
                <a:hlinkClick r:id="rId4"/>
              </a:rPr>
              <a:t>desistance</a:t>
            </a:r>
            <a:r>
              <a:rPr lang="en-US" dirty="0"/>
              <a:t> is a </a:t>
            </a:r>
            <a:r>
              <a:rPr lang="en-US" dirty="0">
                <a:hlinkClick r:id="rId5"/>
              </a:rPr>
              <a:t>complex task</a:t>
            </a:r>
            <a:r>
              <a:rPr lang="en-US" dirty="0"/>
              <a:t> as different people have different needs.</a:t>
            </a:r>
          </a:p>
        </p:txBody>
      </p:sp>
    </p:spTree>
    <p:extLst>
      <p:ext uri="{BB962C8B-B14F-4D97-AF65-F5344CB8AC3E}">
        <p14:creationId xmlns:p14="http://schemas.microsoft.com/office/powerpoint/2010/main" val="127621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0FDA-AF03-C329-E85F-3795B7AC1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586F4-0A81-D73B-6401-3DAFD315DBB4}"/>
              </a:ext>
            </a:extLst>
          </p:cNvPr>
          <p:cNvSpPr>
            <a:spLocks noGrp="1"/>
          </p:cNvSpPr>
          <p:nvPr>
            <p:ph type="title"/>
          </p:nvPr>
        </p:nvSpPr>
        <p:spPr/>
        <p:txBody>
          <a:bodyPr/>
          <a:lstStyle/>
          <a:p>
            <a:r>
              <a:rPr lang="en-US" dirty="0"/>
              <a:t>Treatment and Rehabilitation:</a:t>
            </a:r>
          </a:p>
        </p:txBody>
      </p:sp>
      <p:sp>
        <p:nvSpPr>
          <p:cNvPr id="3" name="Content Placeholder 2">
            <a:extLst>
              <a:ext uri="{FF2B5EF4-FFF2-40B4-BE49-F238E27FC236}">
                <a16:creationId xmlns:a16="http://schemas.microsoft.com/office/drawing/2014/main" id="{0D88F16E-6B00-476C-F6BF-3BBA388DDEEE}"/>
              </a:ext>
            </a:extLst>
          </p:cNvPr>
          <p:cNvSpPr>
            <a:spLocks noGrp="1"/>
          </p:cNvSpPr>
          <p:nvPr>
            <p:ph idx="1"/>
          </p:nvPr>
        </p:nvSpPr>
        <p:spPr/>
        <p:txBody>
          <a:bodyPr>
            <a:normAutofit fontScale="92500" lnSpcReduction="10000"/>
          </a:bodyPr>
          <a:lstStyle/>
          <a:p>
            <a:endParaRPr lang="en-US" dirty="0"/>
          </a:p>
          <a:p>
            <a:pPr algn="ctr"/>
            <a:r>
              <a:rPr lang="en-US" sz="3500" b="1" dirty="0"/>
              <a:t>Cognitive Behavioral Therapy (CBT)</a:t>
            </a:r>
            <a:endParaRPr lang="en-US" sz="3500" dirty="0"/>
          </a:p>
          <a:p>
            <a:pPr algn="ctr"/>
            <a:r>
              <a:rPr lang="en-US" sz="1800" i="1" dirty="0"/>
              <a:t>NB: forensic </a:t>
            </a:r>
            <a:r>
              <a:rPr lang="en-US" sz="1800" i="1" dirty="0">
                <a:hlinkClick r:id="rId2"/>
              </a:rPr>
              <a:t>rehabilitation programs</a:t>
            </a:r>
            <a:r>
              <a:rPr lang="en-US" sz="1800" i="1" dirty="0"/>
              <a:t> often makes use of a mix of therapeutic methods and other initiatives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CBT is perhaps the most </a:t>
            </a:r>
            <a:r>
              <a:rPr lang="en-US" dirty="0">
                <a:hlinkClick r:id="rId3"/>
              </a:rPr>
              <a:t>common type of treatment</a:t>
            </a:r>
            <a:r>
              <a:rPr lang="en-US" dirty="0"/>
              <a:t> in forensic settings.</a:t>
            </a:r>
          </a:p>
          <a:p>
            <a:pPr marL="342900" indent="-342900">
              <a:buFont typeface="Arial" panose="020B0604020202020204" pitchFamily="34" charset="0"/>
              <a:buChar char="•"/>
            </a:pPr>
            <a:r>
              <a:rPr lang="en-US" dirty="0"/>
              <a:t>CBT has strong empirical support across mental health conditions; shown to </a:t>
            </a:r>
            <a:r>
              <a:rPr lang="en-US" dirty="0">
                <a:solidFill>
                  <a:srgbClr val="FF0000"/>
                </a:solidFill>
              </a:rPr>
              <a:t>facilitate personality and behavioral change</a:t>
            </a:r>
            <a:r>
              <a:rPr lang="en-US" dirty="0"/>
              <a:t>.</a:t>
            </a:r>
          </a:p>
          <a:p>
            <a:pPr marL="342900" indent="-342900">
              <a:buFont typeface="Arial" panose="020B0604020202020204" pitchFamily="34" charset="0"/>
              <a:buChar char="•"/>
            </a:pPr>
            <a:r>
              <a:rPr lang="en-US" dirty="0"/>
              <a:t>Core assumption: Problematic behavior stems from maladaptive cognitive patterns (e.g., hostile attributions, low self-worth, substance misuse).</a:t>
            </a:r>
          </a:p>
          <a:p>
            <a:pPr marL="342900" indent="-342900">
              <a:buFont typeface="Arial" panose="020B0604020202020204" pitchFamily="34" charset="0"/>
              <a:buChar char="•"/>
            </a:pPr>
            <a:r>
              <a:rPr lang="en-US" dirty="0"/>
              <a:t>Therapeutic approach:</a:t>
            </a:r>
          </a:p>
          <a:p>
            <a:pPr marL="800100" lvl="1" indent="-342900">
              <a:buFont typeface="Wingdings" pitchFamily="2" charset="2"/>
              <a:buChar char="§"/>
            </a:pPr>
            <a:r>
              <a:rPr lang="en-US" dirty="0"/>
              <a:t>Increase self-awareness of harmful thought patterns.</a:t>
            </a:r>
          </a:p>
          <a:p>
            <a:pPr marL="800100" lvl="1" indent="-342900">
              <a:buFont typeface="Wingdings" pitchFamily="2" charset="2"/>
              <a:buChar char="§"/>
            </a:pPr>
            <a:r>
              <a:rPr lang="en-US" dirty="0"/>
              <a:t>Restructure cognition to promote healthier/better behavioral responses.</a:t>
            </a:r>
          </a:p>
          <a:p>
            <a:pPr marL="800100" lvl="1" indent="-342900">
              <a:buFont typeface="Wingdings" pitchFamily="2" charset="2"/>
              <a:buChar char="§"/>
            </a:pPr>
            <a:r>
              <a:rPr lang="en-US" dirty="0"/>
              <a:t>Practice new behavioral skills (e.g., role-playing de-escalatory responses).</a:t>
            </a:r>
          </a:p>
          <a:p>
            <a:pPr marL="342900" indent="-342900">
              <a:buFont typeface="Arial" panose="020B0604020202020204" pitchFamily="34" charset="0"/>
              <a:buChar char="•"/>
            </a:pPr>
            <a:r>
              <a:rPr lang="en-US" dirty="0"/>
              <a:t>Goal: Cognitive change → Behavioral change → Reduced antisocial conduct.</a:t>
            </a:r>
          </a:p>
        </p:txBody>
      </p:sp>
    </p:spTree>
    <p:extLst>
      <p:ext uri="{BB962C8B-B14F-4D97-AF65-F5344CB8AC3E}">
        <p14:creationId xmlns:p14="http://schemas.microsoft.com/office/powerpoint/2010/main" val="2296266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D3CBA-993B-17E8-225E-BD1B947B9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E38D2-885F-9BEC-7B7D-8080ACE8EEF8}"/>
              </a:ext>
            </a:extLst>
          </p:cNvPr>
          <p:cNvSpPr>
            <a:spLocks noGrp="1"/>
          </p:cNvSpPr>
          <p:nvPr>
            <p:ph type="title"/>
          </p:nvPr>
        </p:nvSpPr>
        <p:spPr/>
        <p:txBody>
          <a:bodyPr/>
          <a:lstStyle/>
          <a:p>
            <a:r>
              <a:rPr lang="en-US" dirty="0"/>
              <a:t>Treatment and Rehabilitation:</a:t>
            </a:r>
          </a:p>
        </p:txBody>
      </p:sp>
      <p:sp>
        <p:nvSpPr>
          <p:cNvPr id="3" name="Content Placeholder 2">
            <a:extLst>
              <a:ext uri="{FF2B5EF4-FFF2-40B4-BE49-F238E27FC236}">
                <a16:creationId xmlns:a16="http://schemas.microsoft.com/office/drawing/2014/main" id="{22C44FB3-4FA9-C71C-72D2-30A61FE7EBD5}"/>
              </a:ext>
            </a:extLst>
          </p:cNvPr>
          <p:cNvSpPr>
            <a:spLocks noGrp="1"/>
          </p:cNvSpPr>
          <p:nvPr>
            <p:ph idx="1"/>
          </p:nvPr>
        </p:nvSpPr>
        <p:spPr/>
        <p:txBody>
          <a:bodyPr>
            <a:normAutofit/>
          </a:bodyPr>
          <a:lstStyle/>
          <a:p>
            <a:endParaRPr lang="en-US" dirty="0"/>
          </a:p>
          <a:p>
            <a:pPr algn="ctr"/>
            <a:r>
              <a:rPr lang="en-US" b="1" dirty="0"/>
              <a:t>Three Prognoses of the </a:t>
            </a:r>
            <a:r>
              <a:rPr lang="en-US" b="1" dirty="0" err="1"/>
              <a:t>Untreatability</a:t>
            </a:r>
            <a:r>
              <a:rPr lang="en-US" b="1" dirty="0"/>
              <a:t> View</a:t>
            </a:r>
          </a:p>
          <a:p>
            <a:pPr algn="ctr"/>
            <a:r>
              <a:rPr lang="en-US" sz="1600" i="1" dirty="0"/>
              <a:t>The alleged futility of treatment and rehabilitation programs on psychopathic persons</a:t>
            </a:r>
          </a:p>
          <a:p>
            <a:pPr marL="342900" indent="-3429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6AE29646-1349-4AE8-A66E-98AA946C1378}"/>
              </a:ext>
            </a:extLst>
          </p:cNvPr>
          <p:cNvGrpSpPr/>
          <p:nvPr/>
        </p:nvGrpSpPr>
        <p:grpSpPr>
          <a:xfrm>
            <a:off x="143108" y="3819244"/>
            <a:ext cx="11870841" cy="851544"/>
            <a:chOff x="161215" y="2436062"/>
            <a:chExt cx="11870841" cy="851544"/>
          </a:xfrm>
        </p:grpSpPr>
        <p:sp>
          <p:nvSpPr>
            <p:cNvPr id="5" name="Rectangle 4">
              <a:extLst>
                <a:ext uri="{FF2B5EF4-FFF2-40B4-BE49-F238E27FC236}">
                  <a16:creationId xmlns:a16="http://schemas.microsoft.com/office/drawing/2014/main" id="{4F6AD4A0-E2CA-3B7A-94EF-0A31DA04A8BD}"/>
                </a:ext>
              </a:extLst>
            </p:cNvPr>
            <p:cNvSpPr/>
            <p:nvPr/>
          </p:nvSpPr>
          <p:spPr>
            <a:xfrm>
              <a:off x="862758" y="2436062"/>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Unamenability</a:t>
              </a:r>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Psychopathic persons will resist, sabotage, and drop out of therapy; only participate insincerely, often by ulterior motives (e.g., to put “lipstick” on a parole application).</a:t>
              </a:r>
            </a:p>
          </p:txBody>
        </p:sp>
        <p:sp>
          <p:nvSpPr>
            <p:cNvPr id="6" name="TextBox 5">
              <a:extLst>
                <a:ext uri="{FF2B5EF4-FFF2-40B4-BE49-F238E27FC236}">
                  <a16:creationId xmlns:a16="http://schemas.microsoft.com/office/drawing/2014/main" id="{AB80D243-B43C-22C6-E645-AB882C336DC8}"/>
                </a:ext>
              </a:extLst>
            </p:cNvPr>
            <p:cNvSpPr txBox="1"/>
            <p:nvPr/>
          </p:nvSpPr>
          <p:spPr>
            <a:xfrm>
              <a:off x="161215" y="2507891"/>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 name="Group 8">
            <a:extLst>
              <a:ext uri="{FF2B5EF4-FFF2-40B4-BE49-F238E27FC236}">
                <a16:creationId xmlns:a16="http://schemas.microsoft.com/office/drawing/2014/main" id="{E263AB14-2355-7E95-CBA0-F2006EB5947E}"/>
              </a:ext>
            </a:extLst>
          </p:cNvPr>
          <p:cNvGrpSpPr/>
          <p:nvPr/>
        </p:nvGrpSpPr>
        <p:grpSpPr>
          <a:xfrm>
            <a:off x="143108" y="4759309"/>
            <a:ext cx="11870841" cy="851544"/>
            <a:chOff x="143108" y="3738257"/>
            <a:chExt cx="11870841" cy="851544"/>
          </a:xfrm>
        </p:grpSpPr>
        <p:sp>
          <p:nvSpPr>
            <p:cNvPr id="7" name="Rectangle 6">
              <a:extLst>
                <a:ext uri="{FF2B5EF4-FFF2-40B4-BE49-F238E27FC236}">
                  <a16:creationId xmlns:a16="http://schemas.microsoft.com/office/drawing/2014/main" id="{85D57BB1-9878-D978-FD52-830C7B071F46}"/>
                </a:ext>
              </a:extLst>
            </p:cNvPr>
            <p:cNvSpPr/>
            <p:nvPr/>
          </p:nvSpPr>
          <p:spPr>
            <a:xfrm>
              <a:off x="844651" y="3738257"/>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Unresponsiveness: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Even if treatment is completed, effects are minimal; conventional programs that works effectively on non-psychopathic offenders show little impact.</a:t>
              </a:r>
            </a:p>
          </p:txBody>
        </p:sp>
        <p:sp>
          <p:nvSpPr>
            <p:cNvPr id="8" name="TextBox 7">
              <a:extLst>
                <a:ext uri="{FF2B5EF4-FFF2-40B4-BE49-F238E27FC236}">
                  <a16:creationId xmlns:a16="http://schemas.microsoft.com/office/drawing/2014/main" id="{258093F6-567F-CEBE-35C7-80AE7F457A50}"/>
                </a:ext>
              </a:extLst>
            </p:cNvPr>
            <p:cNvSpPr txBox="1"/>
            <p:nvPr/>
          </p:nvSpPr>
          <p:spPr>
            <a:xfrm>
              <a:off x="143108" y="3796691"/>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10" name="Group 9">
            <a:extLst>
              <a:ext uri="{FF2B5EF4-FFF2-40B4-BE49-F238E27FC236}">
                <a16:creationId xmlns:a16="http://schemas.microsoft.com/office/drawing/2014/main" id="{A2225420-83D0-D51E-7E3A-3D27889844D9}"/>
              </a:ext>
            </a:extLst>
          </p:cNvPr>
          <p:cNvGrpSpPr/>
          <p:nvPr/>
        </p:nvGrpSpPr>
        <p:grpSpPr>
          <a:xfrm>
            <a:off x="156512" y="5690320"/>
            <a:ext cx="11855928" cy="851544"/>
            <a:chOff x="158021" y="3738257"/>
            <a:chExt cx="11855928" cy="851544"/>
          </a:xfrm>
        </p:grpSpPr>
        <p:sp>
          <p:nvSpPr>
            <p:cNvPr id="11" name="Rectangle 10">
              <a:extLst>
                <a:ext uri="{FF2B5EF4-FFF2-40B4-BE49-F238E27FC236}">
                  <a16:creationId xmlns:a16="http://schemas.microsoft.com/office/drawing/2014/main" id="{2949085A-1B14-331A-2F96-31B1E0123990}"/>
                </a:ext>
              </a:extLst>
            </p:cNvPr>
            <p:cNvSpPr/>
            <p:nvPr/>
          </p:nvSpPr>
          <p:spPr>
            <a:xfrm>
              <a:off x="844651" y="3738257"/>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Adverse Effects: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Treatment may backfire, as it teaches better manipulation skills rather than fostering genuine change, thus exacerbating psychopathic traits and antisocial behavior.</a:t>
              </a:r>
            </a:p>
          </p:txBody>
        </p:sp>
        <p:sp>
          <p:nvSpPr>
            <p:cNvPr id="12" name="TextBox 11">
              <a:extLst>
                <a:ext uri="{FF2B5EF4-FFF2-40B4-BE49-F238E27FC236}">
                  <a16:creationId xmlns:a16="http://schemas.microsoft.com/office/drawing/2014/main" id="{050312C8-0593-5CE9-2CC0-3806065D69B3}"/>
                </a:ext>
              </a:extLst>
            </p:cNvPr>
            <p:cNvSpPr txBox="1"/>
            <p:nvPr/>
          </p:nvSpPr>
          <p:spPr>
            <a:xfrm>
              <a:off x="158021" y="3792350"/>
              <a:ext cx="612668" cy="707886"/>
            </a:xfrm>
            <a:prstGeom prst="rect">
              <a:avLst/>
            </a:prstGeom>
            <a:noFill/>
          </p:spPr>
          <p:txBody>
            <a:bodyPr wrap="none" rtlCol="0">
              <a:sp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3:</a:t>
              </a:r>
            </a:p>
          </p:txBody>
        </p:sp>
      </p:grpSp>
      <p:sp>
        <p:nvSpPr>
          <p:cNvPr id="13" name="Rectangle 12">
            <a:extLst>
              <a:ext uri="{FF2B5EF4-FFF2-40B4-BE49-F238E27FC236}">
                <a16:creationId xmlns:a16="http://schemas.microsoft.com/office/drawing/2014/main" id="{9A151BBC-3764-A378-54D8-9896EE8E078F}"/>
              </a:ext>
            </a:extLst>
          </p:cNvPr>
          <p:cNvSpPr/>
          <p:nvPr/>
        </p:nvSpPr>
        <p:spPr>
          <a:xfrm>
            <a:off x="89176" y="2472237"/>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#2 – Chronically Untreatable: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Often described as untreatable, psychopathic persons are seen as unresponsive to common psychological intervention and rehabilitation programs, thus comprising a chronic condition incapable of change. </a:t>
            </a:r>
          </a:p>
        </p:txBody>
      </p:sp>
    </p:spTree>
    <p:extLst>
      <p:ext uri="{BB962C8B-B14F-4D97-AF65-F5344CB8AC3E}">
        <p14:creationId xmlns:p14="http://schemas.microsoft.com/office/powerpoint/2010/main" val="1992625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19E4F0-6D55-CAF0-751B-5ADF507AF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A1FB0-9B42-2934-DA1E-288A6509BB6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Treatment Research in PCL Samples</a:t>
            </a:r>
          </a:p>
        </p:txBody>
      </p:sp>
      <p:sp>
        <p:nvSpPr>
          <p:cNvPr id="7" name="Rectangle 6">
            <a:extLst>
              <a:ext uri="{FF2B5EF4-FFF2-40B4-BE49-F238E27FC236}">
                <a16:creationId xmlns:a16="http://schemas.microsoft.com/office/drawing/2014/main" id="{801445F2-2E4F-B9FA-CF4D-AED3EF2CEE0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5D1158-1BB0-C454-7C97-FFADFB40AB0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05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3465-DF43-9FA8-AA6B-9254D56D6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A8C17-7DCD-C25F-1B5F-8255BF7CFDEC}"/>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B807290A-F2D3-E85E-40E8-052BE2ECD7AA}"/>
              </a:ext>
            </a:extLst>
          </p:cNvPr>
          <p:cNvSpPr>
            <a:spLocks noGrp="1"/>
          </p:cNvSpPr>
          <p:nvPr>
            <p:ph idx="1"/>
          </p:nvPr>
        </p:nvSpPr>
        <p:spPr/>
        <p:txBody>
          <a:bodyPr>
            <a:normAutofit/>
          </a:bodyPr>
          <a:lstStyle/>
          <a:p>
            <a:endParaRPr lang="en-US" dirty="0"/>
          </a:p>
          <a:p>
            <a:pPr algn="ctr"/>
            <a:r>
              <a:rPr lang="en-US" b="1" dirty="0"/>
              <a:t>Overview: Psychopathy Treatment Research</a:t>
            </a:r>
            <a:endParaRPr lang="en-US" dirty="0"/>
          </a:p>
          <a:p>
            <a:pPr algn="ctr"/>
            <a:r>
              <a:rPr lang="en-US" sz="1800" i="1" dirty="0"/>
              <a:t>NB: This sub-field is one of the </a:t>
            </a:r>
            <a:r>
              <a:rPr lang="en-US" sz="1800" i="1" dirty="0">
                <a:solidFill>
                  <a:srgbClr val="FF0000"/>
                </a:solidFill>
              </a:rPr>
              <a:t>least developed </a:t>
            </a:r>
            <a:r>
              <a:rPr lang="en-US" sz="1800" i="1" dirty="0"/>
              <a:t>(i.e., lowest research output)</a:t>
            </a:r>
            <a:endParaRPr lang="en-US" dirty="0"/>
          </a:p>
          <a:p>
            <a:pPr marL="342900" indent="-342900">
              <a:buFont typeface="Arial" panose="020B0604020202020204" pitchFamily="34" charset="0"/>
              <a:buChar char="•"/>
            </a:pPr>
            <a:r>
              <a:rPr lang="en-US" b="1" dirty="0"/>
              <a:t>Focus: </a:t>
            </a:r>
            <a:r>
              <a:rPr lang="en-US" dirty="0"/>
              <a:t>Most treatment research measures the effect of treatment on reducing recidivism rates (often mixed methods).</a:t>
            </a:r>
          </a:p>
          <a:p>
            <a:pPr marL="342900" indent="-342900">
              <a:buFont typeface="Arial" panose="020B0604020202020204" pitchFamily="34" charset="0"/>
              <a:buChar char="•"/>
            </a:pPr>
            <a:r>
              <a:rPr lang="en-US" b="1" dirty="0"/>
              <a:t>Scope: </a:t>
            </a:r>
            <a:r>
              <a:rPr lang="en-US" dirty="0"/>
              <a:t>21 published review studies summarizing dozens of treatment experiments (e.g., </a:t>
            </a:r>
            <a:r>
              <a:rPr lang="en-US" dirty="0">
                <a:hlinkClick r:id="rId2"/>
              </a:rPr>
              <a:t>Polaschek, 2019</a:t>
            </a:r>
            <a:r>
              <a:rPr lang="en-US" dirty="0"/>
              <a:t>: </a:t>
            </a:r>
            <a:r>
              <a:rPr lang="en-US" i="1" dirty="0"/>
              <a:t>N</a:t>
            </a:r>
            <a:r>
              <a:rPr lang="en-US" dirty="0"/>
              <a:t> = 48).</a:t>
            </a:r>
          </a:p>
          <a:p>
            <a:pPr marL="342900" indent="-342900">
              <a:buFont typeface="Arial" panose="020B0604020202020204" pitchFamily="34" charset="0"/>
              <a:buChar char="•"/>
            </a:pPr>
            <a:r>
              <a:rPr lang="en-US" b="1" dirty="0"/>
              <a:t>Overall Findings:</a:t>
            </a:r>
          </a:p>
          <a:p>
            <a:pPr marL="800100" lvl="1" indent="-342900">
              <a:buFont typeface="Wingdings" pitchFamily="2" charset="2"/>
              <a:buChar char="§"/>
            </a:pPr>
            <a:r>
              <a:rPr lang="en-US" dirty="0"/>
              <a:t>A total of 86% (18/21) of all reviews dismiss the </a:t>
            </a:r>
            <a:r>
              <a:rPr lang="en-US" dirty="0" err="1"/>
              <a:t>untreatability</a:t>
            </a:r>
            <a:r>
              <a:rPr lang="en-US" dirty="0"/>
              <a:t> view.</a:t>
            </a:r>
          </a:p>
          <a:p>
            <a:pPr marL="800100" lvl="1" indent="-342900">
              <a:buFont typeface="Wingdings" pitchFamily="2" charset="2"/>
              <a:buChar char="§"/>
            </a:pPr>
            <a:r>
              <a:rPr lang="en-US" dirty="0"/>
              <a:t>Only 1 review (</a:t>
            </a:r>
            <a:r>
              <a:rPr lang="en-US" dirty="0">
                <a:hlinkClick r:id="rId3"/>
              </a:rPr>
              <a:t>Harris &amp; Rice, 2006</a:t>
            </a:r>
            <a:r>
              <a:rPr lang="en-US" dirty="0"/>
              <a:t>) argue in favor of the </a:t>
            </a:r>
            <a:r>
              <a:rPr lang="en-US" dirty="0" err="1"/>
              <a:t>untreatability</a:t>
            </a:r>
            <a:r>
              <a:rPr lang="en-US" dirty="0"/>
              <a:t> view.</a:t>
            </a:r>
          </a:p>
          <a:p>
            <a:pPr marL="800100" lvl="1" indent="-342900">
              <a:buFont typeface="Wingdings" pitchFamily="2" charset="2"/>
              <a:buChar char="§"/>
            </a:pPr>
            <a:r>
              <a:rPr lang="en-US" dirty="0"/>
              <a:t>2 reviews were inconclusive (</a:t>
            </a:r>
            <a:r>
              <a:rPr lang="en-US" dirty="0">
                <a:hlinkClick r:id="rId4"/>
              </a:rPr>
              <a:t>Gacono et al., 2001</a:t>
            </a:r>
            <a:r>
              <a:rPr lang="en-US" dirty="0"/>
              <a:t>; </a:t>
            </a:r>
            <a:r>
              <a:rPr lang="en-US" dirty="0">
                <a:hlinkClick r:id="rId5"/>
              </a:rPr>
              <a:t>D’Silva et al., 2004</a:t>
            </a:r>
            <a:r>
              <a:rPr lang="en-US" dirty="0"/>
              <a:t>).</a:t>
            </a:r>
          </a:p>
          <a:p>
            <a:pPr marL="342900" indent="-342900">
              <a:buFont typeface="Arial" panose="020B0604020202020204" pitchFamily="34" charset="0"/>
              <a:buChar char="•"/>
            </a:pPr>
            <a:r>
              <a:rPr lang="en-US" b="1" dirty="0"/>
              <a:t>Consensus: </a:t>
            </a:r>
            <a:r>
              <a:rPr lang="en-US" dirty="0"/>
              <a:t>Experts have </a:t>
            </a:r>
            <a:r>
              <a:rPr lang="en-US" dirty="0">
                <a:solidFill>
                  <a:srgbClr val="FF0000"/>
                </a:solidFill>
              </a:rPr>
              <a:t>broadly rejected</a:t>
            </a:r>
            <a:r>
              <a:rPr lang="en-US" dirty="0"/>
              <a:t> the </a:t>
            </a:r>
            <a:r>
              <a:rPr lang="en-US" dirty="0" err="1"/>
              <a:t>untreatability</a:t>
            </a:r>
            <a:r>
              <a:rPr lang="en-US" dirty="0"/>
              <a:t> view.</a:t>
            </a:r>
          </a:p>
        </p:txBody>
      </p:sp>
    </p:spTree>
    <p:extLst>
      <p:ext uri="{BB962C8B-B14F-4D97-AF65-F5344CB8AC3E}">
        <p14:creationId xmlns:p14="http://schemas.microsoft.com/office/powerpoint/2010/main" val="3265755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dirty="0">
              <a:solidFill>
                <a:schemeClr val="accent1">
                  <a:lumMod val="50000"/>
                </a:schemeClr>
              </a:solidFill>
              <a:latin typeface="Garamond" panose="02020404030301010803" pitchFamily="18" charset="0"/>
            </a:endParaRPr>
          </a:p>
          <a:p>
            <a:pPr algn="ctr"/>
            <a:r>
              <a:rPr lang="en-US" sz="4600" b="1" dirty="0">
                <a:solidFill>
                  <a:srgbClr val="61A2A7"/>
                </a:solidFill>
              </a:rPr>
              <a:t>Any questions..?</a:t>
            </a:r>
          </a:p>
          <a:p>
            <a:pPr marL="0" indent="0" algn="ctr">
              <a:buNone/>
            </a:pPr>
            <a:endParaRPr lang="en-US" dirty="0">
              <a:latin typeface="Garamond" panose="02020404030301010803" pitchFamily="18" charset="0"/>
            </a:endParaRPr>
          </a:p>
        </p:txBody>
      </p:sp>
      <p:pic>
        <p:nvPicPr>
          <p:cNvPr id="5" name="Picture 4" descr="A person reading a book&#10;&#10;AI-generated content may be incorrect.">
            <a:extLst>
              <a:ext uri="{FF2B5EF4-FFF2-40B4-BE49-F238E27FC236}">
                <a16:creationId xmlns:a16="http://schemas.microsoft.com/office/drawing/2014/main" id="{FF3A8695-0895-6E3E-8542-D06216222C8D}"/>
              </a:ext>
            </a:extLst>
          </p:cNvPr>
          <p:cNvPicPr>
            <a:picLocks noChangeAspect="1"/>
          </p:cNvPicPr>
          <p:nvPr/>
        </p:nvPicPr>
        <p:blipFill>
          <a:blip r:embed="rId3"/>
          <a:stretch>
            <a:fillRect/>
          </a:stretch>
        </p:blipFill>
        <p:spPr>
          <a:xfrm>
            <a:off x="4767881" y="2441915"/>
            <a:ext cx="2656237" cy="3984356"/>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E750CD1B-96EC-B5D4-42CE-E8E3DB933A20}"/>
              </a:ext>
            </a:extLst>
          </p:cNvPr>
          <p:cNvSpPr txBox="1"/>
          <p:nvPr/>
        </p:nvSpPr>
        <p:spPr>
          <a:xfrm>
            <a:off x="4982447" y="6581918"/>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B6F00-8753-BFF1-E0AA-FF3BDE110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3C3EC-E5B6-0D2C-E695-734C8167478F}"/>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E0EE984F-B4BD-250B-AC12-0E69F3975D61}"/>
              </a:ext>
            </a:extLst>
          </p:cNvPr>
          <p:cNvSpPr>
            <a:spLocks noGrp="1"/>
          </p:cNvSpPr>
          <p:nvPr>
            <p:ph idx="1"/>
          </p:nvPr>
        </p:nvSpPr>
        <p:spPr/>
        <p:txBody>
          <a:bodyPr>
            <a:normAutofit/>
          </a:bodyPr>
          <a:lstStyle/>
          <a:p>
            <a:endParaRPr lang="en-US" dirty="0"/>
          </a:p>
          <a:p>
            <a:pPr algn="ctr"/>
            <a:r>
              <a:rPr lang="en-US" b="1" dirty="0"/>
              <a:t> </a:t>
            </a:r>
            <a:endParaRPr lang="en-US" dirty="0"/>
          </a:p>
          <a:p>
            <a:pPr algn="ctr"/>
            <a:r>
              <a:rPr lang="en-US" sz="1800" i="1" dirty="0"/>
              <a:t> </a:t>
            </a:r>
            <a:endParaRPr lang="en-US" b="1" dirty="0"/>
          </a:p>
          <a:p>
            <a:pPr marL="342900" indent="-342900">
              <a:buFont typeface="Arial" panose="020B0604020202020204" pitchFamily="34" charset="0"/>
              <a:buChar char="•"/>
            </a:pPr>
            <a:endParaRPr lang="en-US" dirty="0"/>
          </a:p>
        </p:txBody>
      </p:sp>
      <p:grpSp>
        <p:nvGrpSpPr>
          <p:cNvPr id="6" name="Group 5">
            <a:extLst>
              <a:ext uri="{FF2B5EF4-FFF2-40B4-BE49-F238E27FC236}">
                <a16:creationId xmlns:a16="http://schemas.microsoft.com/office/drawing/2014/main" id="{A43A6D90-07F0-669F-68EF-72D1BA5B32B4}"/>
              </a:ext>
            </a:extLst>
          </p:cNvPr>
          <p:cNvGrpSpPr/>
          <p:nvPr/>
        </p:nvGrpSpPr>
        <p:grpSpPr>
          <a:xfrm>
            <a:off x="856566" y="1195733"/>
            <a:ext cx="6498295" cy="5305063"/>
            <a:chOff x="2860431" y="2030832"/>
            <a:chExt cx="6498295" cy="5305063"/>
          </a:xfrm>
        </p:grpSpPr>
        <p:pic>
          <p:nvPicPr>
            <p:cNvPr id="4" name="Picture 3">
              <a:extLst>
                <a:ext uri="{FF2B5EF4-FFF2-40B4-BE49-F238E27FC236}">
                  <a16:creationId xmlns:a16="http://schemas.microsoft.com/office/drawing/2014/main" id="{1096F40C-4422-CBDD-081E-78BE26BA560F}"/>
                </a:ext>
              </a:extLst>
            </p:cNvPr>
            <p:cNvPicPr>
              <a:picLocks noChangeAspect="1"/>
            </p:cNvPicPr>
            <p:nvPr/>
          </p:nvPicPr>
          <p:blipFill>
            <a:blip r:embed="rId2"/>
            <a:srcRect l="416"/>
            <a:stretch>
              <a:fillRect/>
            </a:stretch>
          </p:blipFill>
          <p:spPr>
            <a:xfrm>
              <a:off x="2860431" y="2030832"/>
              <a:ext cx="6498295" cy="3609477"/>
            </a:xfrm>
            <a:prstGeom prst="rect">
              <a:avLst/>
            </a:prstGeom>
          </p:spPr>
        </p:pic>
        <p:pic>
          <p:nvPicPr>
            <p:cNvPr id="5" name="Picture 4">
              <a:extLst>
                <a:ext uri="{FF2B5EF4-FFF2-40B4-BE49-F238E27FC236}">
                  <a16:creationId xmlns:a16="http://schemas.microsoft.com/office/drawing/2014/main" id="{69A86C47-EA14-42DD-F234-C269A407C724}"/>
                </a:ext>
              </a:extLst>
            </p:cNvPr>
            <p:cNvPicPr>
              <a:picLocks noChangeAspect="1"/>
            </p:cNvPicPr>
            <p:nvPr/>
          </p:nvPicPr>
          <p:blipFill>
            <a:blip r:embed="rId3"/>
            <a:stretch>
              <a:fillRect/>
            </a:stretch>
          </p:blipFill>
          <p:spPr>
            <a:xfrm>
              <a:off x="2860432" y="5595044"/>
              <a:ext cx="6498294" cy="1740851"/>
            </a:xfrm>
            <a:prstGeom prst="rect">
              <a:avLst/>
            </a:prstGeom>
          </p:spPr>
        </p:pic>
      </p:grpSp>
      <p:sp>
        <p:nvSpPr>
          <p:cNvPr id="7" name="Rectangle 6">
            <a:extLst>
              <a:ext uri="{FF2B5EF4-FFF2-40B4-BE49-F238E27FC236}">
                <a16:creationId xmlns:a16="http://schemas.microsoft.com/office/drawing/2014/main" id="{66233696-724F-1CFD-7D1B-8D25B50F6DF0}"/>
              </a:ext>
            </a:extLst>
          </p:cNvPr>
          <p:cNvSpPr/>
          <p:nvPr/>
        </p:nvSpPr>
        <p:spPr>
          <a:xfrm>
            <a:off x="3256789" y="1593302"/>
            <a:ext cx="931917" cy="284015"/>
          </a:xfrm>
          <a:prstGeom prst="rect">
            <a:avLst/>
          </a:prstGeom>
          <a:solidFill>
            <a:schemeClr val="tx2">
              <a:lumMod val="60000"/>
              <a:lumOff val="40000"/>
              <a:alpha val="382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29AF2D-C600-7431-5E58-115B9007E0CF}"/>
              </a:ext>
            </a:extLst>
          </p:cNvPr>
          <p:cNvSpPr/>
          <p:nvPr/>
        </p:nvSpPr>
        <p:spPr>
          <a:xfrm>
            <a:off x="4304338" y="1593301"/>
            <a:ext cx="931917" cy="284015"/>
          </a:xfrm>
          <a:prstGeom prst="rect">
            <a:avLst/>
          </a:prstGeom>
          <a:solidFill>
            <a:schemeClr val="tx2">
              <a:lumMod val="60000"/>
              <a:lumOff val="40000"/>
              <a:alpha val="382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B5B4AE-291A-00E1-4B8E-73C05E8BA2D9}"/>
              </a:ext>
            </a:extLst>
          </p:cNvPr>
          <p:cNvSpPr/>
          <p:nvPr/>
        </p:nvSpPr>
        <p:spPr>
          <a:xfrm>
            <a:off x="5363640" y="1593301"/>
            <a:ext cx="931917" cy="284015"/>
          </a:xfrm>
          <a:prstGeom prst="rect">
            <a:avLst/>
          </a:prstGeom>
          <a:solidFill>
            <a:schemeClr val="tx2">
              <a:lumMod val="60000"/>
              <a:lumOff val="40000"/>
              <a:alpha val="382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4E3E6EE-4715-293B-8C72-DB25716E4685}"/>
              </a:ext>
            </a:extLst>
          </p:cNvPr>
          <p:cNvSpPr/>
          <p:nvPr/>
        </p:nvSpPr>
        <p:spPr>
          <a:xfrm>
            <a:off x="6422942" y="1593300"/>
            <a:ext cx="931917" cy="284015"/>
          </a:xfrm>
          <a:prstGeom prst="rect">
            <a:avLst/>
          </a:prstGeom>
          <a:solidFill>
            <a:schemeClr val="tx2">
              <a:lumMod val="60000"/>
              <a:lumOff val="40000"/>
              <a:alpha val="382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B1D2B1A-186F-2310-F87A-CE46C717091A}"/>
              </a:ext>
            </a:extLst>
          </p:cNvPr>
          <p:cNvSpPr/>
          <p:nvPr/>
        </p:nvSpPr>
        <p:spPr>
          <a:xfrm>
            <a:off x="843312" y="5498758"/>
            <a:ext cx="6308257" cy="153773"/>
          </a:xfrm>
          <a:prstGeom prst="rect">
            <a:avLst/>
          </a:prstGeom>
          <a:solidFill>
            <a:srgbClr val="FFFF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BB9E37B-E49E-C04E-1BEE-6007F83C51C9}"/>
              </a:ext>
            </a:extLst>
          </p:cNvPr>
          <p:cNvSpPr/>
          <p:nvPr/>
        </p:nvSpPr>
        <p:spPr>
          <a:xfrm>
            <a:off x="843313" y="5307005"/>
            <a:ext cx="6308257" cy="153773"/>
          </a:xfrm>
          <a:prstGeom prst="rect">
            <a:avLst/>
          </a:prstGeom>
          <a:solidFill>
            <a:srgbClr val="FFFF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6" name="Graphic 15" descr="Arrow Down with solid fill">
            <a:extLst>
              <a:ext uri="{FF2B5EF4-FFF2-40B4-BE49-F238E27FC236}">
                <a16:creationId xmlns:a16="http://schemas.microsoft.com/office/drawing/2014/main" id="{59E1E357-EF73-AEF6-887F-02C50DBFEC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9070" y="2149959"/>
            <a:ext cx="914400" cy="914400"/>
          </a:xfrm>
          <a:prstGeom prst="rect">
            <a:avLst/>
          </a:prstGeom>
        </p:spPr>
      </p:pic>
      <p:sp>
        <p:nvSpPr>
          <p:cNvPr id="17" name="Rectangle 16">
            <a:extLst>
              <a:ext uri="{FF2B5EF4-FFF2-40B4-BE49-F238E27FC236}">
                <a16:creationId xmlns:a16="http://schemas.microsoft.com/office/drawing/2014/main" id="{4E723C72-8F9F-5B3F-2DD6-823BFC8C6AFC}"/>
              </a:ext>
            </a:extLst>
          </p:cNvPr>
          <p:cNvSpPr/>
          <p:nvPr/>
        </p:nvSpPr>
        <p:spPr>
          <a:xfrm>
            <a:off x="1540951" y="1989822"/>
            <a:ext cx="315122" cy="113348"/>
          </a:xfrm>
          <a:prstGeom prst="rect">
            <a:avLst/>
          </a:prstGeom>
          <a:solidFill>
            <a:srgbClr val="C000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FB3333-A963-3916-10F1-D039905C8085}"/>
              </a:ext>
            </a:extLst>
          </p:cNvPr>
          <p:cNvSpPr/>
          <p:nvPr/>
        </p:nvSpPr>
        <p:spPr>
          <a:xfrm>
            <a:off x="1510471" y="2180723"/>
            <a:ext cx="315122" cy="113348"/>
          </a:xfrm>
          <a:prstGeom prst="rect">
            <a:avLst/>
          </a:prstGeom>
          <a:solidFill>
            <a:srgbClr val="C000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4B5985F-E61D-E98F-4BD7-44BF5D5BA172}"/>
              </a:ext>
            </a:extLst>
          </p:cNvPr>
          <p:cNvSpPr/>
          <p:nvPr/>
        </p:nvSpPr>
        <p:spPr>
          <a:xfrm>
            <a:off x="1258611" y="2342748"/>
            <a:ext cx="315122" cy="113348"/>
          </a:xfrm>
          <a:prstGeom prst="rect">
            <a:avLst/>
          </a:prstGeom>
          <a:solidFill>
            <a:srgbClr val="C000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E122A8E-8B6C-32A7-D587-8D246DE93BF5}"/>
              </a:ext>
            </a:extLst>
          </p:cNvPr>
          <p:cNvSpPr/>
          <p:nvPr/>
        </p:nvSpPr>
        <p:spPr>
          <a:xfrm>
            <a:off x="1508869" y="2525628"/>
            <a:ext cx="315122" cy="113348"/>
          </a:xfrm>
          <a:prstGeom prst="rect">
            <a:avLst/>
          </a:prstGeom>
          <a:solidFill>
            <a:srgbClr val="C000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CC31240-5E13-E201-593E-8317AF375666}"/>
              </a:ext>
            </a:extLst>
          </p:cNvPr>
          <p:cNvSpPr/>
          <p:nvPr/>
        </p:nvSpPr>
        <p:spPr>
          <a:xfrm>
            <a:off x="3367519" y="2525628"/>
            <a:ext cx="3707049" cy="113348"/>
          </a:xfrm>
          <a:prstGeom prst="rect">
            <a:avLst/>
          </a:prstGeom>
          <a:solidFill>
            <a:srgbClr val="C00000">
              <a:alpha val="382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22D76601-909E-6109-B553-E2D76EFF02EA}"/>
              </a:ext>
            </a:extLst>
          </p:cNvPr>
          <p:cNvSpPr txBox="1"/>
          <p:nvPr/>
        </p:nvSpPr>
        <p:spPr>
          <a:xfrm>
            <a:off x="7482243" y="1641396"/>
            <a:ext cx="3753853" cy="3785652"/>
          </a:xfrm>
          <a:prstGeom prst="rect">
            <a:avLst/>
          </a:prstGeom>
          <a:noFill/>
          <a:ln>
            <a:solidFill>
              <a:schemeClr val="tx1"/>
            </a:solidFill>
          </a:ln>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Dismissed: </a:t>
            </a:r>
            <a:r>
              <a:rPr lang="en-US" sz="2000" dirty="0">
                <a:latin typeface="Helvetica Neue" panose="02000503000000020004" pitchFamily="2" charset="0"/>
                <a:ea typeface="Helvetica Neue" panose="02000503000000020004" pitchFamily="2" charset="0"/>
                <a:cs typeface="Helvetica Neue" panose="02000503000000020004" pitchFamily="2" charset="0"/>
              </a:rPr>
              <a:t>Reviewers conclude evidence does not support the hypothesis.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Corroborated: </a:t>
            </a:r>
            <a:r>
              <a:rPr lang="en-US" sz="2000" dirty="0">
                <a:latin typeface="Helvetica Neue" panose="02000503000000020004" pitchFamily="2" charset="0"/>
                <a:ea typeface="Helvetica Neue" panose="02000503000000020004" pitchFamily="2" charset="0"/>
                <a:cs typeface="Helvetica Neue" panose="02000503000000020004" pitchFamily="2" charset="0"/>
              </a:rPr>
              <a:t>Reviewers conclude evidence does support the hypothesis.</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Inconclusive: </a:t>
            </a:r>
            <a:r>
              <a:rPr lang="en-US" sz="2000" dirty="0">
                <a:latin typeface="Helvetica Neue" panose="02000503000000020004" pitchFamily="2" charset="0"/>
                <a:ea typeface="Helvetica Neue" panose="02000503000000020004" pitchFamily="2" charset="0"/>
                <a:cs typeface="Helvetica Neue" panose="02000503000000020004" pitchFamily="2" charset="0"/>
              </a:rPr>
              <a:t>Reviewers highlight insufficient or unclear evidence, expressing doubts about the hypothesis.</a:t>
            </a:r>
          </a:p>
        </p:txBody>
      </p:sp>
      <p:sp>
        <p:nvSpPr>
          <p:cNvPr id="23" name="TextBox 22">
            <a:extLst>
              <a:ext uri="{FF2B5EF4-FFF2-40B4-BE49-F238E27FC236}">
                <a16:creationId xmlns:a16="http://schemas.microsoft.com/office/drawing/2014/main" id="{22D8C112-08D8-2B5D-3CA6-71C2931B7889}"/>
              </a:ext>
            </a:extLst>
          </p:cNvPr>
          <p:cNvSpPr txBox="1"/>
          <p:nvPr/>
        </p:nvSpPr>
        <p:spPr>
          <a:xfrm>
            <a:off x="7482243" y="1176542"/>
            <a:ext cx="3753853" cy="400110"/>
          </a:xfrm>
          <a:prstGeom prst="rect">
            <a:avLst/>
          </a:prstGeom>
          <a:solidFill>
            <a:schemeClr val="tx1"/>
          </a:solidFill>
        </p:spPr>
        <p:txBody>
          <a:bodyPr wrap="square" rtlCol="0">
            <a:spAutoFit/>
          </a:bodyPr>
          <a:lstStyle/>
          <a:p>
            <a:pPr algn="ctr"/>
            <a:r>
              <a:rPr lang="en-U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Interpreting Table 3.1</a:t>
            </a:r>
          </a:p>
        </p:txBody>
      </p:sp>
      <p:sp>
        <p:nvSpPr>
          <p:cNvPr id="25" name="Rectangle 24">
            <a:extLst>
              <a:ext uri="{FF2B5EF4-FFF2-40B4-BE49-F238E27FC236}">
                <a16:creationId xmlns:a16="http://schemas.microsoft.com/office/drawing/2014/main" id="{807A318B-8C27-5C61-C553-48007BF78641}"/>
              </a:ext>
            </a:extLst>
          </p:cNvPr>
          <p:cNvSpPr/>
          <p:nvPr/>
        </p:nvSpPr>
        <p:spPr>
          <a:xfrm>
            <a:off x="864669" y="1183326"/>
            <a:ext cx="6490189" cy="531746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4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168C-55A1-4B65-50B2-0BFAFD342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B2272-BDFD-5609-818E-0EDA5E215ADC}"/>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6305508C-A60A-F7E8-356E-F8A9C5B79871}"/>
              </a:ext>
            </a:extLst>
          </p:cNvPr>
          <p:cNvSpPr>
            <a:spLocks noGrp="1"/>
          </p:cNvSpPr>
          <p:nvPr>
            <p:ph idx="1"/>
          </p:nvPr>
        </p:nvSpPr>
        <p:spPr>
          <a:xfrm>
            <a:off x="82550" y="2598345"/>
            <a:ext cx="12020274" cy="4123130"/>
          </a:xfrm>
        </p:spPr>
        <p:txBody>
          <a:bodyPr>
            <a:normAutofit fontScale="92500" lnSpcReduction="10000"/>
          </a:bodyPr>
          <a:lstStyle/>
          <a:p>
            <a:pPr marL="342900" indent="-342900">
              <a:buFont typeface="Arial" panose="020B0604020202020204" pitchFamily="34" charset="0"/>
              <a:buChar char="•"/>
            </a:pPr>
            <a:r>
              <a:rPr lang="en-US" b="1" dirty="0"/>
              <a:t>Evidence base: </a:t>
            </a:r>
            <a:r>
              <a:rPr lang="en-US" dirty="0"/>
              <a:t>20 reviews dismissed the </a:t>
            </a:r>
            <a:r>
              <a:rPr lang="en-US" dirty="0" err="1"/>
              <a:t>unamenability</a:t>
            </a:r>
            <a:r>
              <a:rPr lang="en-US" dirty="0"/>
              <a:t> hypothesis; 1 study (</a:t>
            </a:r>
            <a:r>
              <a:rPr lang="en-US" dirty="0">
                <a:hlinkClick r:id="rId3"/>
              </a:rPr>
              <a:t>Harris &amp; Rice, 2006</a:t>
            </a:r>
            <a:r>
              <a:rPr lang="en-US" dirty="0"/>
              <a:t>) supports it.</a:t>
            </a:r>
          </a:p>
          <a:p>
            <a:pPr marL="342900" indent="-342900">
              <a:buFont typeface="Arial" panose="020B0604020202020204" pitchFamily="34" charset="0"/>
              <a:buChar char="•"/>
            </a:pPr>
            <a:r>
              <a:rPr lang="en-US" b="1" dirty="0"/>
              <a:t>Key finding: </a:t>
            </a:r>
            <a:r>
              <a:rPr lang="en-US" dirty="0"/>
              <a:t>Psychopathic persons do engage with and complete treatment programs at rates </a:t>
            </a:r>
            <a:r>
              <a:rPr lang="en-US" dirty="0">
                <a:solidFill>
                  <a:srgbClr val="FF0000"/>
                </a:solidFill>
              </a:rPr>
              <a:t>incompatible with categorical </a:t>
            </a:r>
            <a:r>
              <a:rPr lang="en-US" dirty="0" err="1">
                <a:solidFill>
                  <a:srgbClr val="FF0000"/>
                </a:solidFill>
              </a:rPr>
              <a:t>untreatability</a:t>
            </a:r>
            <a:r>
              <a:rPr lang="en-US" dirty="0"/>
              <a:t>.</a:t>
            </a:r>
          </a:p>
          <a:p>
            <a:pPr marL="342900" indent="-342900">
              <a:buFont typeface="Arial" panose="020B0604020202020204" pitchFamily="34" charset="0"/>
              <a:buChar char="•"/>
            </a:pPr>
            <a:r>
              <a:rPr lang="en-US" dirty="0"/>
              <a:t>However, researchers highlight challenges in therapy that are similar to other high-risk forensic patients (not unique to PCL psychopathy). </a:t>
            </a:r>
          </a:p>
          <a:p>
            <a:pPr marL="800100" lvl="1" indent="-342900">
              <a:buFont typeface="Wingdings" pitchFamily="2" charset="2"/>
              <a:buChar char="§"/>
            </a:pPr>
            <a:r>
              <a:rPr lang="en-US" dirty="0"/>
              <a:t>Aggression, irritability, egocentrism.</a:t>
            </a:r>
          </a:p>
          <a:p>
            <a:pPr marL="800100" lvl="1" indent="-342900">
              <a:buFont typeface="Wingdings" pitchFamily="2" charset="2"/>
              <a:buChar char="§"/>
            </a:pPr>
            <a:r>
              <a:rPr lang="en-US" dirty="0"/>
              <a:t>Poor motivation, weak therapeutic alliance.</a:t>
            </a:r>
          </a:p>
          <a:p>
            <a:pPr marL="800100" lvl="1" indent="-342900">
              <a:buFont typeface="Wingdings" pitchFamily="2" charset="2"/>
              <a:buChar char="§"/>
            </a:pPr>
            <a:r>
              <a:rPr lang="en-US" dirty="0"/>
              <a:t>Higher likelihood of dropout.</a:t>
            </a:r>
          </a:p>
          <a:p>
            <a:pPr marL="342900" indent="-342900">
              <a:buFont typeface="Wingdings" pitchFamily="2" charset="2"/>
              <a:buChar char="§"/>
            </a:pPr>
            <a:r>
              <a:rPr lang="en-CA" dirty="0" err="1"/>
              <a:t>Polaschek</a:t>
            </a:r>
            <a:r>
              <a:rPr lang="en-CA" dirty="0"/>
              <a:t> (</a:t>
            </a:r>
            <a:r>
              <a:rPr lang="en-CA" dirty="0">
                <a:hlinkClick r:id="rId4"/>
              </a:rPr>
              <a:t>2019</a:t>
            </a:r>
            <a:r>
              <a:rPr lang="en-CA" dirty="0"/>
              <a:t>): “high-risk status on its own ensures that the treatment process will be bumpy…”</a:t>
            </a:r>
          </a:p>
        </p:txBody>
      </p:sp>
      <p:sp>
        <p:nvSpPr>
          <p:cNvPr id="8" name="Rectangle 7">
            <a:extLst>
              <a:ext uri="{FF2B5EF4-FFF2-40B4-BE49-F238E27FC236}">
                <a16:creationId xmlns:a16="http://schemas.microsoft.com/office/drawing/2014/main" id="{3901581C-580E-1D94-E11B-1078E916FB55}"/>
              </a:ext>
            </a:extLst>
          </p:cNvPr>
          <p:cNvSpPr/>
          <p:nvPr/>
        </p:nvSpPr>
        <p:spPr>
          <a:xfrm>
            <a:off x="89176" y="1614784"/>
            <a:ext cx="12013648" cy="851544"/>
          </a:xfrm>
          <a:prstGeom prst="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Unamenability</a:t>
            </a:r>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Psychopathic persons will resist, sabotage, and drop out of therapy; only participate insincerely, often by ulterior motives (e.g., to put “lipstick” on a parole application).</a:t>
            </a:r>
          </a:p>
        </p:txBody>
      </p:sp>
      <p:sp>
        <p:nvSpPr>
          <p:cNvPr id="10" name="TextBox 9">
            <a:extLst>
              <a:ext uri="{FF2B5EF4-FFF2-40B4-BE49-F238E27FC236}">
                <a16:creationId xmlns:a16="http://schemas.microsoft.com/office/drawing/2014/main" id="{2D856285-6BA4-2585-B64A-07633DE39B15}"/>
              </a:ext>
            </a:extLst>
          </p:cNvPr>
          <p:cNvSpPr txBox="1"/>
          <p:nvPr/>
        </p:nvSpPr>
        <p:spPr>
          <a:xfrm>
            <a:off x="89176" y="1176542"/>
            <a:ext cx="1313180" cy="400110"/>
          </a:xfrm>
          <a:prstGeom prst="rect">
            <a:avLst/>
          </a:prstGeom>
          <a:solidFill>
            <a:schemeClr val="bg1">
              <a:lumMod val="85000"/>
            </a:schemeClr>
          </a:solidFill>
          <a:ln w="28575">
            <a:solidFill>
              <a:schemeClr val="tx1"/>
            </a:solidFill>
          </a:ln>
        </p:spPr>
        <p:txBody>
          <a:bodyPr wrap="non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Claim #1:</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72440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B28B-39FD-91F8-6FC3-54486D875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E2A7E-9F5D-D6E0-A65C-865054C8D446}"/>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29AB4D96-1196-E27C-260C-74DD64C9454C}"/>
              </a:ext>
            </a:extLst>
          </p:cNvPr>
          <p:cNvSpPr>
            <a:spLocks noGrp="1"/>
          </p:cNvSpPr>
          <p:nvPr>
            <p:ph idx="1"/>
          </p:nvPr>
        </p:nvSpPr>
        <p:spPr>
          <a:xfrm>
            <a:off x="82550" y="2580238"/>
            <a:ext cx="12020274" cy="4141236"/>
          </a:xfrm>
        </p:spPr>
        <p:txBody>
          <a:bodyPr>
            <a:normAutofit/>
          </a:bodyPr>
          <a:lstStyle/>
          <a:p>
            <a:pPr marL="342900" indent="-342900">
              <a:buFont typeface="Arial" panose="020B0604020202020204" pitchFamily="34" charset="0"/>
              <a:buChar char="•"/>
            </a:pPr>
            <a:r>
              <a:rPr lang="en-US" b="1" dirty="0"/>
              <a:t>Evidence base: </a:t>
            </a:r>
            <a:r>
              <a:rPr lang="en-US" dirty="0"/>
              <a:t>20 reviews corroborate that psychopathic patients make positive gains; 1 study (</a:t>
            </a:r>
            <a:r>
              <a:rPr lang="en-US" dirty="0">
                <a:hlinkClick r:id="rId2"/>
              </a:rPr>
              <a:t>Harris &amp; Rice, 2006</a:t>
            </a:r>
            <a:r>
              <a:rPr lang="en-US" dirty="0"/>
              <a:t>) dismissed it.</a:t>
            </a:r>
          </a:p>
          <a:p>
            <a:pPr marL="342900" indent="-342900">
              <a:buFont typeface="Arial" panose="020B0604020202020204" pitchFamily="34" charset="0"/>
              <a:buChar char="•"/>
            </a:pPr>
            <a:r>
              <a:rPr lang="en-US" b="1" dirty="0"/>
              <a:t>Key finding: </a:t>
            </a:r>
            <a:r>
              <a:rPr lang="en-US" dirty="0"/>
              <a:t>Psychopathic persons can </a:t>
            </a:r>
            <a:r>
              <a:rPr lang="en-US" dirty="0">
                <a:solidFill>
                  <a:srgbClr val="FF0000"/>
                </a:solidFill>
              </a:rPr>
              <a:t>achieve meaningful</a:t>
            </a:r>
            <a:r>
              <a:rPr lang="en-US" dirty="0"/>
              <a:t> behavioral and personality change through ordinary treatment programs.</a:t>
            </a:r>
          </a:p>
          <a:p>
            <a:pPr marL="342900" indent="-342900">
              <a:buFont typeface="Arial" panose="020B0604020202020204" pitchFamily="34" charset="0"/>
              <a:buChar char="•"/>
            </a:pPr>
            <a:r>
              <a:rPr lang="en-US" b="1" dirty="0"/>
              <a:t>Sources of Positive Evidence:</a:t>
            </a:r>
          </a:p>
          <a:p>
            <a:pPr marL="800100" lvl="1" indent="-342900">
              <a:buFont typeface="Wingdings" pitchFamily="2" charset="2"/>
              <a:buChar char="§"/>
            </a:pPr>
            <a:r>
              <a:rPr lang="en-US" dirty="0"/>
              <a:t>Reviewers mainly rely on evidence from 19 studies (see Table 3.2, p. 77).</a:t>
            </a:r>
          </a:p>
          <a:p>
            <a:pPr marL="800100" lvl="1" indent="-342900">
              <a:buFont typeface="Wingdings" pitchFamily="2" charset="2"/>
              <a:buChar char="§"/>
            </a:pPr>
            <a:r>
              <a:rPr lang="en-US" dirty="0"/>
              <a:t>Three key studies often cited by reviewers as evidence of positive impact, namely, Skeem et al. (</a:t>
            </a:r>
            <a:r>
              <a:rPr lang="en-US" dirty="0">
                <a:hlinkClick r:id="rId3"/>
              </a:rPr>
              <a:t>2002</a:t>
            </a:r>
            <a:r>
              <a:rPr lang="en-US" dirty="0"/>
              <a:t>), Olver &amp; Wong (</a:t>
            </a:r>
            <a:r>
              <a:rPr lang="en-US" dirty="0">
                <a:hlinkClick r:id="rId4"/>
              </a:rPr>
              <a:t>2009</a:t>
            </a:r>
            <a:r>
              <a:rPr lang="en-US" dirty="0"/>
              <a:t>), and Caldwell et al. (</a:t>
            </a:r>
            <a:r>
              <a:rPr lang="en-US" dirty="0">
                <a:hlinkClick r:id="rId5"/>
              </a:rPr>
              <a:t>2006</a:t>
            </a:r>
            <a:r>
              <a:rPr lang="en-US" dirty="0"/>
              <a:t>).</a:t>
            </a:r>
          </a:p>
          <a:p>
            <a:pPr marL="800100" lvl="1" indent="-342900">
              <a:buFont typeface="Wingdings" pitchFamily="2" charset="2"/>
              <a:buChar char="§"/>
            </a:pPr>
            <a:r>
              <a:rPr lang="en-US" dirty="0"/>
              <a:t>Treatment led to </a:t>
            </a:r>
            <a:r>
              <a:rPr lang="en-US" dirty="0">
                <a:solidFill>
                  <a:srgbClr val="FF0000"/>
                </a:solidFill>
              </a:rPr>
              <a:t>reduced recidivism rates and seriousness </a:t>
            </a:r>
            <a:r>
              <a:rPr lang="en-US" dirty="0"/>
              <a:t>of outcomes. </a:t>
            </a:r>
          </a:p>
        </p:txBody>
      </p:sp>
      <p:sp>
        <p:nvSpPr>
          <p:cNvPr id="8" name="Rectangle 7">
            <a:extLst>
              <a:ext uri="{FF2B5EF4-FFF2-40B4-BE49-F238E27FC236}">
                <a16:creationId xmlns:a16="http://schemas.microsoft.com/office/drawing/2014/main" id="{4880A7B9-4BCD-303D-6B98-A21E4AABA1B2}"/>
              </a:ext>
            </a:extLst>
          </p:cNvPr>
          <p:cNvSpPr/>
          <p:nvPr/>
        </p:nvSpPr>
        <p:spPr>
          <a:xfrm>
            <a:off x="89176" y="1614784"/>
            <a:ext cx="12013648" cy="851544"/>
          </a:xfrm>
          <a:prstGeom prst="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Unresponsiveness: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Even if treatment is completed, effects are minimal; conventional programs that works effectively on non-psychopathic offenders show little impact.</a:t>
            </a:r>
          </a:p>
        </p:txBody>
      </p:sp>
      <p:sp>
        <p:nvSpPr>
          <p:cNvPr id="10" name="TextBox 9">
            <a:extLst>
              <a:ext uri="{FF2B5EF4-FFF2-40B4-BE49-F238E27FC236}">
                <a16:creationId xmlns:a16="http://schemas.microsoft.com/office/drawing/2014/main" id="{BFEA12AB-E138-91CD-4AEA-3DBD92C75710}"/>
              </a:ext>
            </a:extLst>
          </p:cNvPr>
          <p:cNvSpPr txBox="1"/>
          <p:nvPr/>
        </p:nvSpPr>
        <p:spPr>
          <a:xfrm>
            <a:off x="89176" y="1176542"/>
            <a:ext cx="1313180" cy="400110"/>
          </a:xfrm>
          <a:prstGeom prst="rect">
            <a:avLst/>
          </a:prstGeom>
          <a:solidFill>
            <a:schemeClr val="bg1">
              <a:lumMod val="85000"/>
            </a:schemeClr>
          </a:solidFill>
          <a:ln w="28575">
            <a:solidFill>
              <a:schemeClr val="tx1"/>
            </a:solidFill>
          </a:ln>
        </p:spPr>
        <p:txBody>
          <a:bodyPr wrap="non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Claim #2:</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9870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151E2-4777-2079-1D7D-B95F841DF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4A625-9757-CAF2-E832-59EFB842D2DE}"/>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F9F0E692-367A-D770-7E31-01E3E6882CA2}"/>
              </a:ext>
            </a:extLst>
          </p:cNvPr>
          <p:cNvSpPr>
            <a:spLocks noGrp="1"/>
          </p:cNvSpPr>
          <p:nvPr>
            <p:ph idx="1"/>
          </p:nvPr>
        </p:nvSpPr>
        <p:spPr>
          <a:xfrm>
            <a:off x="82550" y="2571185"/>
            <a:ext cx="12020274" cy="4132184"/>
          </a:xfrm>
        </p:spPr>
        <p:txBody>
          <a:bodyPr>
            <a:normAutofit/>
          </a:bodyPr>
          <a:lstStyle/>
          <a:p>
            <a:pPr marL="342900" indent="-342900">
              <a:buFont typeface="Arial" panose="020B0604020202020204" pitchFamily="34" charset="0"/>
              <a:buChar char="•"/>
            </a:pPr>
            <a:r>
              <a:rPr lang="en-US" b="1" dirty="0"/>
              <a:t>Evidence base</a:t>
            </a:r>
            <a:r>
              <a:rPr lang="en-US" dirty="0"/>
              <a:t>: Most reviews dismiss the hypothesis; 5 reviews are cautious; 1 review (</a:t>
            </a:r>
            <a:r>
              <a:rPr lang="en-US" dirty="0">
                <a:hlinkClick r:id="rId2"/>
              </a:rPr>
              <a:t>Harris &amp; Rice, 2006</a:t>
            </a:r>
            <a:r>
              <a:rPr lang="en-US" dirty="0"/>
              <a:t>) claim adverse effects.</a:t>
            </a:r>
          </a:p>
          <a:p>
            <a:pPr marL="342900" indent="-342900">
              <a:buFont typeface="Arial" panose="020B0604020202020204" pitchFamily="34" charset="0"/>
              <a:buChar char="•"/>
            </a:pPr>
            <a:r>
              <a:rPr lang="en-US" b="1" dirty="0"/>
              <a:t>Key finding:</a:t>
            </a:r>
            <a:r>
              <a:rPr lang="en-US" dirty="0"/>
              <a:t> Complete </a:t>
            </a:r>
            <a:r>
              <a:rPr lang="en-US" dirty="0">
                <a:solidFill>
                  <a:srgbClr val="FF0000"/>
                </a:solidFill>
              </a:rPr>
              <a:t>lack of empirical evidence</a:t>
            </a:r>
            <a:r>
              <a:rPr lang="en-US" dirty="0"/>
              <a:t>; adverse effects essentially never occur in a reliable way.</a:t>
            </a:r>
          </a:p>
          <a:p>
            <a:pPr marL="342900" indent="-342900">
              <a:buFont typeface="Arial" panose="020B0604020202020204" pitchFamily="34" charset="0"/>
              <a:buChar char="•"/>
            </a:pPr>
            <a:r>
              <a:rPr lang="en-US" dirty="0"/>
              <a:t>Three studies mentioned in relation to adverse effects:</a:t>
            </a:r>
          </a:p>
          <a:p>
            <a:pPr marL="800100" lvl="1" indent="-342900">
              <a:buFont typeface="Wingdings" pitchFamily="2" charset="2"/>
              <a:buChar char="§"/>
            </a:pPr>
            <a:r>
              <a:rPr lang="en-US" dirty="0"/>
              <a:t>Rice et al. (</a:t>
            </a:r>
            <a:r>
              <a:rPr lang="en-US" dirty="0">
                <a:hlinkClick r:id="rId3"/>
              </a:rPr>
              <a:t>1992</a:t>
            </a:r>
            <a:r>
              <a:rPr lang="en-US" dirty="0"/>
              <a:t>): Only study suggesting adverse effects (</a:t>
            </a:r>
            <a:r>
              <a:rPr lang="en-US" dirty="0">
                <a:solidFill>
                  <a:srgbClr val="FF0000"/>
                </a:solidFill>
              </a:rPr>
              <a:t>widely discredited</a:t>
            </a:r>
            <a:r>
              <a:rPr lang="en-US" dirty="0"/>
              <a:t>).</a:t>
            </a:r>
          </a:p>
          <a:p>
            <a:pPr marL="800100" lvl="1" indent="-342900">
              <a:buFont typeface="Wingdings" pitchFamily="2" charset="2"/>
              <a:buChar char="§"/>
            </a:pPr>
            <a:r>
              <a:rPr lang="en-US" dirty="0"/>
              <a:t>Seto &amp; Barbaree (</a:t>
            </a:r>
            <a:r>
              <a:rPr lang="en-US" dirty="0">
                <a:hlinkClick r:id="rId4"/>
              </a:rPr>
              <a:t>1999</a:t>
            </a:r>
            <a:r>
              <a:rPr lang="en-US" dirty="0"/>
              <a:t>): Claim of adverse effects later retracted (</a:t>
            </a:r>
            <a:r>
              <a:rPr lang="en-US" dirty="0">
                <a:hlinkClick r:id="rId5"/>
              </a:rPr>
              <a:t>2005</a:t>
            </a:r>
            <a:r>
              <a:rPr lang="en-US" dirty="0"/>
              <a:t> follow-up).</a:t>
            </a:r>
          </a:p>
          <a:p>
            <a:pPr marL="800100" lvl="1" indent="-342900">
              <a:buFont typeface="Wingdings" pitchFamily="2" charset="2"/>
              <a:buChar char="§"/>
            </a:pPr>
            <a:r>
              <a:rPr lang="en-US" dirty="0"/>
              <a:t>Hughes et al. (</a:t>
            </a:r>
            <a:r>
              <a:rPr lang="en-US" dirty="0">
                <a:hlinkClick r:id="rId6"/>
              </a:rPr>
              <a:t>1997</a:t>
            </a:r>
            <a:r>
              <a:rPr lang="en-US" dirty="0"/>
              <a:t>): Mischaracterized; did not analyze or show adverse effects.</a:t>
            </a:r>
          </a:p>
        </p:txBody>
      </p:sp>
      <p:sp>
        <p:nvSpPr>
          <p:cNvPr id="8" name="Rectangle 7">
            <a:extLst>
              <a:ext uri="{FF2B5EF4-FFF2-40B4-BE49-F238E27FC236}">
                <a16:creationId xmlns:a16="http://schemas.microsoft.com/office/drawing/2014/main" id="{3CC55AD2-D7C9-3409-631B-A100FDC6DE81}"/>
              </a:ext>
            </a:extLst>
          </p:cNvPr>
          <p:cNvSpPr/>
          <p:nvPr/>
        </p:nvSpPr>
        <p:spPr>
          <a:xfrm>
            <a:off x="89176" y="1614784"/>
            <a:ext cx="12013648" cy="851544"/>
          </a:xfrm>
          <a:prstGeom prst="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Adverse Effects: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Treatments may backfire, as it teaches better manipulation skills rather than fostering genuine change, thus exacerbating psychopathic traits and antisocial behavior.</a:t>
            </a:r>
          </a:p>
        </p:txBody>
      </p:sp>
      <p:sp>
        <p:nvSpPr>
          <p:cNvPr id="10" name="TextBox 9">
            <a:extLst>
              <a:ext uri="{FF2B5EF4-FFF2-40B4-BE49-F238E27FC236}">
                <a16:creationId xmlns:a16="http://schemas.microsoft.com/office/drawing/2014/main" id="{3ABF2765-8D10-4F57-8CDB-CFDEE8FCE9B7}"/>
              </a:ext>
            </a:extLst>
          </p:cNvPr>
          <p:cNvSpPr txBox="1"/>
          <p:nvPr/>
        </p:nvSpPr>
        <p:spPr>
          <a:xfrm>
            <a:off x="89176" y="1176542"/>
            <a:ext cx="1313180" cy="400110"/>
          </a:xfrm>
          <a:prstGeom prst="rect">
            <a:avLst/>
          </a:prstGeom>
          <a:solidFill>
            <a:schemeClr val="bg1">
              <a:lumMod val="85000"/>
            </a:schemeClr>
          </a:solidFill>
          <a:ln w="28575">
            <a:solidFill>
              <a:schemeClr val="tx1"/>
            </a:solidFill>
          </a:ln>
        </p:spPr>
        <p:txBody>
          <a:bodyPr wrap="non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Claim #3:</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4787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21727-B11C-3ED5-A886-BB5B71A71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19B0E-9E72-1F2B-FBAC-ADBF3D98B770}"/>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553BB1DB-6309-F6FE-BFC8-1456B46691B6}"/>
              </a:ext>
            </a:extLst>
          </p:cNvPr>
          <p:cNvSpPr>
            <a:spLocks noGrp="1"/>
          </p:cNvSpPr>
          <p:nvPr>
            <p:ph idx="1"/>
          </p:nvPr>
        </p:nvSpPr>
        <p:spPr/>
        <p:txBody>
          <a:bodyPr>
            <a:normAutofit fontScale="92500" lnSpcReduction="10000"/>
          </a:bodyPr>
          <a:lstStyle/>
          <a:p>
            <a:endParaRPr lang="en-US" dirty="0"/>
          </a:p>
          <a:p>
            <a:pPr algn="ctr"/>
            <a:r>
              <a:rPr lang="en-US" b="1" dirty="0"/>
              <a:t>Rice, Harris &amp; Cormier (1992)</a:t>
            </a:r>
          </a:p>
          <a:p>
            <a:pPr algn="ctr"/>
            <a:r>
              <a:rPr lang="en-US" sz="1400" i="1" dirty="0"/>
              <a:t>Retrospective study of data obtained from the Social Therapy Unit, Oak Ridge Mental Health Centre in Penetanguishene, Canada</a:t>
            </a:r>
            <a:endParaRPr lang="en-US" sz="2000" dirty="0"/>
          </a:p>
          <a:p>
            <a:pPr marL="342900" indent="-342900">
              <a:buFont typeface="Arial" panose="020B0604020202020204" pitchFamily="34" charset="0"/>
              <a:buChar char="•"/>
            </a:pPr>
            <a:r>
              <a:rPr lang="en-US" b="1" dirty="0"/>
              <a:t>Study Conclusion: </a:t>
            </a:r>
            <a:r>
              <a:rPr lang="en-US" dirty="0"/>
              <a:t>Treatment makes PCL psychopathy worse.</a:t>
            </a:r>
          </a:p>
          <a:p>
            <a:pPr marL="342900" indent="-342900">
              <a:buFont typeface="Arial" panose="020B0604020202020204" pitchFamily="34" charset="0"/>
              <a:buChar char="•"/>
            </a:pPr>
            <a:r>
              <a:rPr lang="en-US" dirty="0"/>
              <a:t>There are various problems with Rice et al. (</a:t>
            </a:r>
            <a:r>
              <a:rPr lang="en-US" dirty="0">
                <a:hlinkClick r:id="rId2"/>
              </a:rPr>
              <a:t>1992</a:t>
            </a:r>
            <a:r>
              <a:rPr lang="en-US" dirty="0"/>
              <a:t>):</a:t>
            </a:r>
          </a:p>
          <a:p>
            <a:pPr marL="800100" lvl="1" indent="-342900">
              <a:buFont typeface="Arial" panose="020B0604020202020204" pitchFamily="34" charset="0"/>
              <a:buChar char="•"/>
            </a:pPr>
            <a:r>
              <a:rPr lang="en-US" dirty="0"/>
              <a:t>The data did not derive from a clinical treatment program.</a:t>
            </a:r>
          </a:p>
          <a:p>
            <a:pPr marL="800100" lvl="1" indent="-342900">
              <a:buFont typeface="Arial" panose="020B0604020202020204" pitchFamily="34" charset="0"/>
              <a:buChar char="•"/>
            </a:pPr>
            <a:r>
              <a:rPr lang="en-US" dirty="0"/>
              <a:t>Later investigations revealed severe maltreatment and abuse of patients.</a:t>
            </a:r>
          </a:p>
          <a:p>
            <a:pPr marL="800100" lvl="1" indent="-342900">
              <a:buFont typeface="Arial" panose="020B0604020202020204" pitchFamily="34" charset="0"/>
              <a:buChar char="•"/>
            </a:pPr>
            <a:r>
              <a:rPr lang="en-US" dirty="0"/>
              <a:t>A </a:t>
            </a:r>
            <a:r>
              <a:rPr lang="en-US" dirty="0">
                <a:hlinkClick r:id="rId3"/>
              </a:rPr>
              <a:t>2017 Supreme Court</a:t>
            </a:r>
            <a:r>
              <a:rPr lang="en-US" dirty="0"/>
              <a:t> decision ruled the program maltreated patients (</a:t>
            </a:r>
            <a:r>
              <a:rPr lang="en-US" dirty="0">
                <a:hlinkClick r:id="rId4"/>
              </a:rPr>
              <a:t>appeal in 2020</a:t>
            </a:r>
            <a:r>
              <a:rPr lang="en-US" dirty="0"/>
              <a:t>).</a:t>
            </a:r>
          </a:p>
          <a:p>
            <a:pPr marL="342900" indent="-342900">
              <a:buFont typeface="Arial" panose="020B0604020202020204" pitchFamily="34" charset="0"/>
              <a:buChar char="•"/>
            </a:pPr>
            <a:r>
              <a:rPr lang="en-US" dirty="0"/>
              <a:t>Malpractices in the </a:t>
            </a:r>
            <a:r>
              <a:rPr lang="en-US" i="1" dirty="0"/>
              <a:t>Social Therapy Unit</a:t>
            </a:r>
            <a:r>
              <a:rPr lang="en-US" dirty="0"/>
              <a:t> included:</a:t>
            </a:r>
          </a:p>
          <a:p>
            <a:pPr marL="800100" lvl="1" indent="-342900">
              <a:buFont typeface="Arial" panose="020B0604020202020204" pitchFamily="34" charset="0"/>
              <a:buChar char="•"/>
            </a:pPr>
            <a:r>
              <a:rPr lang="en-US" dirty="0"/>
              <a:t>No informed consent. </a:t>
            </a:r>
          </a:p>
          <a:p>
            <a:pPr marL="800100" lvl="1" indent="-342900">
              <a:buFont typeface="Arial" panose="020B0604020202020204" pitchFamily="34" charset="0"/>
              <a:buChar char="•"/>
            </a:pPr>
            <a:r>
              <a:rPr lang="en-US" dirty="0"/>
              <a:t>Forced harmful experimental use of hallucinogenic drugs.</a:t>
            </a:r>
          </a:p>
          <a:p>
            <a:pPr marL="800100" lvl="1" indent="-342900">
              <a:buFont typeface="Arial" panose="020B0604020202020204" pitchFamily="34" charset="0"/>
              <a:buChar char="•"/>
            </a:pPr>
            <a:r>
              <a:rPr lang="en-US" dirty="0"/>
              <a:t>Shackling patients together in prolonged isolation without daylight.</a:t>
            </a:r>
          </a:p>
          <a:p>
            <a:pPr marL="342900" indent="-342900">
              <a:buFont typeface="Arial" panose="020B0604020202020204" pitchFamily="34" charset="0"/>
              <a:buChar char="•"/>
            </a:pPr>
            <a:r>
              <a:rPr lang="en-US" dirty="0"/>
              <a:t>There is widespread expert consensus that Rice et al. (</a:t>
            </a:r>
            <a:r>
              <a:rPr lang="en-US" dirty="0">
                <a:hlinkClick r:id="rId2"/>
              </a:rPr>
              <a:t>1992</a:t>
            </a:r>
            <a:r>
              <a:rPr lang="en-US" dirty="0"/>
              <a:t>) does </a:t>
            </a:r>
            <a:r>
              <a:rPr lang="en-US" dirty="0">
                <a:solidFill>
                  <a:srgbClr val="FF0000"/>
                </a:solidFill>
              </a:rPr>
              <a:t>not provide credible evidence</a:t>
            </a:r>
            <a:r>
              <a:rPr lang="en-US" dirty="0"/>
              <a:t> for adverse treatment effects of psychopathy.</a:t>
            </a:r>
          </a:p>
        </p:txBody>
      </p:sp>
    </p:spTree>
    <p:extLst>
      <p:ext uri="{BB962C8B-B14F-4D97-AF65-F5344CB8AC3E}">
        <p14:creationId xmlns:p14="http://schemas.microsoft.com/office/powerpoint/2010/main" val="2557123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FE65D-10F5-3BFE-FA5F-848A4389E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3B5C8-288F-5C87-86C1-70863545BF35}"/>
              </a:ext>
            </a:extLst>
          </p:cNvPr>
          <p:cNvSpPr>
            <a:spLocks noGrp="1"/>
          </p:cNvSpPr>
          <p:nvPr>
            <p:ph type="title"/>
          </p:nvPr>
        </p:nvSpPr>
        <p:spPr/>
        <p:txBody>
          <a:bodyPr/>
          <a:lstStyle/>
          <a:p>
            <a:r>
              <a:rPr lang="en-US" dirty="0"/>
              <a:t>Treatment Research in PCL Samples:</a:t>
            </a:r>
          </a:p>
        </p:txBody>
      </p:sp>
      <p:sp>
        <p:nvSpPr>
          <p:cNvPr id="3" name="Content Placeholder 2">
            <a:extLst>
              <a:ext uri="{FF2B5EF4-FFF2-40B4-BE49-F238E27FC236}">
                <a16:creationId xmlns:a16="http://schemas.microsoft.com/office/drawing/2014/main" id="{8214329E-D2CC-C4D8-83CF-15885EB3884A}"/>
              </a:ext>
            </a:extLst>
          </p:cNvPr>
          <p:cNvSpPr>
            <a:spLocks noGrp="1"/>
          </p:cNvSpPr>
          <p:nvPr>
            <p:ph idx="1"/>
          </p:nvPr>
        </p:nvSpPr>
        <p:spPr/>
        <p:txBody>
          <a:bodyPr>
            <a:normAutofit/>
          </a:bodyPr>
          <a:lstStyle/>
          <a:p>
            <a:endParaRPr lang="en-US" dirty="0"/>
          </a:p>
          <a:p>
            <a:pPr algn="ctr"/>
            <a:r>
              <a:rPr lang="en-US" b="1" dirty="0"/>
              <a:t>Social Therapy Unity</a:t>
            </a:r>
          </a:p>
          <a:p>
            <a:pPr algn="ctr"/>
            <a:r>
              <a:rPr lang="en-US" sz="1400" i="1" dirty="0"/>
              <a:t>Supervised by Elliott Barker and Gary Maier between 1965-1983 in a separate ward at Oak Ridge Mental Health Centre</a:t>
            </a:r>
          </a:p>
          <a:p>
            <a:pPr marL="457200" indent="-457200">
              <a:buFont typeface="Arial" panose="020B0604020202020204" pitchFamily="34" charset="0"/>
              <a:buChar char="•"/>
            </a:pPr>
            <a:endParaRPr lang="en-US" dirty="0"/>
          </a:p>
        </p:txBody>
      </p:sp>
      <p:grpSp>
        <p:nvGrpSpPr>
          <p:cNvPr id="7" name="Group 6">
            <a:extLst>
              <a:ext uri="{FF2B5EF4-FFF2-40B4-BE49-F238E27FC236}">
                <a16:creationId xmlns:a16="http://schemas.microsoft.com/office/drawing/2014/main" id="{C0B2A76A-C3B2-3050-8457-EC499165BEDB}"/>
              </a:ext>
            </a:extLst>
          </p:cNvPr>
          <p:cNvGrpSpPr/>
          <p:nvPr/>
        </p:nvGrpSpPr>
        <p:grpSpPr>
          <a:xfrm>
            <a:off x="4940971" y="2596014"/>
            <a:ext cx="3044189" cy="3238500"/>
            <a:chOff x="6179962" y="3055366"/>
            <a:chExt cx="3044189" cy="3238500"/>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8FFB32A0-3234-F71A-928A-8B76A5C28971}"/>
                </a:ext>
              </a:extLst>
            </p:cNvPr>
            <p:cNvPicPr>
              <a:picLocks noChangeAspect="1"/>
            </p:cNvPicPr>
            <p:nvPr/>
          </p:nvPicPr>
          <p:blipFill>
            <a:blip r:embed="rId2"/>
            <a:stretch>
              <a:fillRect/>
            </a:stretch>
          </p:blipFill>
          <p:spPr>
            <a:xfrm>
              <a:off x="6179962" y="3055366"/>
              <a:ext cx="3044189" cy="3238500"/>
            </a:xfrm>
            <a:prstGeom prst="rect">
              <a:avLst/>
            </a:prstGeom>
            <a:ln>
              <a:solidFill>
                <a:schemeClr val="tx1"/>
              </a:solidFill>
            </a:ln>
          </p:spPr>
        </p:pic>
        <p:pic>
          <p:nvPicPr>
            <p:cNvPr id="9" name="Picture 8">
              <a:extLst>
                <a:ext uri="{FF2B5EF4-FFF2-40B4-BE49-F238E27FC236}">
                  <a16:creationId xmlns:a16="http://schemas.microsoft.com/office/drawing/2014/main" id="{E591A3CC-2208-040A-3E72-2BBC8F225EC0}"/>
                </a:ext>
              </a:extLst>
            </p:cNvPr>
            <p:cNvPicPr>
              <a:picLocks noChangeAspect="1"/>
            </p:cNvPicPr>
            <p:nvPr/>
          </p:nvPicPr>
          <p:blipFill>
            <a:blip r:embed="rId3"/>
            <a:stretch>
              <a:fillRect/>
            </a:stretch>
          </p:blipFill>
          <p:spPr>
            <a:xfrm>
              <a:off x="8369300" y="3467100"/>
              <a:ext cx="749300" cy="749300"/>
            </a:xfrm>
            <a:prstGeom prst="rect">
              <a:avLst/>
            </a:prstGeom>
          </p:spPr>
        </p:pic>
      </p:grpSp>
      <p:pic>
        <p:nvPicPr>
          <p:cNvPr id="11" name="Picture 10">
            <a:extLst>
              <a:ext uri="{FF2B5EF4-FFF2-40B4-BE49-F238E27FC236}">
                <a16:creationId xmlns:a16="http://schemas.microsoft.com/office/drawing/2014/main" id="{C2EF6563-3439-5F67-6FB8-7D74D9D9BD1C}"/>
              </a:ext>
            </a:extLst>
          </p:cNvPr>
          <p:cNvPicPr>
            <a:picLocks noChangeAspect="1"/>
          </p:cNvPicPr>
          <p:nvPr/>
        </p:nvPicPr>
        <p:blipFill>
          <a:blip r:embed="rId4"/>
          <a:srcRect l="30009" r="11498"/>
          <a:stretch>
            <a:fillRect/>
          </a:stretch>
        </p:blipFill>
        <p:spPr>
          <a:xfrm>
            <a:off x="1111355" y="2596014"/>
            <a:ext cx="3044190" cy="323849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CEFBD779-6A23-4E07-6169-38CD4482E6E1}"/>
              </a:ext>
            </a:extLst>
          </p:cNvPr>
          <p:cNvSpPr txBox="1"/>
          <p:nvPr/>
        </p:nvSpPr>
        <p:spPr>
          <a:xfrm>
            <a:off x="551581" y="5870725"/>
            <a:ext cx="4195380" cy="92333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CBC News:</a:t>
            </a:r>
          </a:p>
          <a:p>
            <a:pPr algn="ctr"/>
            <a:r>
              <a:rPr lang="en-US" sz="2000" i="1" dirty="0">
                <a:latin typeface="Helvetica Neue" panose="02000503000000020004" pitchFamily="2" charset="0"/>
                <a:ea typeface="Helvetica Neue" panose="02000503000000020004" pitchFamily="2" charset="0"/>
                <a:cs typeface="Helvetica Neue" panose="02000503000000020004" pitchFamily="2" charset="0"/>
                <a:hlinkClick r:id="rId5"/>
              </a:rPr>
              <a:t>The Secrets of Oakridge</a:t>
            </a:r>
            <a:endParaRPr lang="en-US" sz="2000" i="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At 8:58, Marnie Rice talks about their 1992-study</a:t>
            </a:r>
          </a:p>
        </p:txBody>
      </p:sp>
      <p:pic>
        <p:nvPicPr>
          <p:cNvPr id="1026" name="Picture 2" descr="What happens when you turn a psychopath into a therapist? | CBC News">
            <a:extLst>
              <a:ext uri="{FF2B5EF4-FFF2-40B4-BE49-F238E27FC236}">
                <a16:creationId xmlns:a16="http://schemas.microsoft.com/office/drawing/2014/main" id="{F816ABA5-5170-B909-D663-EF836E20E9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60" r="31149"/>
          <a:stretch>
            <a:fillRect/>
          </a:stretch>
        </p:blipFill>
        <p:spPr bwMode="auto">
          <a:xfrm>
            <a:off x="8763960" y="2596014"/>
            <a:ext cx="3095486" cy="323850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A8E5113-BFB9-10BB-8383-9A20E7622B7A}"/>
              </a:ext>
            </a:extLst>
          </p:cNvPr>
          <p:cNvSpPr txBox="1"/>
          <p:nvPr/>
        </p:nvSpPr>
        <p:spPr>
          <a:xfrm>
            <a:off x="8692512" y="5870725"/>
            <a:ext cx="3238387" cy="707886"/>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Fifth Estate:</a:t>
            </a:r>
          </a:p>
          <a:p>
            <a:pPr algn="ctr"/>
            <a:r>
              <a:rPr lang="en-US" sz="2000" i="1" dirty="0">
                <a:latin typeface="Helvetica Neue" panose="02000503000000020004" pitchFamily="2" charset="0"/>
                <a:ea typeface="Helvetica Neue" panose="02000503000000020004" pitchFamily="2" charset="0"/>
                <a:cs typeface="Helvetica Neue" panose="02000503000000020004" pitchFamily="2" charset="0"/>
                <a:hlinkClick r:id="rId7"/>
              </a:rPr>
              <a:t>The Oak Ridge Experiment</a:t>
            </a:r>
            <a:endParaRPr lang="en-US" sz="2000" i="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81353F78-69BF-9AAA-4B4B-75EC5B57C4FE}"/>
              </a:ext>
            </a:extLst>
          </p:cNvPr>
          <p:cNvSpPr txBox="1"/>
          <p:nvPr/>
        </p:nvSpPr>
        <p:spPr>
          <a:xfrm>
            <a:off x="6156731" y="5875664"/>
            <a:ext cx="612668"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hlinkClick r:id="rId8"/>
              </a:rPr>
              <a:t>Link</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33470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EC24EBC-7116-2078-B1D7-9B807FFE4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93CC3-4BC2-A0D3-9832-C0C6FC6D0F57}"/>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Critical Review of </a:t>
            </a:r>
            <a:br>
              <a:rPr lang="en-US" sz="6000" dirty="0">
                <a:solidFill>
                  <a:schemeClr val="bg1"/>
                </a:solidFill>
              </a:rPr>
            </a:br>
            <a:r>
              <a:rPr lang="en-US" sz="6000" dirty="0">
                <a:solidFill>
                  <a:schemeClr val="bg1"/>
                </a:solidFill>
              </a:rPr>
              <a:t>Rice et al. (1992)</a:t>
            </a:r>
          </a:p>
        </p:txBody>
      </p:sp>
      <p:sp>
        <p:nvSpPr>
          <p:cNvPr id="7" name="Rectangle 6">
            <a:extLst>
              <a:ext uri="{FF2B5EF4-FFF2-40B4-BE49-F238E27FC236}">
                <a16:creationId xmlns:a16="http://schemas.microsoft.com/office/drawing/2014/main" id="{4166C355-D496-945D-62DE-50C2AE4BD246}"/>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8389D5-EC94-672C-5D79-D3F6A2BD4E61}"/>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246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DCFA-5858-63E8-EE5D-B9AF5E979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EE5C0-2F8D-3043-7106-87DA8D0FE343}"/>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97D8BA97-B4CF-3269-798B-149C6007EA9A}"/>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Rice et al. (1992)</a:t>
            </a:r>
          </a:p>
          <a:p>
            <a:pPr algn="ctr"/>
            <a:r>
              <a:rPr lang="en-US" sz="1800" i="1" dirty="0"/>
              <a:t>One of the most cited studies in psychopathy research…</a:t>
            </a:r>
            <a:endParaRPr lang="en-US" dirty="0"/>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B8F5CAF-B6B4-9BF5-40C2-2FAC1771AA91}"/>
              </a:ext>
            </a:extLst>
          </p:cNvPr>
          <p:cNvPicPr>
            <a:picLocks noChangeAspect="1"/>
          </p:cNvPicPr>
          <p:nvPr/>
        </p:nvPicPr>
        <p:blipFill>
          <a:blip r:embed="rId3"/>
          <a:stretch>
            <a:fillRect/>
          </a:stretch>
        </p:blipFill>
        <p:spPr>
          <a:xfrm>
            <a:off x="1806661" y="2688567"/>
            <a:ext cx="2807633" cy="373770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857E81C-F456-5279-CC40-085D8C22CB71}"/>
              </a:ext>
            </a:extLst>
          </p:cNvPr>
          <p:cNvSpPr txBox="1"/>
          <p:nvPr/>
        </p:nvSpPr>
        <p:spPr>
          <a:xfrm>
            <a:off x="2238095" y="6502456"/>
            <a:ext cx="1944763"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Patrick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7" name="TextBox 6">
            <a:extLst>
              <a:ext uri="{FF2B5EF4-FFF2-40B4-BE49-F238E27FC236}">
                <a16:creationId xmlns:a16="http://schemas.microsoft.com/office/drawing/2014/main" id="{5F6B42DA-AD66-C2C0-2A23-A3B7ECC4E686}"/>
              </a:ext>
            </a:extLst>
          </p:cNvPr>
          <p:cNvSpPr txBox="1"/>
          <p:nvPr/>
        </p:nvSpPr>
        <p:spPr>
          <a:xfrm>
            <a:off x="5301263" y="6502456"/>
            <a:ext cx="1713932"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Rice et al.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5"/>
              </a:rPr>
              <a:t>1992</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8" name="Picture 7">
            <a:extLst>
              <a:ext uri="{FF2B5EF4-FFF2-40B4-BE49-F238E27FC236}">
                <a16:creationId xmlns:a16="http://schemas.microsoft.com/office/drawing/2014/main" id="{CB8C0AC6-02C9-E357-A124-932829EE22B8}"/>
              </a:ext>
            </a:extLst>
          </p:cNvPr>
          <p:cNvPicPr>
            <a:picLocks noChangeAspect="1"/>
          </p:cNvPicPr>
          <p:nvPr/>
        </p:nvPicPr>
        <p:blipFill>
          <a:blip r:embed="rId6"/>
          <a:stretch>
            <a:fillRect/>
          </a:stretch>
        </p:blipFill>
        <p:spPr>
          <a:xfrm>
            <a:off x="7701004" y="2688567"/>
            <a:ext cx="2583087" cy="37377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4258990-BBCB-51EF-55C6-D4E9EA712653}"/>
              </a:ext>
            </a:extLst>
          </p:cNvPr>
          <p:cNvSpPr txBox="1"/>
          <p:nvPr/>
        </p:nvSpPr>
        <p:spPr>
          <a:xfrm>
            <a:off x="8385649" y="6502456"/>
            <a:ext cx="1213794"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Blair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1995</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1" name="Picture 10">
            <a:extLst>
              <a:ext uri="{FF2B5EF4-FFF2-40B4-BE49-F238E27FC236}">
                <a16:creationId xmlns:a16="http://schemas.microsoft.com/office/drawing/2014/main" id="{DBB76FE2-7B85-6474-C2C7-3345908FFB2E}"/>
              </a:ext>
            </a:extLst>
          </p:cNvPr>
          <p:cNvPicPr>
            <a:picLocks noChangeAspect="1"/>
          </p:cNvPicPr>
          <p:nvPr/>
        </p:nvPicPr>
        <p:blipFill>
          <a:blip r:embed="rId8"/>
          <a:stretch>
            <a:fillRect/>
          </a:stretch>
        </p:blipFill>
        <p:spPr>
          <a:xfrm>
            <a:off x="4810173" y="2688567"/>
            <a:ext cx="2694952" cy="3737704"/>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CEA87542-0DB3-CE1A-FE87-0ECF00C7A3A2}"/>
              </a:ext>
            </a:extLst>
          </p:cNvPr>
          <p:cNvSpPr txBox="1"/>
          <p:nvPr/>
        </p:nvSpPr>
        <p:spPr>
          <a:xfrm>
            <a:off x="1802966" y="5712505"/>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1,333</a:t>
            </a:r>
          </a:p>
        </p:txBody>
      </p:sp>
      <p:sp>
        <p:nvSpPr>
          <p:cNvPr id="14" name="TextBox 13">
            <a:extLst>
              <a:ext uri="{FF2B5EF4-FFF2-40B4-BE49-F238E27FC236}">
                <a16:creationId xmlns:a16="http://schemas.microsoft.com/office/drawing/2014/main" id="{0D3C5C14-664B-CA52-C4DE-B575DB844266}"/>
              </a:ext>
            </a:extLst>
          </p:cNvPr>
          <p:cNvSpPr txBox="1"/>
          <p:nvPr/>
        </p:nvSpPr>
        <p:spPr>
          <a:xfrm>
            <a:off x="4796921" y="5712504"/>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1,039</a:t>
            </a:r>
          </a:p>
        </p:txBody>
      </p:sp>
      <p:sp>
        <p:nvSpPr>
          <p:cNvPr id="15" name="TextBox 14">
            <a:extLst>
              <a:ext uri="{FF2B5EF4-FFF2-40B4-BE49-F238E27FC236}">
                <a16:creationId xmlns:a16="http://schemas.microsoft.com/office/drawing/2014/main" id="{08ABD715-4510-9C0F-6A04-F2C154DFBF66}"/>
              </a:ext>
            </a:extLst>
          </p:cNvPr>
          <p:cNvSpPr txBox="1"/>
          <p:nvPr/>
        </p:nvSpPr>
        <p:spPr>
          <a:xfrm>
            <a:off x="7687752" y="5712503"/>
            <a:ext cx="1051890" cy="584775"/>
          </a:xfrm>
          <a:prstGeom prst="rect">
            <a:avLst/>
          </a:prstGeom>
          <a:solidFill>
            <a:schemeClr val="tx1">
              <a:alpha val="58000"/>
            </a:schemeClr>
          </a:solidFill>
          <a:effectLst>
            <a:outerShdw blurRad="50800" dist="38100" dir="2700000" algn="tl" rotWithShape="0">
              <a:prstClr val="black">
                <a:alpha val="40000"/>
              </a:prstClr>
            </a:outerShdw>
          </a:effectLst>
        </p:spPr>
        <p:txBody>
          <a:bodyPr wrap="none" rtlCol="0">
            <a:spAutoFit/>
          </a:bodyPr>
          <a:lstStyle/>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Citations:</a:t>
            </a:r>
          </a:p>
          <a:p>
            <a:pPr algn="ct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2,407</a:t>
            </a:r>
          </a:p>
        </p:txBody>
      </p:sp>
    </p:spTree>
    <p:extLst>
      <p:ext uri="{BB962C8B-B14F-4D97-AF65-F5344CB8AC3E}">
        <p14:creationId xmlns:p14="http://schemas.microsoft.com/office/powerpoint/2010/main" val="123470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4711-745D-9C6B-6DB0-9543C2229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67A2D-6099-6B33-881F-AF07C2B23D75}"/>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5ED86BD8-CEA9-E771-73C3-EE76784F9AA3}"/>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Rice et al. (</a:t>
            </a:r>
            <a:r>
              <a:rPr lang="en-US" sz="3200" b="1" dirty="0">
                <a:hlinkClick r:id="rId3"/>
              </a:rPr>
              <a:t>1992</a:t>
            </a:r>
            <a:r>
              <a:rPr lang="en-US" sz="3200" b="1" dirty="0"/>
              <a:t>)</a:t>
            </a:r>
          </a:p>
          <a:p>
            <a:pPr algn="ctr"/>
            <a:r>
              <a:rPr lang="en-US" sz="1800" b="1" i="1" dirty="0"/>
              <a:t>Study Design: </a:t>
            </a:r>
            <a:r>
              <a:rPr lang="en-US" sz="1800" i="1" dirty="0"/>
              <a:t>The authors report to have conducted a </a:t>
            </a:r>
            <a:r>
              <a:rPr lang="en-US" sz="1800" i="1" dirty="0">
                <a:hlinkClick r:id="rId4"/>
              </a:rPr>
              <a:t>“matched” control</a:t>
            </a:r>
            <a:r>
              <a:rPr lang="en-US" sz="1800" i="1" dirty="0"/>
              <a:t> </a:t>
            </a:r>
            <a:r>
              <a:rPr lang="en-US" sz="1800" i="1" dirty="0">
                <a:solidFill>
                  <a:srgbClr val="FF0000"/>
                </a:solidFill>
              </a:rPr>
              <a:t>treatment outcome </a:t>
            </a:r>
            <a:r>
              <a:rPr lang="en-US" sz="1800" i="1" dirty="0"/>
              <a:t>study…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0A9ECB00-B4CE-B920-7110-C95DF021C41C}"/>
              </a:ext>
            </a:extLst>
          </p:cNvPr>
          <p:cNvPicPr>
            <a:picLocks noChangeAspect="1"/>
          </p:cNvPicPr>
          <p:nvPr/>
        </p:nvPicPr>
        <p:blipFill>
          <a:blip r:embed="rId5"/>
          <a:srcRect t="41664" b="36917"/>
          <a:stretch>
            <a:fillRect/>
          </a:stretch>
        </p:blipFill>
        <p:spPr>
          <a:xfrm>
            <a:off x="1426888" y="2557995"/>
            <a:ext cx="9351475" cy="2777923"/>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2322C41B-D9E5-32D3-84CE-98888B20F1C7}"/>
              </a:ext>
            </a:extLst>
          </p:cNvPr>
          <p:cNvSpPr/>
          <p:nvPr/>
        </p:nvSpPr>
        <p:spPr>
          <a:xfrm>
            <a:off x="3055715" y="3896316"/>
            <a:ext cx="3090441" cy="351582"/>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C42F7F-4F47-4D06-C3B7-211CA5F4EFFF}"/>
              </a:ext>
            </a:extLst>
          </p:cNvPr>
          <p:cNvSpPr txBox="1"/>
          <p:nvPr/>
        </p:nvSpPr>
        <p:spPr>
          <a:xfrm>
            <a:off x="2326512" y="2608241"/>
            <a:ext cx="1152880"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Abstract</a:t>
            </a:r>
          </a:p>
        </p:txBody>
      </p:sp>
      <p:sp>
        <p:nvSpPr>
          <p:cNvPr id="12" name="Rectangle 11">
            <a:extLst>
              <a:ext uri="{FF2B5EF4-FFF2-40B4-BE49-F238E27FC236}">
                <a16:creationId xmlns:a16="http://schemas.microsoft.com/office/drawing/2014/main" id="{AD1E545D-5D32-848F-01E3-4A0755EF1F91}"/>
              </a:ext>
            </a:extLst>
          </p:cNvPr>
          <p:cNvSpPr/>
          <p:nvPr/>
        </p:nvSpPr>
        <p:spPr>
          <a:xfrm>
            <a:off x="89176" y="5523175"/>
            <a:ext cx="12026900" cy="12109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Matched Control Study: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Pairs each subject in the experimental group with a control subject who shares key characteristics (e.g., age, gender, diagnosis). This design reduces confounding variables, allowing clearer comparison of treatment effects.</a:t>
            </a:r>
          </a:p>
        </p:txBody>
      </p:sp>
      <p:sp>
        <p:nvSpPr>
          <p:cNvPr id="16" name="Rectangle 15">
            <a:extLst>
              <a:ext uri="{FF2B5EF4-FFF2-40B4-BE49-F238E27FC236}">
                <a16:creationId xmlns:a16="http://schemas.microsoft.com/office/drawing/2014/main" id="{55F81B39-28BF-EA15-A488-98E23B26F794}"/>
              </a:ext>
            </a:extLst>
          </p:cNvPr>
          <p:cNvSpPr/>
          <p:nvPr/>
        </p:nvSpPr>
        <p:spPr>
          <a:xfrm>
            <a:off x="6506900" y="3553428"/>
            <a:ext cx="2590802" cy="227154"/>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009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A3F69-E638-91BA-AC46-C7E090DD3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753F5-3006-53D9-A34D-C0AF7C71877D}"/>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7134B39A-5113-FD18-0206-1B7AADD286B0}"/>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Rice et al. (</a:t>
            </a:r>
            <a:r>
              <a:rPr lang="en-US" sz="3200" b="1" dirty="0">
                <a:hlinkClick r:id="rId3"/>
              </a:rPr>
              <a:t>1992</a:t>
            </a:r>
            <a:r>
              <a:rPr lang="en-US" sz="3200" b="1" dirty="0"/>
              <a:t>)</a:t>
            </a:r>
          </a:p>
          <a:p>
            <a:pPr algn="ctr"/>
            <a:r>
              <a:rPr lang="en-US" sz="1800" i="1" dirty="0"/>
              <a:t>Sample (N = 322): 176 Treated vs. 146 Untreated </a:t>
            </a:r>
            <a:r>
              <a:rPr lang="en-US" sz="1800" i="1" dirty="0">
                <a:sym typeface="Wingdings" pitchFamily="2" charset="2"/>
              </a:rPr>
              <a:t> Later reduced to n = 205 (169 vs. 136)</a:t>
            </a:r>
            <a:endParaRPr lang="en-US" dirty="0"/>
          </a:p>
          <a:p>
            <a:r>
              <a:rPr lang="en-US" b="1" dirty="0"/>
              <a:t>Matching Criteria:</a:t>
            </a:r>
          </a:p>
          <a:p>
            <a:pPr marL="971550" lvl="1" indent="-514350">
              <a:buFont typeface="+mj-lt"/>
              <a:buAutoNum type="alphaLcPeriod"/>
            </a:pPr>
            <a:r>
              <a:rPr lang="en-US" dirty="0"/>
              <a:t>The same age within 1 year at the time of the index offense.</a:t>
            </a:r>
          </a:p>
          <a:p>
            <a:pPr marL="971550" lvl="1" indent="-514350">
              <a:buFont typeface="+mj-lt"/>
              <a:buAutoNum type="alphaLcPeriod"/>
            </a:pPr>
            <a:r>
              <a:rPr lang="en-US" dirty="0"/>
              <a:t>Charged with the same index offense.</a:t>
            </a:r>
          </a:p>
          <a:p>
            <a:pPr marL="971550" lvl="1" indent="-514350">
              <a:buFont typeface="+mj-lt"/>
              <a:buAutoNum type="alphaLcPeriod"/>
            </a:pPr>
            <a:r>
              <a:rPr lang="en-US" dirty="0"/>
              <a:t>Equivalent in criminal history for each of property and violent offenses according to a system developed by Akman and Normandeau (</a:t>
            </a:r>
            <a:r>
              <a:rPr lang="en-US" dirty="0">
                <a:hlinkClick r:id="rId4"/>
              </a:rPr>
              <a:t>1967</a:t>
            </a:r>
            <a:r>
              <a:rPr lang="en-US" dirty="0"/>
              <a:t>).</a:t>
            </a:r>
          </a:p>
          <a:p>
            <a:pPr marL="971550" lvl="1" indent="-514350">
              <a:buFont typeface="+mj-lt"/>
              <a:buAutoNum type="alphaLcPeriod"/>
            </a:pPr>
            <a:r>
              <a:rPr lang="en-US" dirty="0"/>
              <a:t>Charged with their index offenses no more than 2 years apart.</a:t>
            </a:r>
          </a:p>
          <a:p>
            <a:pPr lvl="1"/>
            <a:r>
              <a:rPr lang="en-US" b="1" dirty="0"/>
              <a:t>NB: </a:t>
            </a:r>
            <a:r>
              <a:rPr lang="en-US" dirty="0"/>
              <a:t>Original grouping had similar “follow-up” time with regards to recidivism.</a:t>
            </a:r>
          </a:p>
        </p:txBody>
      </p:sp>
      <p:sp>
        <p:nvSpPr>
          <p:cNvPr id="4" name="Rectangle 3">
            <a:extLst>
              <a:ext uri="{FF2B5EF4-FFF2-40B4-BE49-F238E27FC236}">
                <a16:creationId xmlns:a16="http://schemas.microsoft.com/office/drawing/2014/main" id="{466DFB81-EE28-26AC-5D8F-6D3B5E5533A6}"/>
              </a:ext>
            </a:extLst>
          </p:cNvPr>
          <p:cNvSpPr/>
          <p:nvPr/>
        </p:nvSpPr>
        <p:spPr>
          <a:xfrm>
            <a:off x="89176" y="5523175"/>
            <a:ext cx="12026900" cy="12109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Matched Control Study: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Pairs each subject in the experimental group with a control subject who shares key characteristics (e.g., age, gender, diagnosis). This design reduces confounding variables, allowing clearer comparison of treatment effects.</a:t>
            </a:r>
          </a:p>
        </p:txBody>
      </p:sp>
    </p:spTree>
    <p:extLst>
      <p:ext uri="{BB962C8B-B14F-4D97-AF65-F5344CB8AC3E}">
        <p14:creationId xmlns:p14="http://schemas.microsoft.com/office/powerpoint/2010/main" val="47234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6</a:t>
            </a:r>
          </a:p>
          <a:p>
            <a:pPr algn="ctr"/>
            <a:r>
              <a:rPr lang="en-US" sz="2200" b="1">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1</a:t>
            </a:r>
          </a:p>
          <a:p>
            <a:pPr algn="ctr"/>
            <a:r>
              <a:rPr lang="en-US" sz="2200" b="1" dirty="0">
                <a:latin typeface="Agency FB" panose="020B0503020202020204" pitchFamily="34" charset="77"/>
              </a:rPr>
              <a:t>Introduction – What is Psychopathy?</a:t>
            </a:r>
            <a:endParaRPr lang="en-US" sz="2200" i="1" dirty="0">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dirty="0">
                <a:latin typeface="Agency FB" panose="020B0503020202020204" pitchFamily="34" charset="77"/>
              </a:rPr>
              <a:t>Module 3</a:t>
            </a:r>
          </a:p>
          <a:p>
            <a:pPr algn="ctr"/>
            <a:r>
              <a:rPr lang="en-US" sz="2200" b="1" dirty="0">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solidFill>
            <a:srgbClr val="61A2A7"/>
          </a:solid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2</a:t>
            </a:r>
          </a:p>
          <a:p>
            <a:pPr algn="ctr"/>
            <a:r>
              <a:rPr lang="en-US" sz="2200" b="1" dirty="0">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C4FA-7A9E-37AE-C04A-0B2BF7AEB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9E9F7-3522-FC9E-5C8D-9160C3768A0F}"/>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542BD7CE-3D24-F451-00C1-C822B411E5B0}"/>
              </a:ext>
            </a:extLst>
          </p:cNvPr>
          <p:cNvSpPr>
            <a:spLocks noGrp="1"/>
          </p:cNvSpPr>
          <p:nvPr>
            <p:ph idx="1"/>
          </p:nvPr>
        </p:nvSpPr>
        <p:spPr>
          <a:xfrm>
            <a:off x="82550" y="1054718"/>
            <a:ext cx="12020274" cy="5803281"/>
          </a:xfrm>
        </p:spPr>
        <p:txBody>
          <a:bodyPr>
            <a:normAutofit fontScale="92500" lnSpcReduction="10000"/>
          </a:bodyPr>
          <a:lstStyle/>
          <a:p>
            <a:endParaRPr lang="en-US" dirty="0"/>
          </a:p>
          <a:p>
            <a:pPr algn="ctr"/>
            <a:r>
              <a:rPr lang="en-US" sz="3200" b="1" dirty="0"/>
              <a:t>Rice et al. (</a:t>
            </a:r>
            <a:r>
              <a:rPr lang="en-US" sz="3200" b="1" dirty="0">
                <a:hlinkClick r:id="rId3"/>
              </a:rPr>
              <a:t>1992</a:t>
            </a:r>
            <a:r>
              <a:rPr lang="en-US" sz="3200" b="1" dirty="0"/>
              <a:t>)</a:t>
            </a:r>
          </a:p>
          <a:p>
            <a:pPr algn="ctr"/>
            <a:r>
              <a:rPr lang="en-US" sz="1800" i="1" dirty="0"/>
              <a:t>Main Analysis of Treatment Outcome</a:t>
            </a:r>
            <a:endParaRPr lang="en-US" dirty="0"/>
          </a:p>
          <a:p>
            <a:pPr marL="514350" indent="-514350">
              <a:buFont typeface="Arial" panose="020B0604020202020204" pitchFamily="34" charset="0"/>
              <a:buChar char="•"/>
            </a:pPr>
            <a:r>
              <a:rPr lang="en-US" b="1" dirty="0"/>
              <a:t>Treatment study: </a:t>
            </a:r>
            <a:r>
              <a:rPr lang="en-US" dirty="0"/>
              <a:t>Retrospective data from a community therapeutic program provided by the </a:t>
            </a:r>
            <a:r>
              <a:rPr lang="en-US" i="1" dirty="0"/>
              <a:t>Social Therapy Unit</a:t>
            </a:r>
            <a:r>
              <a:rPr lang="en-US" dirty="0"/>
              <a:t> (STU) at </a:t>
            </a:r>
            <a:r>
              <a:rPr lang="en-US" i="1" dirty="0"/>
              <a:t>Oak Ridge</a:t>
            </a:r>
            <a:r>
              <a:rPr lang="en-US" dirty="0"/>
              <a:t>.</a:t>
            </a:r>
          </a:p>
          <a:p>
            <a:pPr marL="514350" indent="-514350">
              <a:buFont typeface="Arial" panose="020B0604020202020204" pitchFamily="34" charset="0"/>
              <a:buChar char="•"/>
            </a:pPr>
            <a:r>
              <a:rPr lang="en-US" b="1" dirty="0"/>
              <a:t>Outcome: </a:t>
            </a:r>
            <a:r>
              <a:rPr lang="en-US" dirty="0">
                <a:solidFill>
                  <a:srgbClr val="FF0000"/>
                </a:solidFill>
              </a:rPr>
              <a:t>Tested the effect of the therapeutic program</a:t>
            </a:r>
            <a:r>
              <a:rPr lang="en-US" dirty="0"/>
              <a:t> on (a) any form of recidivism and (b) violent recidivism across the entire sample</a:t>
            </a:r>
          </a:p>
          <a:p>
            <a:pPr marL="514350" indent="-514350">
              <a:buFont typeface="Arial" panose="020B0604020202020204" pitchFamily="34" charset="0"/>
              <a:buChar char="•"/>
            </a:pPr>
            <a:r>
              <a:rPr lang="en-US" b="1" dirty="0"/>
              <a:t>Follow-up Period: </a:t>
            </a:r>
            <a:r>
              <a:rPr lang="en-US" dirty="0"/>
              <a:t>10.5 years (SD = 4.94). </a:t>
            </a:r>
          </a:p>
          <a:p>
            <a:pPr marL="514350" indent="-514350">
              <a:buFont typeface="Arial" panose="020B0604020202020204" pitchFamily="34" charset="0"/>
              <a:buChar char="•"/>
            </a:pPr>
            <a:r>
              <a:rPr lang="en-US" b="1" dirty="0"/>
              <a:t>Matched Participants: </a:t>
            </a:r>
            <a:r>
              <a:rPr lang="en-US" dirty="0"/>
              <a:t>169 (Treated) and 136 (Untreated) (“</a:t>
            </a:r>
            <a:r>
              <a:rPr lang="en-US" dirty="0">
                <a:solidFill>
                  <a:srgbClr val="FF0000"/>
                </a:solidFill>
              </a:rPr>
              <a:t>many-to-one</a:t>
            </a:r>
            <a:r>
              <a:rPr lang="en-US" dirty="0"/>
              <a:t>”).</a:t>
            </a:r>
          </a:p>
          <a:p>
            <a:pPr marL="514350" indent="-514350">
              <a:buFont typeface="Arial" panose="020B0604020202020204" pitchFamily="34" charset="0"/>
              <a:buChar char="•"/>
            </a:pPr>
            <a:r>
              <a:rPr lang="en-US" b="1" dirty="0"/>
              <a:t>Main results: </a:t>
            </a:r>
          </a:p>
          <a:p>
            <a:pPr marL="971550" lvl="1" indent="-514350">
              <a:buFont typeface="Arial" panose="020B0604020202020204" pitchFamily="34" charset="0"/>
              <a:buChar char="•"/>
            </a:pPr>
            <a:r>
              <a:rPr lang="en-US" dirty="0"/>
              <a:t>Significant, yet </a:t>
            </a:r>
            <a:r>
              <a:rPr lang="en-US" dirty="0">
                <a:solidFill>
                  <a:srgbClr val="FF0000"/>
                </a:solidFill>
              </a:rPr>
              <a:t>small positive treatment effect</a:t>
            </a:r>
            <a:r>
              <a:rPr lang="en-US" dirty="0"/>
              <a:t> in (a) any recidivism: 57% “treated” and 68% “untreated” matched comparison subjects recidivated.</a:t>
            </a:r>
          </a:p>
          <a:p>
            <a:pPr marL="971550" lvl="1" indent="-514350">
              <a:buFont typeface="Arial" panose="020B0604020202020204" pitchFamily="34" charset="0"/>
              <a:buChar char="•"/>
            </a:pPr>
            <a:r>
              <a:rPr lang="en-US" dirty="0"/>
              <a:t>Non-significant with regards to (b) violent recidivism.</a:t>
            </a:r>
          </a:p>
          <a:p>
            <a:pPr marL="514350" indent="-514350">
              <a:buFont typeface="Arial" panose="020B0604020202020204" pitchFamily="34" charset="0"/>
              <a:buChar char="•"/>
            </a:pPr>
            <a:r>
              <a:rPr lang="en-US" b="1" dirty="0"/>
              <a:t>Summary: </a:t>
            </a:r>
            <a:r>
              <a:rPr lang="en-US" dirty="0"/>
              <a:t>the authors found some evidence of a small, positive effect of treatment thus corroborating their main hypothesis. </a:t>
            </a:r>
          </a:p>
          <a:p>
            <a:pPr marL="971550" lvl="1" indent="-514350">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spTree>
    <p:extLst>
      <p:ext uri="{BB962C8B-B14F-4D97-AF65-F5344CB8AC3E}">
        <p14:creationId xmlns:p14="http://schemas.microsoft.com/office/powerpoint/2010/main" val="1262965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8BA2-FCCC-54DB-CD3E-7D6E37827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B9D-4C70-2281-1DC3-F0B573B82DB4}"/>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B2EEB9FD-09D1-09FD-07B4-CE4444DED3AA}"/>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Four Major Shortcomings in Rice et al. (</a:t>
            </a:r>
            <a:r>
              <a:rPr lang="en-US" sz="3200" b="1" dirty="0">
                <a:hlinkClick r:id="rId3"/>
              </a:rPr>
              <a:t>1992</a:t>
            </a:r>
            <a:r>
              <a:rPr lang="en-US" sz="3200" b="1" dirty="0"/>
              <a:t>)</a:t>
            </a:r>
          </a:p>
          <a:p>
            <a:pPr algn="ctr"/>
            <a:r>
              <a:rPr lang="en-US" sz="1800" i="1" dirty="0"/>
              <a:t>NB: There are arguably many more problems with the study… </a:t>
            </a:r>
            <a:endParaRPr lang="en-US" i="1" dirty="0"/>
          </a:p>
          <a:p>
            <a:pPr marL="971550" lvl="1" indent="-514350">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E62936FF-1653-9A76-1792-51A05B573899}"/>
              </a:ext>
            </a:extLst>
          </p:cNvPr>
          <p:cNvSpPr/>
          <p:nvPr/>
        </p:nvSpPr>
        <p:spPr>
          <a:xfrm>
            <a:off x="89176" y="2530306"/>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1: Deviates from “Matched Control” Design</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After the initial main analysis, the authors give up on the “matching” criteria and can no longer isolate a potential treatment effect (i.e., properly control for potential outcome confounds). </a:t>
            </a:r>
          </a:p>
        </p:txBody>
      </p:sp>
      <p:sp>
        <p:nvSpPr>
          <p:cNvPr id="11" name="Rectangle 10">
            <a:extLst>
              <a:ext uri="{FF2B5EF4-FFF2-40B4-BE49-F238E27FC236}">
                <a16:creationId xmlns:a16="http://schemas.microsoft.com/office/drawing/2014/main" id="{B5A43A0F-642A-72EF-ED08-3506BA8F1734}"/>
              </a:ext>
            </a:extLst>
          </p:cNvPr>
          <p:cNvSpPr/>
          <p:nvPr/>
        </p:nvSpPr>
        <p:spPr>
          <a:xfrm>
            <a:off x="6399142" y="2530306"/>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2. Removal of Samples from Analysis </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In the analysis comparing “treated” vs. “untreated” psychopathic participants, the authors remove n = 17 “untreated” participants without any justification. The results are “non-robust” as missing samples impact statistics. </a:t>
            </a:r>
          </a:p>
        </p:txBody>
      </p:sp>
      <p:sp>
        <p:nvSpPr>
          <p:cNvPr id="12" name="Rectangle 11">
            <a:extLst>
              <a:ext uri="{FF2B5EF4-FFF2-40B4-BE49-F238E27FC236}">
                <a16:creationId xmlns:a16="http://schemas.microsoft.com/office/drawing/2014/main" id="{DC0B3990-697D-C9CA-7BC9-7421A8A5E661}"/>
              </a:ext>
            </a:extLst>
          </p:cNvPr>
          <p:cNvSpPr/>
          <p:nvPr/>
        </p:nvSpPr>
        <p:spPr>
          <a:xfrm>
            <a:off x="89176" y="4670791"/>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3: Misleading Description of STU Program</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authors described the Social Therapy Unit’s services as “therapeutic” but must have known that they were antithetical to clinical and ethical best practices. It was widely known in the 1990s that the STU abused their patients. </a:t>
            </a:r>
          </a:p>
        </p:txBody>
      </p:sp>
      <p:sp>
        <p:nvSpPr>
          <p:cNvPr id="13" name="Rectangle 12">
            <a:extLst>
              <a:ext uri="{FF2B5EF4-FFF2-40B4-BE49-F238E27FC236}">
                <a16:creationId xmlns:a16="http://schemas.microsoft.com/office/drawing/2014/main" id="{C2C264D5-1E2A-FD4E-53A9-7CCCEBF67190}"/>
              </a:ext>
            </a:extLst>
          </p:cNvPr>
          <p:cNvSpPr/>
          <p:nvPr/>
        </p:nvSpPr>
        <p:spPr>
          <a:xfrm>
            <a:off x="6399142" y="4670791"/>
            <a:ext cx="5703682" cy="200094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4. Data Reliability Concerns</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The authors describe the obtained file records as high quality, but the files were actually composed by lay case historians and inmates at Oak Ridge with no education in clinical or scientific work.</a:t>
            </a:r>
          </a:p>
        </p:txBody>
      </p:sp>
    </p:spTree>
    <p:extLst>
      <p:ext uri="{BB962C8B-B14F-4D97-AF65-F5344CB8AC3E}">
        <p14:creationId xmlns:p14="http://schemas.microsoft.com/office/powerpoint/2010/main" val="41869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8515-3A12-52F0-FE7C-1A930970D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A271D-A6D1-9E94-F9B7-F73ECAD71432}"/>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D8F29BC3-7102-31BA-266F-CC564AE745ED}"/>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Problem 1: Deviates from “Matched Control” Design </a:t>
            </a:r>
          </a:p>
          <a:p>
            <a:pPr algn="ctr"/>
            <a:r>
              <a:rPr lang="en-US" sz="1800" i="1" dirty="0"/>
              <a:t>What are the consequences of this decision?</a:t>
            </a:r>
            <a:endParaRPr lang="en-US" dirty="0"/>
          </a:p>
          <a:p>
            <a:pPr marL="514350" indent="-514350">
              <a:buFont typeface="+mj-lt"/>
              <a:buAutoNum type="arabicPeriod"/>
            </a:pPr>
            <a:endParaRPr lang="en-US" dirty="0"/>
          </a:p>
          <a:p>
            <a:pPr marL="514350" indent="-514350">
              <a:buFont typeface="+mj-lt"/>
              <a:buAutoNum type="arabicPeriod"/>
            </a:pPr>
            <a:r>
              <a:rPr lang="en-US" dirty="0"/>
              <a:t>Matching criteria are supposed to “</a:t>
            </a:r>
            <a:r>
              <a:rPr lang="en-US" dirty="0">
                <a:solidFill>
                  <a:srgbClr val="FF0000"/>
                </a:solidFill>
              </a:rPr>
              <a:t>control</a:t>
            </a:r>
            <a:r>
              <a:rPr lang="en-US" dirty="0"/>
              <a:t>” for potential confounds (i.e., criteria that impacts outcome variable = recidivism)</a:t>
            </a:r>
          </a:p>
          <a:p>
            <a:pPr marL="514350" indent="-514350">
              <a:buFont typeface="+mj-lt"/>
              <a:buAutoNum type="arabicPeriod"/>
            </a:pPr>
            <a:r>
              <a:rPr lang="en-US" dirty="0"/>
              <a:t>For example, the treated vs. untreated “psychopaths” are no longer matched on variables like age, index offence, or follow-up period.</a:t>
            </a:r>
          </a:p>
          <a:p>
            <a:pPr marL="514350" indent="-514350">
              <a:buFont typeface="+mj-lt"/>
              <a:buAutoNum type="arabicPeriod"/>
            </a:pPr>
            <a:r>
              <a:rPr lang="en-US" dirty="0"/>
              <a:t>Follow-up period: The higher violent recidivism rate could be explained by “treated” psychopaths being </a:t>
            </a:r>
            <a:r>
              <a:rPr lang="en-US" dirty="0">
                <a:solidFill>
                  <a:srgbClr val="FF0000"/>
                </a:solidFill>
              </a:rPr>
              <a:t>“at risk” for a longer period</a:t>
            </a:r>
            <a:r>
              <a:rPr lang="en-US" dirty="0"/>
              <a:t>.</a:t>
            </a:r>
          </a:p>
          <a:p>
            <a:pPr marL="514350" indent="-514350">
              <a:buFont typeface="+mj-lt"/>
              <a:buAutoNum type="arabicPeriod"/>
            </a:pPr>
            <a:r>
              <a:rPr lang="en-US" dirty="0"/>
              <a:t>Notice that remove “matched” criteria deviates from the description of the study in the </a:t>
            </a:r>
            <a:r>
              <a:rPr lang="en-US" dirty="0">
                <a:solidFill>
                  <a:srgbClr val="FF0000"/>
                </a:solidFill>
              </a:rPr>
              <a:t>abstract</a:t>
            </a:r>
            <a:r>
              <a:rPr lang="en-US" dirty="0"/>
              <a:t> and </a:t>
            </a:r>
            <a:r>
              <a:rPr lang="en-US" dirty="0">
                <a:solidFill>
                  <a:srgbClr val="FF0000"/>
                </a:solidFill>
              </a:rPr>
              <a:t>methods</a:t>
            </a:r>
            <a:r>
              <a:rPr lang="en-US" dirty="0"/>
              <a:t> section (“</a:t>
            </a:r>
            <a:r>
              <a:rPr lang="en-US" dirty="0">
                <a:solidFill>
                  <a:srgbClr val="FF0000"/>
                </a:solidFill>
              </a:rPr>
              <a:t>scientific spin</a:t>
            </a:r>
            <a:r>
              <a:rPr lang="en-US" dirty="0"/>
              <a:t>”..?).</a:t>
            </a:r>
          </a:p>
          <a:p>
            <a:pPr marL="971550" lvl="1" indent="-514350">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spTree>
    <p:extLst>
      <p:ext uri="{BB962C8B-B14F-4D97-AF65-F5344CB8AC3E}">
        <p14:creationId xmlns:p14="http://schemas.microsoft.com/office/powerpoint/2010/main" val="1442913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9BE5-A5A9-4A69-1F6D-1969EB6B9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928F2-80C6-0F56-6102-8387AE0538C3}"/>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80477D1E-D66F-D0FF-23DF-C1F42034BE95}"/>
              </a:ext>
            </a:extLst>
          </p:cNvPr>
          <p:cNvSpPr>
            <a:spLocks noGrp="1"/>
          </p:cNvSpPr>
          <p:nvPr>
            <p:ph idx="1"/>
          </p:nvPr>
        </p:nvSpPr>
        <p:spPr>
          <a:xfrm>
            <a:off x="82550" y="1054719"/>
            <a:ext cx="12020274" cy="5617014"/>
          </a:xfrm>
        </p:spPr>
        <p:txBody>
          <a:bodyPr>
            <a:normAutofit/>
          </a:bodyPr>
          <a:lstStyle/>
          <a:p>
            <a:endParaRPr lang="en-US" dirty="0"/>
          </a:p>
          <a:p>
            <a:pPr marL="971550" lvl="1" indent="-514350" algn="r">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0BD563F-D1DF-1617-CE57-2ED86B7BE4FA}"/>
              </a:ext>
            </a:extLst>
          </p:cNvPr>
          <p:cNvPicPr>
            <a:picLocks noChangeAspect="1"/>
          </p:cNvPicPr>
          <p:nvPr/>
        </p:nvPicPr>
        <p:blipFill>
          <a:blip r:embed="rId3"/>
          <a:srcRect t="37944"/>
          <a:stretch>
            <a:fillRect/>
          </a:stretch>
        </p:blipFill>
        <p:spPr>
          <a:xfrm>
            <a:off x="211287" y="1124511"/>
            <a:ext cx="5625297" cy="5599253"/>
          </a:xfrm>
          <a:prstGeom prst="rect">
            <a:avLst/>
          </a:prstGeom>
          <a:ln>
            <a:solidFill>
              <a:schemeClr val="tx1"/>
            </a:solidFill>
          </a:ln>
        </p:spPr>
      </p:pic>
      <p:sp>
        <p:nvSpPr>
          <p:cNvPr id="5" name="Rectangle 4">
            <a:extLst>
              <a:ext uri="{FF2B5EF4-FFF2-40B4-BE49-F238E27FC236}">
                <a16:creationId xmlns:a16="http://schemas.microsoft.com/office/drawing/2014/main" id="{A53930AE-B419-5D98-F71C-D0944C2310C0}"/>
              </a:ext>
            </a:extLst>
          </p:cNvPr>
          <p:cNvSpPr/>
          <p:nvPr/>
        </p:nvSpPr>
        <p:spPr>
          <a:xfrm>
            <a:off x="361757" y="3373965"/>
            <a:ext cx="5185459" cy="544009"/>
          </a:xfrm>
          <a:prstGeom prst="rect">
            <a:avLst/>
          </a:prstGeom>
          <a:solidFill>
            <a:srgbClr val="FFFF00">
              <a:alpha val="287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0DEDF5-1211-1EB2-12A3-9A120374C320}"/>
              </a:ext>
            </a:extLst>
          </p:cNvPr>
          <p:cNvSpPr/>
          <p:nvPr/>
        </p:nvSpPr>
        <p:spPr>
          <a:xfrm>
            <a:off x="361756" y="5311303"/>
            <a:ext cx="5185459" cy="544009"/>
          </a:xfrm>
          <a:prstGeom prst="rect">
            <a:avLst/>
          </a:prstGeom>
          <a:solidFill>
            <a:srgbClr val="FFFF00">
              <a:alpha val="287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C0E317-AFB1-5364-213B-0ED2A38C9018}"/>
              </a:ext>
            </a:extLst>
          </p:cNvPr>
          <p:cNvSpPr/>
          <p:nvPr/>
        </p:nvSpPr>
        <p:spPr>
          <a:xfrm>
            <a:off x="211288" y="6221337"/>
            <a:ext cx="5511478" cy="347241"/>
          </a:xfrm>
          <a:prstGeom prst="rect">
            <a:avLst/>
          </a:prstGeom>
          <a:solidFill>
            <a:srgbClr val="FF0000">
              <a:alpha val="287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C181F712-BE49-C47D-4C98-C65D569F458B}"/>
              </a:ext>
            </a:extLst>
          </p:cNvPr>
          <p:cNvCxnSpPr>
            <a:cxnSpLocks/>
            <a:stCxn id="5" idx="3"/>
            <a:endCxn id="12" idx="1"/>
          </p:cNvCxnSpPr>
          <p:nvPr/>
        </p:nvCxnSpPr>
        <p:spPr>
          <a:xfrm flipV="1">
            <a:off x="5547216" y="1563785"/>
            <a:ext cx="773365" cy="208218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51D9E9-3A30-D2D4-37B5-ED898BB73633}"/>
              </a:ext>
            </a:extLst>
          </p:cNvPr>
          <p:cNvSpPr txBox="1"/>
          <p:nvPr/>
        </p:nvSpPr>
        <p:spPr>
          <a:xfrm>
            <a:off x="6320581" y="1086731"/>
            <a:ext cx="5298245" cy="954107"/>
          </a:xfrm>
          <a:prstGeom prst="rect">
            <a:avLst/>
          </a:prstGeom>
          <a:solidFill>
            <a:srgbClr val="FFFF00"/>
          </a:solidFill>
        </p:spPr>
        <p:txBody>
          <a:bodyPr wrap="none" rtlCol="0">
            <a:spAutoFit/>
          </a:bodyPr>
          <a:lstStyle/>
          <a:p>
            <a:pPr algn="ctr"/>
            <a:r>
              <a:rPr lang="en-US" sz="3600" b="1" dirty="0">
                <a:latin typeface="Helvetica Neue" panose="02000503000000020004" pitchFamily="2" charset="0"/>
                <a:ea typeface="Helvetica Neue" panose="02000503000000020004" pitchFamily="2" charset="0"/>
                <a:cs typeface="Helvetica Neue" panose="02000503000000020004" pitchFamily="2" charset="0"/>
              </a:rPr>
              <a:t>Rice et al. (</a:t>
            </a:r>
            <a:r>
              <a:rPr lang="en-US" sz="3600" b="1" dirty="0">
                <a:latin typeface="Helvetica Neue" panose="02000503000000020004" pitchFamily="2" charset="0"/>
                <a:ea typeface="Helvetica Neue" panose="02000503000000020004" pitchFamily="2" charset="0"/>
                <a:cs typeface="Helvetica Neue" panose="02000503000000020004" pitchFamily="2" charset="0"/>
                <a:hlinkClick r:id="rId4"/>
              </a:rPr>
              <a:t>1992</a:t>
            </a:r>
            <a:r>
              <a:rPr lang="en-US" sz="3600" b="1" dirty="0">
                <a:latin typeface="Helvetica Neue" panose="02000503000000020004" pitchFamily="2" charset="0"/>
                <a:ea typeface="Helvetica Neue" panose="02000503000000020004" pitchFamily="2" charset="0"/>
                <a:cs typeface="Helvetica Neue" panose="02000503000000020004" pitchFamily="2" charset="0"/>
              </a:rPr>
              <a:t>)</a:t>
            </a:r>
          </a:p>
          <a:p>
            <a:pPr algn="ctr"/>
            <a:r>
              <a:rPr lang="en-US" sz="2000" i="1" dirty="0">
                <a:latin typeface="Helvetica Neue" panose="02000503000000020004" pitchFamily="2" charset="0"/>
                <a:ea typeface="Helvetica Neue" panose="02000503000000020004" pitchFamily="2" charset="0"/>
                <a:cs typeface="Helvetica Neue" panose="02000503000000020004" pitchFamily="2" charset="0"/>
              </a:rPr>
              <a:t>Exploratory Analysis involving “psychopathy”</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520DAAFD-C3FE-F67E-C44B-EB2EBA8476B4}"/>
              </a:ext>
            </a:extLst>
          </p:cNvPr>
          <p:cNvSpPr txBox="1"/>
          <p:nvPr/>
        </p:nvSpPr>
        <p:spPr>
          <a:xfrm>
            <a:off x="6665585" y="2935365"/>
            <a:ext cx="5437239" cy="1015663"/>
          </a:xfrm>
          <a:prstGeom prst="rect">
            <a:avLst/>
          </a:prstGeom>
          <a:solidFill>
            <a:srgbClr val="FFFF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Psychopathic persons seemed to have an “adverse” or “negative” treatment outcome effect… </a:t>
            </a:r>
          </a:p>
        </p:txBody>
      </p:sp>
      <p:cxnSp>
        <p:nvCxnSpPr>
          <p:cNvPr id="16" name="Elbow Connector 15">
            <a:extLst>
              <a:ext uri="{FF2B5EF4-FFF2-40B4-BE49-F238E27FC236}">
                <a16:creationId xmlns:a16="http://schemas.microsoft.com/office/drawing/2014/main" id="{BE3D4990-7729-6AE0-FBDF-F3788CA0892A}"/>
              </a:ext>
            </a:extLst>
          </p:cNvPr>
          <p:cNvCxnSpPr>
            <a:cxnSpLocks/>
            <a:stCxn id="6" idx="3"/>
            <a:endCxn id="15" idx="1"/>
          </p:cNvCxnSpPr>
          <p:nvPr/>
        </p:nvCxnSpPr>
        <p:spPr>
          <a:xfrm flipV="1">
            <a:off x="5547215" y="3443197"/>
            <a:ext cx="1118370" cy="214011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7196E44-D918-F9C1-6540-BC87FF974531}"/>
              </a:ext>
            </a:extLst>
          </p:cNvPr>
          <p:cNvSpPr txBox="1"/>
          <p:nvPr/>
        </p:nvSpPr>
        <p:spPr>
          <a:xfrm>
            <a:off x="6644787" y="4111610"/>
            <a:ext cx="5437239" cy="1384995"/>
          </a:xfrm>
          <a:prstGeom prst="rect">
            <a:avLst/>
          </a:prstGeom>
          <a:solidFill>
            <a:srgbClr val="FF0000">
              <a:alpha val="94944"/>
            </a:srgbClr>
          </a:solidFill>
        </p:spPr>
        <p:txBody>
          <a:bodyPr wrap="square" rtlCol="0">
            <a:spAutoFit/>
          </a:bodyPr>
          <a:lstStyle/>
          <a:p>
            <a:pPr algn="l"/>
            <a:r>
              <a:rPr lang="en-US" sz="2800" dirty="0">
                <a:latin typeface="Helvetica Neue" panose="02000503000000020004" pitchFamily="2" charset="0"/>
                <a:ea typeface="Helvetica Neue" panose="02000503000000020004" pitchFamily="2" charset="0"/>
                <a:cs typeface="Helvetica Neue" panose="02000503000000020004" pitchFamily="2" charset="0"/>
              </a:rPr>
              <a:t>HOWEVER, the group analysis is no longer “matched control” comparison… </a:t>
            </a:r>
          </a:p>
        </p:txBody>
      </p:sp>
      <p:cxnSp>
        <p:nvCxnSpPr>
          <p:cNvPr id="21" name="Elbow Connector 20">
            <a:extLst>
              <a:ext uri="{FF2B5EF4-FFF2-40B4-BE49-F238E27FC236}">
                <a16:creationId xmlns:a16="http://schemas.microsoft.com/office/drawing/2014/main" id="{31EE9711-1940-A7F9-A037-446B1B07B50C}"/>
              </a:ext>
            </a:extLst>
          </p:cNvPr>
          <p:cNvCxnSpPr>
            <a:cxnSpLocks/>
            <a:stCxn id="7" idx="3"/>
            <a:endCxn id="20" idx="1"/>
          </p:cNvCxnSpPr>
          <p:nvPr/>
        </p:nvCxnSpPr>
        <p:spPr>
          <a:xfrm flipV="1">
            <a:off x="5722766" y="4804108"/>
            <a:ext cx="922021" cy="15908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A5CAAED-7DEE-0B90-FA43-AE639DA0114E}"/>
              </a:ext>
            </a:extLst>
          </p:cNvPr>
          <p:cNvSpPr/>
          <p:nvPr/>
        </p:nvSpPr>
        <p:spPr>
          <a:xfrm>
            <a:off x="348505" y="1427326"/>
            <a:ext cx="5185459" cy="544009"/>
          </a:xfrm>
          <a:prstGeom prst="rect">
            <a:avLst/>
          </a:prstGeom>
          <a:solidFill>
            <a:schemeClr val="tx2">
              <a:lumMod val="60000"/>
              <a:lumOff val="40000"/>
              <a:alpha val="2876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FABEBB4-C2FA-3FF0-FC0B-69B33D9F181F}"/>
              </a:ext>
            </a:extLst>
          </p:cNvPr>
          <p:cNvSpPr txBox="1"/>
          <p:nvPr/>
        </p:nvSpPr>
        <p:spPr>
          <a:xfrm>
            <a:off x="6644787" y="5648934"/>
            <a:ext cx="5437239" cy="830997"/>
          </a:xfrm>
          <a:prstGeom prst="rect">
            <a:avLst/>
          </a:prstGeom>
          <a:solidFill>
            <a:schemeClr val="tx2">
              <a:lumMod val="40000"/>
              <a:lumOff val="60000"/>
              <a:alpha val="94944"/>
            </a:schemeClr>
          </a:solidFill>
        </p:spPr>
        <p:txBody>
          <a:bodyPr wrap="squar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…no estimate on the follow-up time of treated vs. untreated “psychopaths?</a:t>
            </a:r>
          </a:p>
        </p:txBody>
      </p:sp>
      <p:cxnSp>
        <p:nvCxnSpPr>
          <p:cNvPr id="29" name="Elbow Connector 28">
            <a:extLst>
              <a:ext uri="{FF2B5EF4-FFF2-40B4-BE49-F238E27FC236}">
                <a16:creationId xmlns:a16="http://schemas.microsoft.com/office/drawing/2014/main" id="{6439491C-F7F9-10ED-DA55-95762000515E}"/>
              </a:ext>
            </a:extLst>
          </p:cNvPr>
          <p:cNvCxnSpPr>
            <a:cxnSpLocks/>
            <a:stCxn id="27" idx="3"/>
            <a:endCxn id="28" idx="1"/>
          </p:cNvCxnSpPr>
          <p:nvPr/>
        </p:nvCxnSpPr>
        <p:spPr>
          <a:xfrm>
            <a:off x="5533964" y="1699331"/>
            <a:ext cx="1110823" cy="436510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3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20"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771B9-75CD-3ADA-FF9C-E10F7771F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967B8-0A9E-363F-65CD-84A95795E978}"/>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68AA63FD-9CF3-3A53-63A1-84352D711AF1}"/>
              </a:ext>
            </a:extLst>
          </p:cNvPr>
          <p:cNvSpPr>
            <a:spLocks noGrp="1"/>
          </p:cNvSpPr>
          <p:nvPr>
            <p:ph idx="1"/>
          </p:nvPr>
        </p:nvSpPr>
        <p:spPr>
          <a:xfrm>
            <a:off x="82550" y="1054719"/>
            <a:ext cx="12020274" cy="5617014"/>
          </a:xfrm>
        </p:spPr>
        <p:txBody>
          <a:bodyPr>
            <a:normAutofit/>
          </a:bodyPr>
          <a:lstStyle/>
          <a:p>
            <a:endParaRPr lang="en-US" dirty="0"/>
          </a:p>
          <a:p>
            <a:pPr algn="ctr"/>
            <a:r>
              <a:rPr lang="en-US" sz="3200" b="1" dirty="0"/>
              <a:t>Problem 2: Removal of Samples from Analysis</a:t>
            </a:r>
          </a:p>
          <a:p>
            <a:pPr algn="ctr"/>
            <a:r>
              <a:rPr lang="en-US" sz="1800" i="1" dirty="0"/>
              <a:t>N = 17 participants are removed from the “untreated” column in Table 2 </a:t>
            </a:r>
            <a:endParaRPr lang="en-US" dirty="0"/>
          </a:p>
          <a:p>
            <a:pPr marL="514350" indent="-5143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AAF15A30-3494-4D42-C8F5-A0EA9FE52877}"/>
              </a:ext>
            </a:extLst>
          </p:cNvPr>
          <p:cNvPicPr>
            <a:picLocks noChangeAspect="1"/>
          </p:cNvPicPr>
          <p:nvPr/>
        </p:nvPicPr>
        <p:blipFill>
          <a:blip r:embed="rId3"/>
          <a:stretch>
            <a:fillRect/>
          </a:stretch>
        </p:blipFill>
        <p:spPr>
          <a:xfrm>
            <a:off x="89176" y="4004841"/>
            <a:ext cx="1689152" cy="242143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0061303-583A-286C-53A7-8D2086A018E0}"/>
              </a:ext>
            </a:extLst>
          </p:cNvPr>
          <p:cNvPicPr>
            <a:picLocks noChangeAspect="1"/>
          </p:cNvPicPr>
          <p:nvPr/>
        </p:nvPicPr>
        <p:blipFill>
          <a:blip r:embed="rId4"/>
          <a:stretch>
            <a:fillRect/>
          </a:stretch>
        </p:blipFill>
        <p:spPr>
          <a:xfrm>
            <a:off x="1910280" y="2590131"/>
            <a:ext cx="5664844" cy="3097754"/>
          </a:xfrm>
          <a:prstGeom prst="rect">
            <a:avLst/>
          </a:prstGeom>
          <a:ln>
            <a:solidFill>
              <a:schemeClr val="tx1"/>
            </a:solidFill>
          </a:ln>
          <a:effectLst>
            <a:outerShdw blurRad="50800" dist="38100" dir="2700000" algn="tl" rotWithShape="0">
              <a:prstClr val="black">
                <a:alpha val="40000"/>
              </a:prstClr>
            </a:outerShdw>
          </a:effectLst>
        </p:spPr>
      </p:pic>
      <p:pic>
        <p:nvPicPr>
          <p:cNvPr id="9" name="Graphic 8" descr="Arrow: Clockwise curve with solid fill">
            <a:extLst>
              <a:ext uri="{FF2B5EF4-FFF2-40B4-BE49-F238E27FC236}">
                <a16:creationId xmlns:a16="http://schemas.microsoft.com/office/drawing/2014/main" id="{3E1FC4B0-D62D-0544-C94D-ADA26F198C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818011" y="3003631"/>
            <a:ext cx="1365812" cy="1539432"/>
          </a:xfrm>
          <a:prstGeom prst="rect">
            <a:avLst/>
          </a:prstGeom>
        </p:spPr>
      </p:pic>
      <p:grpSp>
        <p:nvGrpSpPr>
          <p:cNvPr id="10" name="Group 9">
            <a:extLst>
              <a:ext uri="{FF2B5EF4-FFF2-40B4-BE49-F238E27FC236}">
                <a16:creationId xmlns:a16="http://schemas.microsoft.com/office/drawing/2014/main" id="{DB905B8B-6C99-EB0F-47B7-728A19FCF4B7}"/>
              </a:ext>
            </a:extLst>
          </p:cNvPr>
          <p:cNvGrpSpPr/>
          <p:nvPr/>
        </p:nvGrpSpPr>
        <p:grpSpPr>
          <a:xfrm>
            <a:off x="4113872" y="3524027"/>
            <a:ext cx="5917196" cy="689425"/>
            <a:chOff x="3795590" y="3843020"/>
            <a:chExt cx="5917196" cy="689425"/>
          </a:xfrm>
        </p:grpSpPr>
        <p:sp>
          <p:nvSpPr>
            <p:cNvPr id="11" name="Rectangle 10">
              <a:extLst>
                <a:ext uri="{FF2B5EF4-FFF2-40B4-BE49-F238E27FC236}">
                  <a16:creationId xmlns:a16="http://schemas.microsoft.com/office/drawing/2014/main" id="{437B6083-1EF9-3303-A89D-09A5F2884583}"/>
                </a:ext>
              </a:extLst>
            </p:cNvPr>
            <p:cNvSpPr/>
            <p:nvPr/>
          </p:nvSpPr>
          <p:spPr>
            <a:xfrm>
              <a:off x="3795590" y="4348363"/>
              <a:ext cx="298078" cy="184082"/>
            </a:xfrm>
            <a:prstGeom prst="rect">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89E210-89B4-B158-9F78-422E7DB6E99C}"/>
                </a:ext>
              </a:extLst>
            </p:cNvPr>
            <p:cNvSpPr txBox="1"/>
            <p:nvPr/>
          </p:nvSpPr>
          <p:spPr>
            <a:xfrm>
              <a:off x="7373268" y="3843020"/>
              <a:ext cx="2339518" cy="400110"/>
            </a:xfrm>
            <a:prstGeom prst="rect">
              <a:avLst/>
            </a:prstGeom>
            <a:solidFill>
              <a:srgbClr val="FFFF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Percentage</a:t>
              </a:r>
            </a:p>
          </p:txBody>
        </p:sp>
        <p:cxnSp>
          <p:nvCxnSpPr>
            <p:cNvPr id="13" name="Elbow Connector 12">
              <a:extLst>
                <a:ext uri="{FF2B5EF4-FFF2-40B4-BE49-F238E27FC236}">
                  <a16:creationId xmlns:a16="http://schemas.microsoft.com/office/drawing/2014/main" id="{4E013655-2853-E897-11B1-2DC9AA1AD21C}"/>
                </a:ext>
              </a:extLst>
            </p:cNvPr>
            <p:cNvCxnSpPr>
              <a:cxnSpLocks/>
              <a:stCxn id="11" idx="0"/>
              <a:endCxn id="12" idx="1"/>
            </p:cNvCxnSpPr>
            <p:nvPr/>
          </p:nvCxnSpPr>
          <p:spPr>
            <a:xfrm rot="5400000" flipH="1" flipV="1">
              <a:off x="5506304" y="2481400"/>
              <a:ext cx="305288" cy="3428639"/>
            </a:xfrm>
            <a:prstGeom prst="bentConnector2">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0A5E21D-D118-3A7B-ED25-0B3EA74452F4}"/>
              </a:ext>
            </a:extLst>
          </p:cNvPr>
          <p:cNvGrpSpPr/>
          <p:nvPr/>
        </p:nvGrpSpPr>
        <p:grpSpPr>
          <a:xfrm>
            <a:off x="4413381" y="4045344"/>
            <a:ext cx="5617687" cy="430435"/>
            <a:chOff x="4095099" y="3858994"/>
            <a:chExt cx="5617687" cy="430435"/>
          </a:xfrm>
        </p:grpSpPr>
        <p:sp>
          <p:nvSpPr>
            <p:cNvPr id="24" name="Rectangle 23">
              <a:extLst>
                <a:ext uri="{FF2B5EF4-FFF2-40B4-BE49-F238E27FC236}">
                  <a16:creationId xmlns:a16="http://schemas.microsoft.com/office/drawing/2014/main" id="{1D55141E-4B79-A1B2-CFA3-DDCF22369FC4}"/>
                </a:ext>
              </a:extLst>
            </p:cNvPr>
            <p:cNvSpPr/>
            <p:nvPr/>
          </p:nvSpPr>
          <p:spPr>
            <a:xfrm>
              <a:off x="4095099" y="3858994"/>
              <a:ext cx="298078" cy="184082"/>
            </a:xfrm>
            <a:prstGeom prst="rect">
              <a:avLst/>
            </a:prstGeom>
            <a:solidFill>
              <a:srgbClr val="FFC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03CB92D-C03A-7725-2FAA-F327E6A4E0FB}"/>
                </a:ext>
              </a:extLst>
            </p:cNvPr>
            <p:cNvSpPr txBox="1"/>
            <p:nvPr/>
          </p:nvSpPr>
          <p:spPr>
            <a:xfrm>
              <a:off x="7373268" y="3889319"/>
              <a:ext cx="2339518" cy="400110"/>
            </a:xfrm>
            <a:prstGeom prst="rect">
              <a:avLst/>
            </a:prstGeom>
            <a:solidFill>
              <a:srgbClr val="FFC0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Sample size</a:t>
              </a:r>
            </a:p>
          </p:txBody>
        </p:sp>
        <p:cxnSp>
          <p:nvCxnSpPr>
            <p:cNvPr id="26" name="Elbow Connector 25">
              <a:extLst>
                <a:ext uri="{FF2B5EF4-FFF2-40B4-BE49-F238E27FC236}">
                  <a16:creationId xmlns:a16="http://schemas.microsoft.com/office/drawing/2014/main" id="{62C01679-D1DA-2567-1106-D6DF15B8ECEF}"/>
                </a:ext>
              </a:extLst>
            </p:cNvPr>
            <p:cNvCxnSpPr>
              <a:cxnSpLocks/>
              <a:stCxn id="24" idx="2"/>
              <a:endCxn id="25" idx="1"/>
            </p:cNvCxnSpPr>
            <p:nvPr/>
          </p:nvCxnSpPr>
          <p:spPr>
            <a:xfrm rot="16200000" flipH="1">
              <a:off x="5785554" y="2501660"/>
              <a:ext cx="46298" cy="3129130"/>
            </a:xfrm>
            <a:prstGeom prst="bentConnector2">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695B0F70-1696-7029-BC6F-45AE7936CDB5}"/>
              </a:ext>
            </a:extLst>
          </p:cNvPr>
          <p:cNvSpPr txBox="1"/>
          <p:nvPr/>
        </p:nvSpPr>
        <p:spPr>
          <a:xfrm>
            <a:off x="3797270" y="5803281"/>
            <a:ext cx="1229360" cy="646331"/>
          </a:xfrm>
          <a:prstGeom prst="rect">
            <a:avLst/>
          </a:prstGeom>
          <a:solidFill>
            <a:srgbClr val="FFC000"/>
          </a:solid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n = 169 </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(116 + 53)</a:t>
            </a:r>
          </a:p>
        </p:txBody>
      </p:sp>
      <p:sp>
        <p:nvSpPr>
          <p:cNvPr id="31" name="Rectangle 30">
            <a:extLst>
              <a:ext uri="{FF2B5EF4-FFF2-40B4-BE49-F238E27FC236}">
                <a16:creationId xmlns:a16="http://schemas.microsoft.com/office/drawing/2014/main" id="{94B91C7B-4C3B-7FC4-AD46-BA5A19407043}"/>
              </a:ext>
            </a:extLst>
          </p:cNvPr>
          <p:cNvSpPr/>
          <p:nvPr/>
        </p:nvSpPr>
        <p:spPr>
          <a:xfrm>
            <a:off x="4380656" y="3821933"/>
            <a:ext cx="298078" cy="184082"/>
          </a:xfrm>
          <a:prstGeom prst="rect">
            <a:avLst/>
          </a:prstGeom>
          <a:solidFill>
            <a:srgbClr val="FFC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DC55FF4-F4C2-A248-513B-D64BB7B0DEE9}"/>
              </a:ext>
            </a:extLst>
          </p:cNvPr>
          <p:cNvSpPr/>
          <p:nvPr/>
        </p:nvSpPr>
        <p:spPr>
          <a:xfrm>
            <a:off x="4385317" y="4469983"/>
            <a:ext cx="326141" cy="182378"/>
          </a:xfrm>
          <a:prstGeom prst="rect">
            <a:avLst/>
          </a:prstGeom>
          <a:solidFill>
            <a:srgbClr val="FFC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48919A3-8A49-C9F9-5D34-47EB1C3546B3}"/>
              </a:ext>
            </a:extLst>
          </p:cNvPr>
          <p:cNvSpPr txBox="1"/>
          <p:nvPr/>
        </p:nvSpPr>
        <p:spPr>
          <a:xfrm>
            <a:off x="5118713" y="5803281"/>
            <a:ext cx="1229360" cy="646331"/>
          </a:xfrm>
          <a:prstGeom prst="rect">
            <a:avLst/>
          </a:prstGeom>
          <a:solidFill>
            <a:srgbClr val="FF0000"/>
          </a:solid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n = 119 </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(90 + 26)</a:t>
            </a:r>
          </a:p>
        </p:txBody>
      </p:sp>
      <p:sp>
        <p:nvSpPr>
          <p:cNvPr id="34" name="Rectangle 33">
            <a:extLst>
              <a:ext uri="{FF2B5EF4-FFF2-40B4-BE49-F238E27FC236}">
                <a16:creationId xmlns:a16="http://schemas.microsoft.com/office/drawing/2014/main" id="{30449B8A-AE27-1331-FCB2-C300CDFDDF3E}"/>
              </a:ext>
            </a:extLst>
          </p:cNvPr>
          <p:cNvSpPr/>
          <p:nvPr/>
        </p:nvSpPr>
        <p:spPr>
          <a:xfrm>
            <a:off x="5625938" y="3821933"/>
            <a:ext cx="298078" cy="184082"/>
          </a:xfrm>
          <a:prstGeom prst="rect">
            <a:avLst/>
          </a:prstGeom>
          <a:solidFill>
            <a:srgbClr val="FF0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2E2E9DA-F283-38BD-DD96-992E30231CB7}"/>
              </a:ext>
            </a:extLst>
          </p:cNvPr>
          <p:cNvSpPr/>
          <p:nvPr/>
        </p:nvSpPr>
        <p:spPr>
          <a:xfrm>
            <a:off x="5630599" y="4469983"/>
            <a:ext cx="326141" cy="182378"/>
          </a:xfrm>
          <a:prstGeom prst="rect">
            <a:avLst/>
          </a:prstGeom>
          <a:solidFill>
            <a:srgbClr val="FF0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A15F9250-9F9F-8FE7-16E5-1D32A0A68547}"/>
              </a:ext>
            </a:extLst>
          </p:cNvPr>
          <p:cNvPicPr>
            <a:picLocks noChangeAspect="1"/>
          </p:cNvPicPr>
          <p:nvPr/>
        </p:nvPicPr>
        <p:blipFill>
          <a:blip r:embed="rId7"/>
          <a:stretch>
            <a:fillRect/>
          </a:stretch>
        </p:blipFill>
        <p:spPr>
          <a:xfrm>
            <a:off x="7370478" y="4627311"/>
            <a:ext cx="4838057" cy="2060225"/>
          </a:xfrm>
          <a:prstGeom prst="rect">
            <a:avLst/>
          </a:prstGeom>
          <a:ln>
            <a:solidFill>
              <a:schemeClr val="tx1"/>
            </a:solidFill>
          </a:ln>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F3AB6C15-C783-86D6-0CA1-AE9A133F42A7}"/>
              </a:ext>
            </a:extLst>
          </p:cNvPr>
          <p:cNvSpPr txBox="1"/>
          <p:nvPr/>
        </p:nvSpPr>
        <p:spPr>
          <a:xfrm>
            <a:off x="6758442" y="5926391"/>
            <a:ext cx="3567339" cy="400110"/>
          </a:xfrm>
          <a:prstGeom prst="rect">
            <a:avLst/>
          </a:prstGeom>
          <a:solidFill>
            <a:srgbClr val="FF0000">
              <a:alpha val="89491"/>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N = 17 missing participants</a:t>
            </a:r>
          </a:p>
        </p:txBody>
      </p:sp>
      <p:sp>
        <p:nvSpPr>
          <p:cNvPr id="38" name="Rectangle 37">
            <a:extLst>
              <a:ext uri="{FF2B5EF4-FFF2-40B4-BE49-F238E27FC236}">
                <a16:creationId xmlns:a16="http://schemas.microsoft.com/office/drawing/2014/main" id="{68B5211E-9BC6-6698-F13F-C6DBCEF91CEF}"/>
              </a:ext>
            </a:extLst>
          </p:cNvPr>
          <p:cNvSpPr/>
          <p:nvPr/>
        </p:nvSpPr>
        <p:spPr>
          <a:xfrm>
            <a:off x="10031068" y="5547122"/>
            <a:ext cx="1323697" cy="216161"/>
          </a:xfrm>
          <a:prstGeom prst="rect">
            <a:avLst/>
          </a:prstGeom>
          <a:solidFill>
            <a:srgbClr val="FF0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C63E78C8-87FF-1D74-1FB1-536D3B170705}"/>
              </a:ext>
            </a:extLst>
          </p:cNvPr>
          <p:cNvCxnSpPr>
            <a:stCxn id="33" idx="3"/>
            <a:endCxn id="37" idx="1"/>
          </p:cNvCxnSpPr>
          <p:nvPr/>
        </p:nvCxnSpPr>
        <p:spPr>
          <a:xfrm flipV="1">
            <a:off x="6348073" y="6126446"/>
            <a:ext cx="410369"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5FC0A074-642D-6B1C-A407-13F104C97DCB}"/>
              </a:ext>
            </a:extLst>
          </p:cNvPr>
          <p:cNvCxnSpPr>
            <a:stCxn id="37" idx="3"/>
            <a:endCxn id="38" idx="2"/>
          </p:cNvCxnSpPr>
          <p:nvPr/>
        </p:nvCxnSpPr>
        <p:spPr>
          <a:xfrm flipV="1">
            <a:off x="10325781" y="5763283"/>
            <a:ext cx="367136" cy="363163"/>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21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E6125-3A46-7347-D256-05BE3034C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24CD3-ECD8-AE86-160B-B1545F03CEAD}"/>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33A5CA1E-7721-47CD-9C1D-CCDFD9B24892}"/>
              </a:ext>
            </a:extLst>
          </p:cNvPr>
          <p:cNvSpPr>
            <a:spLocks noGrp="1"/>
          </p:cNvSpPr>
          <p:nvPr>
            <p:ph idx="1"/>
          </p:nvPr>
        </p:nvSpPr>
        <p:spPr>
          <a:xfrm>
            <a:off x="82550" y="1054719"/>
            <a:ext cx="12020274" cy="5901666"/>
          </a:xfrm>
        </p:spPr>
        <p:txBody>
          <a:bodyPr>
            <a:normAutofit lnSpcReduction="10000"/>
          </a:bodyPr>
          <a:lstStyle/>
          <a:p>
            <a:endParaRPr lang="en-US" dirty="0"/>
          </a:p>
          <a:p>
            <a:pPr algn="ctr"/>
            <a:r>
              <a:rPr lang="en-US" sz="3200" b="1" dirty="0"/>
              <a:t>Problem 2: Removal of Samples from Analysis</a:t>
            </a:r>
          </a:p>
          <a:p>
            <a:pPr algn="ctr"/>
            <a:r>
              <a:rPr lang="en-US" sz="1800" i="1" dirty="0"/>
              <a:t>N = 17 participants are removed from the “untreated” column in Table 2 </a:t>
            </a:r>
            <a:endParaRPr lang="en-US" dirty="0"/>
          </a:p>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t>The authors </a:t>
            </a:r>
            <a:r>
              <a:rPr lang="en-US" dirty="0">
                <a:solidFill>
                  <a:srgbClr val="FF0000"/>
                </a:solidFill>
              </a:rPr>
              <a:t>do not specify which participants were removed</a:t>
            </a:r>
            <a:r>
              <a:rPr lang="en-US" dirty="0"/>
              <a:t>, why, or how exclusions affected outcomes.</a:t>
            </a:r>
          </a:p>
          <a:p>
            <a:pPr marL="514350" indent="-514350">
              <a:buFont typeface="Arial" panose="020B0604020202020204" pitchFamily="34" charset="0"/>
              <a:buChar char="•"/>
            </a:pPr>
            <a:r>
              <a:rPr lang="en-US" dirty="0"/>
              <a:t>This lack of transparency makes it impossible to assess whether their “most interesting finding” (p. 409) reflects a true effect or a false positive caused by sampling bias.</a:t>
            </a:r>
          </a:p>
          <a:p>
            <a:pPr marL="514350" indent="-514350">
              <a:buFont typeface="Arial" panose="020B0604020202020204" pitchFamily="34" charset="0"/>
              <a:buChar char="•"/>
            </a:pPr>
            <a:r>
              <a:rPr lang="en-US" dirty="0"/>
              <a:t>When conducting a sensitivity analysis:</a:t>
            </a:r>
          </a:p>
          <a:p>
            <a:pPr marL="971550" lvl="1" indent="-514350">
              <a:buFont typeface="Arial" panose="020B0604020202020204" pitchFamily="34" charset="0"/>
              <a:buChar char="•"/>
            </a:pPr>
            <a:r>
              <a:rPr lang="en-US" b="1" dirty="0"/>
              <a:t>Worst-case scenario</a:t>
            </a:r>
            <a:r>
              <a:rPr lang="en-US" dirty="0"/>
              <a:t>: adding n = 17 to the row/column of “untreated psychopaths, violent recidivists” yields a p = 0.557 (effect disappears).</a:t>
            </a:r>
          </a:p>
          <a:p>
            <a:pPr marL="514350" indent="-514350">
              <a:buFont typeface="Arial" panose="020B0604020202020204" pitchFamily="34" charset="0"/>
              <a:buChar char="•"/>
            </a:pPr>
            <a:r>
              <a:rPr lang="en-US" b="1" dirty="0"/>
              <a:t>Conclusion: </a:t>
            </a:r>
            <a:r>
              <a:rPr lang="en-US" dirty="0"/>
              <a:t>Findings are sensitive to data exclusions, casting doubt on their </a:t>
            </a:r>
            <a:r>
              <a:rPr lang="en-US" dirty="0">
                <a:solidFill>
                  <a:srgbClr val="FF0000"/>
                </a:solidFill>
              </a:rPr>
              <a:t>robustness</a:t>
            </a:r>
            <a:r>
              <a:rPr lang="en-US" dirty="0"/>
              <a:t>.</a:t>
            </a:r>
          </a:p>
          <a:p>
            <a:pPr marL="514350" indent="-514350">
              <a:buFont typeface="Arial" panose="020B0604020202020204" pitchFamily="34" charset="0"/>
              <a:buChar char="•"/>
            </a:pPr>
            <a:endParaRPr lang="en-US" dirty="0"/>
          </a:p>
        </p:txBody>
      </p:sp>
    </p:spTree>
    <p:extLst>
      <p:ext uri="{BB962C8B-B14F-4D97-AF65-F5344CB8AC3E}">
        <p14:creationId xmlns:p14="http://schemas.microsoft.com/office/powerpoint/2010/main" val="1254711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4EE7-6211-19F0-C2C3-B575A0302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6652A-74E3-F8D6-A45D-BD66B583E60D}"/>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5D65020F-4ED2-E7CD-2841-60D7815FD55F}"/>
              </a:ext>
            </a:extLst>
          </p:cNvPr>
          <p:cNvSpPr>
            <a:spLocks noGrp="1"/>
          </p:cNvSpPr>
          <p:nvPr>
            <p:ph idx="1"/>
          </p:nvPr>
        </p:nvSpPr>
        <p:spPr>
          <a:xfrm>
            <a:off x="82550" y="1054719"/>
            <a:ext cx="12020274" cy="5901666"/>
          </a:xfrm>
        </p:spPr>
        <p:txBody>
          <a:bodyPr>
            <a:normAutofit/>
          </a:bodyPr>
          <a:lstStyle/>
          <a:p>
            <a:endParaRPr lang="en-US" dirty="0"/>
          </a:p>
          <a:p>
            <a:pPr algn="ctr"/>
            <a:r>
              <a:rPr lang="en-US" sz="3200" b="1" dirty="0"/>
              <a:t>Problem 3: Misleading Description of STU Program</a:t>
            </a:r>
          </a:p>
          <a:p>
            <a:pPr algn="ctr"/>
            <a:r>
              <a:rPr lang="en-US" sz="1800" i="1" dirty="0"/>
              <a:t>NB: The STU was implicated in an Ontario Supreme Court ruling in 2017 (</a:t>
            </a:r>
            <a:r>
              <a:rPr lang="en-US" sz="1800" i="1" dirty="0">
                <a:hlinkClick r:id="rId3"/>
              </a:rPr>
              <a:t>Barker v. Barker</a:t>
            </a:r>
            <a:r>
              <a:rPr lang="en-US" sz="1800" i="1" dirty="0"/>
              <a:t>; appeal in </a:t>
            </a:r>
            <a:r>
              <a:rPr lang="en-US" sz="1800" i="1" dirty="0">
                <a:hlinkClick r:id="rId4"/>
              </a:rPr>
              <a:t>2020</a:t>
            </a:r>
            <a:r>
              <a:rPr lang="en-US" sz="1800" i="1" dirty="0"/>
              <a:t>)</a:t>
            </a:r>
            <a:endParaRPr lang="en-US" sz="1800" dirty="0"/>
          </a:p>
          <a:p>
            <a:pPr marL="514350" indent="-514350">
              <a:buFont typeface="Arial" panose="020B0604020202020204" pitchFamily="34" charset="0"/>
              <a:buChar char="•"/>
            </a:pPr>
            <a:endParaRPr lang="en-US" dirty="0"/>
          </a:p>
          <a:p>
            <a:pPr marL="514350" indent="-5143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470A3823-0936-12EB-71CA-D055A246BBC6}"/>
              </a:ext>
            </a:extLst>
          </p:cNvPr>
          <p:cNvPicPr>
            <a:picLocks noChangeAspect="1"/>
          </p:cNvPicPr>
          <p:nvPr/>
        </p:nvPicPr>
        <p:blipFill>
          <a:blip r:embed="rId5"/>
          <a:stretch>
            <a:fillRect/>
          </a:stretch>
        </p:blipFill>
        <p:spPr>
          <a:xfrm>
            <a:off x="1543072" y="2515986"/>
            <a:ext cx="3851777" cy="5196579"/>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989338F-A30B-5246-EDA5-2FE709A9B3AB}"/>
              </a:ext>
            </a:extLst>
          </p:cNvPr>
          <p:cNvPicPr>
            <a:picLocks noChangeAspect="1"/>
          </p:cNvPicPr>
          <p:nvPr/>
        </p:nvPicPr>
        <p:blipFill>
          <a:blip r:embed="rId6"/>
          <a:srcRect t="21311" b="1"/>
          <a:stretch>
            <a:fillRect/>
          </a:stretch>
        </p:blipFill>
        <p:spPr>
          <a:xfrm>
            <a:off x="5514841" y="2515986"/>
            <a:ext cx="4314177" cy="53590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6714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8E8D1-148E-8726-7125-6C3598A6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213F7-F05C-B6B9-AECA-2DF5A68A38B2}"/>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4B26504E-9BCA-E47A-97DC-EF99318FF22B}"/>
              </a:ext>
            </a:extLst>
          </p:cNvPr>
          <p:cNvSpPr>
            <a:spLocks noGrp="1"/>
          </p:cNvSpPr>
          <p:nvPr>
            <p:ph idx="1"/>
          </p:nvPr>
        </p:nvSpPr>
        <p:spPr>
          <a:xfrm>
            <a:off x="82550" y="1054719"/>
            <a:ext cx="12020274" cy="5901666"/>
          </a:xfrm>
        </p:spPr>
        <p:txBody>
          <a:bodyPr>
            <a:normAutofit/>
          </a:bodyPr>
          <a:lstStyle/>
          <a:p>
            <a:endParaRPr lang="en-US" dirty="0"/>
          </a:p>
          <a:p>
            <a:pPr algn="ctr"/>
            <a:r>
              <a:rPr lang="en-US" sz="3200" b="1" dirty="0"/>
              <a:t>Problem 3: Misleading Description of STU Program</a:t>
            </a:r>
          </a:p>
          <a:p>
            <a:pPr algn="ctr"/>
            <a:r>
              <a:rPr lang="en-US" sz="1800" i="1" dirty="0"/>
              <a:t>The three infamous “therapeutic programs” documented in the Supreme Court lawsuits in </a:t>
            </a:r>
            <a:r>
              <a:rPr lang="en-US" sz="1800" i="1" dirty="0">
                <a:hlinkClick r:id="rId3"/>
              </a:rPr>
              <a:t>2017</a:t>
            </a:r>
            <a:r>
              <a:rPr lang="en-US" sz="1800" i="1" dirty="0"/>
              <a:t> and </a:t>
            </a:r>
            <a:r>
              <a:rPr lang="en-US" sz="1800" i="1" dirty="0">
                <a:hlinkClick r:id="rId4"/>
              </a:rPr>
              <a:t>2020</a:t>
            </a:r>
            <a:endParaRPr lang="en-US" sz="1800" dirty="0"/>
          </a:p>
          <a:p>
            <a:pPr algn="ctr"/>
            <a:endParaRPr lang="en-US" sz="1800" dirty="0"/>
          </a:p>
          <a:p>
            <a:pPr marL="514350" indent="-514350">
              <a:buFont typeface="Arial" panose="020B0604020202020204" pitchFamily="34" charset="0"/>
              <a:buChar char="•"/>
            </a:pPr>
            <a:endParaRPr lang="en-US" sz="1800" dirty="0"/>
          </a:p>
          <a:p>
            <a:pPr marL="514350" indent="-514350">
              <a:buFont typeface="Arial" panose="020B0604020202020204" pitchFamily="34" charset="0"/>
              <a:buChar char="•"/>
            </a:pPr>
            <a:endParaRPr lang="en-US" dirty="0"/>
          </a:p>
        </p:txBody>
      </p:sp>
      <p:grpSp>
        <p:nvGrpSpPr>
          <p:cNvPr id="6" name="Group 5">
            <a:extLst>
              <a:ext uri="{FF2B5EF4-FFF2-40B4-BE49-F238E27FC236}">
                <a16:creationId xmlns:a16="http://schemas.microsoft.com/office/drawing/2014/main" id="{B5E77A9E-6D9C-5709-9745-DEA59A041C9D}"/>
              </a:ext>
            </a:extLst>
          </p:cNvPr>
          <p:cNvGrpSpPr/>
          <p:nvPr/>
        </p:nvGrpSpPr>
        <p:grpSpPr>
          <a:xfrm>
            <a:off x="34725" y="2623227"/>
            <a:ext cx="3909625" cy="3901387"/>
            <a:chOff x="89176" y="2367587"/>
            <a:chExt cx="3625574" cy="3901387"/>
          </a:xfrm>
        </p:grpSpPr>
        <p:sp>
          <p:nvSpPr>
            <p:cNvPr id="9" name="Rectangle 8">
              <a:extLst>
                <a:ext uri="{FF2B5EF4-FFF2-40B4-BE49-F238E27FC236}">
                  <a16:creationId xmlns:a16="http://schemas.microsoft.com/office/drawing/2014/main" id="{2F53F0EB-7C30-2A5C-4C38-D356CF7A668E}"/>
                </a:ext>
              </a:extLst>
            </p:cNvPr>
            <p:cNvSpPr/>
            <p:nvPr/>
          </p:nvSpPr>
          <p:spPr>
            <a:xfrm>
              <a:off x="89177"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Defence</a:t>
              </a: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 Disruptive Therapy</a:t>
              </a:r>
            </a:p>
          </p:txBody>
        </p:sp>
        <p:sp>
          <p:nvSpPr>
            <p:cNvPr id="10" name="Rectangle 9">
              <a:extLst>
                <a:ext uri="{FF2B5EF4-FFF2-40B4-BE49-F238E27FC236}">
                  <a16:creationId xmlns:a16="http://schemas.microsoft.com/office/drawing/2014/main" id="{E4FD9703-DFA5-FCC7-CA71-225898470434}"/>
                </a:ext>
              </a:extLst>
            </p:cNvPr>
            <p:cNvSpPr/>
            <p:nvPr/>
          </p:nvSpPr>
          <p:spPr>
            <a:xfrm>
              <a:off x="89176"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Patients were administered powerful psychoactive drugs (e.g., </a:t>
              </a:r>
              <a:r>
                <a:rPr lang="en-US" dirty="0" err="1">
                  <a:latin typeface="Helvetica Neue" panose="02000503000000020004" pitchFamily="2" charset="0"/>
                  <a:ea typeface="Helvetica Neue" panose="02000503000000020004" pitchFamily="2" charset="0"/>
                  <a:cs typeface="Helvetica Neue" panose="02000503000000020004" pitchFamily="2" charset="0"/>
                </a:rPr>
                <a:t>dexedrine</a:t>
              </a:r>
              <a:r>
                <a:rPr lang="en-US" dirty="0">
                  <a:latin typeface="Helvetica Neue" panose="02000503000000020004" pitchFamily="2" charset="0"/>
                  <a:ea typeface="Helvetica Neue" panose="02000503000000020004" pitchFamily="2" charset="0"/>
                  <a:cs typeface="Helvetica Neue" panose="02000503000000020004" pitchFamily="2" charset="0"/>
                </a:rPr>
                <a:t>, scopolamine) inducing intense hallucinations and paranoia, often lasting up to 24 hours or longer. During these episodes, they were strapped to non-drugged patients for observation. Reported effects included prolonged anxiety and psychosis lasting months after treatment.</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1" name="Group 10">
            <a:extLst>
              <a:ext uri="{FF2B5EF4-FFF2-40B4-BE49-F238E27FC236}">
                <a16:creationId xmlns:a16="http://schemas.microsoft.com/office/drawing/2014/main" id="{4F3D3994-0ADB-17F4-65F8-4B75FB5A96EF}"/>
              </a:ext>
            </a:extLst>
          </p:cNvPr>
          <p:cNvGrpSpPr/>
          <p:nvPr/>
        </p:nvGrpSpPr>
        <p:grpSpPr>
          <a:xfrm>
            <a:off x="4147813" y="2623227"/>
            <a:ext cx="3909625" cy="3901387"/>
            <a:chOff x="4279900" y="2367587"/>
            <a:chExt cx="3625574" cy="3901387"/>
          </a:xfrm>
        </p:grpSpPr>
        <p:sp>
          <p:nvSpPr>
            <p:cNvPr id="12" name="Rectangle 11">
              <a:extLst>
                <a:ext uri="{FF2B5EF4-FFF2-40B4-BE49-F238E27FC236}">
                  <a16:creationId xmlns:a16="http://schemas.microsoft.com/office/drawing/2014/main" id="{C3939E88-04AD-73EC-EA4C-C64BDD4103FE}"/>
                </a:ext>
              </a:extLst>
            </p:cNvPr>
            <p:cNvSpPr/>
            <p:nvPr/>
          </p:nvSpPr>
          <p:spPr>
            <a:xfrm>
              <a:off x="4279901"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Motivation, Attitude and Participation</a:t>
              </a:r>
            </a:p>
          </p:txBody>
        </p:sp>
        <p:sp>
          <p:nvSpPr>
            <p:cNvPr id="13" name="Rectangle 12">
              <a:extLst>
                <a:ext uri="{FF2B5EF4-FFF2-40B4-BE49-F238E27FC236}">
                  <a16:creationId xmlns:a16="http://schemas.microsoft.com/office/drawing/2014/main" id="{B1B87EA1-4D30-1B7D-F38E-342FB77979F5}"/>
                </a:ext>
              </a:extLst>
            </p:cNvPr>
            <p:cNvSpPr/>
            <p:nvPr/>
          </p:nvSpPr>
          <p:spPr>
            <a:xfrm>
              <a:off x="4279900"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Patients were isolated in sack gowns, forced to sit motionless for hours under the supervision of other violent patients. Progress was measured by “perfect days” of flawless obedience and posture, making release dependent on arbitrary behavioral criteria.</a:t>
              </a:r>
            </a:p>
          </p:txBody>
        </p:sp>
      </p:grpSp>
      <p:grpSp>
        <p:nvGrpSpPr>
          <p:cNvPr id="14" name="Group 13">
            <a:extLst>
              <a:ext uri="{FF2B5EF4-FFF2-40B4-BE49-F238E27FC236}">
                <a16:creationId xmlns:a16="http://schemas.microsoft.com/office/drawing/2014/main" id="{279CC8B5-8963-C654-1996-5DE88BE64301}"/>
              </a:ext>
            </a:extLst>
          </p:cNvPr>
          <p:cNvGrpSpPr/>
          <p:nvPr/>
        </p:nvGrpSpPr>
        <p:grpSpPr>
          <a:xfrm>
            <a:off x="8206451" y="2623227"/>
            <a:ext cx="3909625" cy="3901387"/>
            <a:chOff x="8470623" y="2367587"/>
            <a:chExt cx="3625574" cy="3901387"/>
          </a:xfrm>
        </p:grpSpPr>
        <p:sp>
          <p:nvSpPr>
            <p:cNvPr id="15" name="Rectangle 14">
              <a:extLst>
                <a:ext uri="{FF2B5EF4-FFF2-40B4-BE49-F238E27FC236}">
                  <a16:creationId xmlns:a16="http://schemas.microsoft.com/office/drawing/2014/main" id="{860873A4-E508-1F59-DF73-B4DBC7F7CACD}"/>
                </a:ext>
              </a:extLst>
            </p:cNvPr>
            <p:cNvSpPr/>
            <p:nvPr/>
          </p:nvSpPr>
          <p:spPr>
            <a:xfrm>
              <a:off x="8470624" y="2367587"/>
              <a:ext cx="3625573" cy="50712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Total Encounter Capsule</a:t>
              </a:r>
            </a:p>
          </p:txBody>
        </p:sp>
        <p:sp>
          <p:nvSpPr>
            <p:cNvPr id="16" name="Rectangle 15">
              <a:extLst>
                <a:ext uri="{FF2B5EF4-FFF2-40B4-BE49-F238E27FC236}">
                  <a16:creationId xmlns:a16="http://schemas.microsoft.com/office/drawing/2014/main" id="{5114A20B-250C-88B5-4ABD-BAAB10820AC0}"/>
                </a:ext>
              </a:extLst>
            </p:cNvPr>
            <p:cNvSpPr/>
            <p:nvPr/>
          </p:nvSpPr>
          <p:spPr>
            <a:xfrm>
              <a:off x="8470623" y="2931560"/>
              <a:ext cx="3625572" cy="333741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Patients were stripped naked and confined in a lit, soundproof cell for up to 11 days, often shackled together and injected with hallucinogenic drugs. They were monitored by other patients via cameras and fed only liquid nutrition through wall-mounted straws.</a:t>
              </a:r>
            </a:p>
          </p:txBody>
        </p:sp>
      </p:grpSp>
    </p:spTree>
    <p:extLst>
      <p:ext uri="{BB962C8B-B14F-4D97-AF65-F5344CB8AC3E}">
        <p14:creationId xmlns:p14="http://schemas.microsoft.com/office/powerpoint/2010/main" val="17125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472A-88DE-364D-65B8-379CD4D19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39198-776B-07FF-BDE0-152AF1BD47DF}"/>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04FCACBA-ECD3-1CCE-87E0-802196EC1EFF}"/>
              </a:ext>
            </a:extLst>
          </p:cNvPr>
          <p:cNvSpPr>
            <a:spLocks noGrp="1"/>
          </p:cNvSpPr>
          <p:nvPr>
            <p:ph idx="1"/>
          </p:nvPr>
        </p:nvSpPr>
        <p:spPr>
          <a:xfrm>
            <a:off x="82550" y="1054719"/>
            <a:ext cx="12020274" cy="5901666"/>
          </a:xfrm>
        </p:spPr>
        <p:txBody>
          <a:bodyPr>
            <a:normAutofit/>
          </a:bodyPr>
          <a:lstStyle/>
          <a:p>
            <a:endParaRPr lang="en-US" dirty="0"/>
          </a:p>
          <a:p>
            <a:pPr algn="ctr"/>
            <a:r>
              <a:rPr lang="en-US" sz="3200" b="1" dirty="0"/>
              <a:t>Problem 3: Misleading Description of STU Program</a:t>
            </a:r>
          </a:p>
          <a:p>
            <a:pPr algn="ctr"/>
            <a:r>
              <a:rPr lang="en-US" sz="1800" i="1" dirty="0"/>
              <a:t>Can the authors be rightfully accused on bias in their general attitudes about the STU…?</a:t>
            </a:r>
            <a:endParaRPr lang="en-US" sz="1800" dirty="0"/>
          </a:p>
          <a:p>
            <a:pPr algn="ctr"/>
            <a:endParaRPr lang="en-US" sz="1800" dirty="0"/>
          </a:p>
          <a:p>
            <a:pPr marL="514350" indent="-514350">
              <a:buFont typeface="Arial" panose="020B0604020202020204" pitchFamily="34" charset="0"/>
              <a:buChar char="•"/>
            </a:pPr>
            <a:endParaRPr lang="en-US" sz="1800" dirty="0"/>
          </a:p>
          <a:p>
            <a:pPr marL="514350" indent="-5143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1710467D-D006-501D-C822-B113BDA2E929}"/>
              </a:ext>
            </a:extLst>
          </p:cNvPr>
          <p:cNvPicPr>
            <a:picLocks noChangeAspect="1"/>
          </p:cNvPicPr>
          <p:nvPr/>
        </p:nvPicPr>
        <p:blipFill>
          <a:blip r:embed="rId3"/>
          <a:srcRect r="6949" b="40173"/>
          <a:stretch>
            <a:fillRect/>
          </a:stretch>
        </p:blipFill>
        <p:spPr>
          <a:xfrm>
            <a:off x="6756767" y="2588816"/>
            <a:ext cx="3729680" cy="3611304"/>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E3C2088-553D-7C23-38AF-DE74BA9680CF}"/>
              </a:ext>
            </a:extLst>
          </p:cNvPr>
          <p:cNvSpPr txBox="1"/>
          <p:nvPr/>
        </p:nvSpPr>
        <p:spPr>
          <a:xfrm>
            <a:off x="7761244" y="6357255"/>
            <a:ext cx="1999265" cy="338554"/>
          </a:xfrm>
          <a:prstGeom prst="rect">
            <a:avLst/>
          </a:prstGeom>
          <a:noFill/>
          <a:ln>
            <a:noFill/>
          </a:ln>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Harris &amp; Rice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2007</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7" name="Picture 6">
            <a:extLst>
              <a:ext uri="{FF2B5EF4-FFF2-40B4-BE49-F238E27FC236}">
                <a16:creationId xmlns:a16="http://schemas.microsoft.com/office/drawing/2014/main" id="{E228A2DF-3542-815F-F90F-2448F72CA92B}"/>
              </a:ext>
            </a:extLst>
          </p:cNvPr>
          <p:cNvPicPr>
            <a:picLocks noChangeAspect="1"/>
          </p:cNvPicPr>
          <p:nvPr/>
        </p:nvPicPr>
        <p:blipFill>
          <a:blip r:embed="rId5"/>
          <a:stretch>
            <a:fillRect/>
          </a:stretch>
        </p:blipFill>
        <p:spPr>
          <a:xfrm>
            <a:off x="1962081" y="2592727"/>
            <a:ext cx="4665562" cy="3607393"/>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20F89B2-1678-5A49-F722-2B04F4EF5320}"/>
              </a:ext>
            </a:extLst>
          </p:cNvPr>
          <p:cNvSpPr txBox="1"/>
          <p:nvPr/>
        </p:nvSpPr>
        <p:spPr>
          <a:xfrm>
            <a:off x="3295229" y="6357255"/>
            <a:ext cx="1999265" cy="338554"/>
          </a:xfrm>
          <a:prstGeom prst="rect">
            <a:avLst/>
          </a:prstGeom>
          <a:noFill/>
          <a:ln>
            <a:noFill/>
          </a:ln>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Rice &amp; Harris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6"/>
              </a:rPr>
              <a:t>1993</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61983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699E6-27EE-475E-EB1C-C1E97056F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507549-0285-CA97-FF60-022CE8F00B63}"/>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83BB6CB8-C197-546E-FF3C-A0EC22EC4CBC}"/>
              </a:ext>
            </a:extLst>
          </p:cNvPr>
          <p:cNvSpPr>
            <a:spLocks noGrp="1"/>
          </p:cNvSpPr>
          <p:nvPr>
            <p:ph idx="1"/>
          </p:nvPr>
        </p:nvSpPr>
        <p:spPr>
          <a:xfrm>
            <a:off x="82550" y="1054719"/>
            <a:ext cx="12020274" cy="5901666"/>
          </a:xfrm>
        </p:spPr>
        <p:txBody>
          <a:bodyPr>
            <a:normAutofit/>
          </a:bodyPr>
          <a:lstStyle/>
          <a:p>
            <a:endParaRPr lang="en-US" dirty="0"/>
          </a:p>
          <a:p>
            <a:pPr algn="ctr"/>
            <a:r>
              <a:rPr lang="en-US" sz="3200" b="1" dirty="0"/>
              <a:t>Problem 3: Misleading Description of STU Program</a:t>
            </a:r>
          </a:p>
          <a:p>
            <a:pPr algn="ctr"/>
            <a:r>
              <a:rPr lang="en-US" sz="1800" i="1" dirty="0"/>
              <a:t>Can the authors be rightfully accused on bias in their general attitudes about the STU…?</a:t>
            </a:r>
            <a:endParaRPr lang="en-US" sz="1800" dirty="0"/>
          </a:p>
          <a:p>
            <a:pPr algn="ctr"/>
            <a:endParaRPr lang="en-US" sz="1800" dirty="0"/>
          </a:p>
          <a:p>
            <a:pPr marL="514350" indent="-514350">
              <a:buFont typeface="Arial" panose="020B0604020202020204" pitchFamily="34" charset="0"/>
              <a:buChar char="•"/>
            </a:pPr>
            <a:endParaRPr lang="en-US" sz="1800" dirty="0"/>
          </a:p>
          <a:p>
            <a:pPr marL="514350" indent="-5143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487B5A7E-5AEC-79DC-7E47-F744AB118512}"/>
              </a:ext>
            </a:extLst>
          </p:cNvPr>
          <p:cNvSpPr txBox="1"/>
          <p:nvPr/>
        </p:nvSpPr>
        <p:spPr>
          <a:xfrm>
            <a:off x="9668469" y="5692452"/>
            <a:ext cx="2255883" cy="584775"/>
          </a:xfrm>
          <a:prstGeom prst="rect">
            <a:avLst/>
          </a:prstGeom>
          <a:noFill/>
          <a:ln>
            <a:noFill/>
          </a:ln>
        </p:spPr>
        <p:txBody>
          <a:bodyPr wrap="squar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Harris, Rice, and Cormier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3"/>
              </a:rPr>
              <a:t>1994</a:t>
            </a:r>
            <a:r>
              <a:rPr lang="en-US" sz="16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7" name="Picture 16">
            <a:extLst>
              <a:ext uri="{FF2B5EF4-FFF2-40B4-BE49-F238E27FC236}">
                <a16:creationId xmlns:a16="http://schemas.microsoft.com/office/drawing/2014/main" id="{C610F1B4-D43D-F76E-0575-6C3C45D59ACD}"/>
              </a:ext>
            </a:extLst>
          </p:cNvPr>
          <p:cNvPicPr>
            <a:picLocks noChangeAspect="1"/>
          </p:cNvPicPr>
          <p:nvPr/>
        </p:nvPicPr>
        <p:blipFill>
          <a:blip r:embed="rId4"/>
          <a:stretch>
            <a:fillRect/>
          </a:stretch>
        </p:blipFill>
        <p:spPr>
          <a:xfrm>
            <a:off x="2516905" y="2487714"/>
            <a:ext cx="7151564" cy="8465115"/>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C8D43270-DDC2-97FC-EA9E-C687B3011415}"/>
              </a:ext>
            </a:extLst>
          </p:cNvPr>
          <p:cNvSpPr/>
          <p:nvPr/>
        </p:nvSpPr>
        <p:spPr>
          <a:xfrm>
            <a:off x="3871373" y="4551137"/>
            <a:ext cx="851101" cy="217633"/>
          </a:xfrm>
          <a:prstGeom prst="rect">
            <a:avLst/>
          </a:prstGeom>
          <a:solidFill>
            <a:srgbClr val="FF0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2443DE-8697-3A20-E575-7F0D3208CD68}"/>
              </a:ext>
            </a:extLst>
          </p:cNvPr>
          <p:cNvSpPr/>
          <p:nvPr/>
        </p:nvSpPr>
        <p:spPr>
          <a:xfrm>
            <a:off x="7043977" y="4391378"/>
            <a:ext cx="1266646" cy="217633"/>
          </a:xfrm>
          <a:prstGeom prst="rect">
            <a:avLst/>
          </a:prstGeom>
          <a:solidFill>
            <a:srgbClr val="FFC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5B763B-8679-19E5-2AA2-609173A878C0}"/>
              </a:ext>
            </a:extLst>
          </p:cNvPr>
          <p:cNvSpPr/>
          <p:nvPr/>
        </p:nvSpPr>
        <p:spPr>
          <a:xfrm>
            <a:off x="7677301" y="4609011"/>
            <a:ext cx="714346" cy="159759"/>
          </a:xfrm>
          <a:prstGeom prst="rect">
            <a:avLst/>
          </a:prstGeom>
          <a:solidFill>
            <a:srgbClr val="FF0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640CAD-2FD5-0606-D9DB-0F7226BC4BB2}"/>
              </a:ext>
            </a:extLst>
          </p:cNvPr>
          <p:cNvSpPr/>
          <p:nvPr/>
        </p:nvSpPr>
        <p:spPr>
          <a:xfrm>
            <a:off x="3871373" y="4796134"/>
            <a:ext cx="714346" cy="123105"/>
          </a:xfrm>
          <a:prstGeom prst="rect">
            <a:avLst/>
          </a:prstGeom>
          <a:solidFill>
            <a:srgbClr val="FF0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32FA579-0C1C-C92B-3F5F-D4CEF01DF90F}"/>
              </a:ext>
            </a:extLst>
          </p:cNvPr>
          <p:cNvGrpSpPr/>
          <p:nvPr/>
        </p:nvGrpSpPr>
        <p:grpSpPr>
          <a:xfrm>
            <a:off x="7379221" y="4600623"/>
            <a:ext cx="4545087" cy="1015663"/>
            <a:chOff x="5371694" y="3637968"/>
            <a:chExt cx="4545087" cy="1015663"/>
          </a:xfrm>
        </p:grpSpPr>
        <p:sp>
          <p:nvSpPr>
            <p:cNvPr id="7" name="Rectangle 6">
              <a:extLst>
                <a:ext uri="{FF2B5EF4-FFF2-40B4-BE49-F238E27FC236}">
                  <a16:creationId xmlns:a16="http://schemas.microsoft.com/office/drawing/2014/main" id="{39A9D777-E309-E16D-D0DD-A9DD8F155B9B}"/>
                </a:ext>
              </a:extLst>
            </p:cNvPr>
            <p:cNvSpPr/>
            <p:nvPr/>
          </p:nvSpPr>
          <p:spPr>
            <a:xfrm>
              <a:off x="5371694" y="4120144"/>
              <a:ext cx="931401" cy="217633"/>
            </a:xfrm>
            <a:prstGeom prst="rect">
              <a:avLst/>
            </a:prstGeom>
            <a:solidFill>
              <a:srgbClr val="FFC0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9111E3-7D2C-C472-C1CB-6BC667AC6225}"/>
                </a:ext>
              </a:extLst>
            </p:cNvPr>
            <p:cNvSpPr txBox="1"/>
            <p:nvPr/>
          </p:nvSpPr>
          <p:spPr>
            <a:xfrm>
              <a:off x="7577263" y="3637968"/>
              <a:ext cx="2339518" cy="1015663"/>
            </a:xfrm>
            <a:prstGeom prst="rect">
              <a:avLst/>
            </a:prstGeom>
            <a:solidFill>
              <a:srgbClr val="FFC000">
                <a:alpha val="94944"/>
              </a:srgbClr>
            </a:solidFill>
          </p:spPr>
          <p:txBody>
            <a:bodyPr wrap="squar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The authors misrepresented their study</a:t>
              </a:r>
            </a:p>
          </p:txBody>
        </p:sp>
        <p:cxnSp>
          <p:nvCxnSpPr>
            <p:cNvPr id="13" name="Elbow Connector 12">
              <a:extLst>
                <a:ext uri="{FF2B5EF4-FFF2-40B4-BE49-F238E27FC236}">
                  <a16:creationId xmlns:a16="http://schemas.microsoft.com/office/drawing/2014/main" id="{D813A360-1157-32E5-CF16-367C79063B38}"/>
                </a:ext>
              </a:extLst>
            </p:cNvPr>
            <p:cNvCxnSpPr>
              <a:cxnSpLocks/>
              <a:stCxn id="7" idx="2"/>
              <a:endCxn id="12" idx="1"/>
            </p:cNvCxnSpPr>
            <p:nvPr/>
          </p:nvCxnSpPr>
          <p:spPr>
            <a:xfrm rot="5400000" flipH="1" flipV="1">
              <a:off x="6611340" y="3371855"/>
              <a:ext cx="191977" cy="1739868"/>
            </a:xfrm>
            <a:prstGeom prst="bentConnector4">
              <a:avLst>
                <a:gd name="adj1" fmla="val -119077"/>
                <a:gd name="adj2" fmla="val 63383"/>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70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Psychopathy and </a:t>
            </a:r>
            <a:r>
              <a:rPr lang="en-US" dirty="0" err="1">
                <a:latin typeface="Helvetica Neue"/>
              </a:rPr>
              <a:t>Untreatability</a:t>
            </a:r>
            <a:endParaRPr lang="en-US" dirty="0">
              <a:latin typeface="Helvetica Neue"/>
            </a:endParaRPr>
          </a:p>
          <a:p>
            <a:pPr marL="514350" indent="-514350">
              <a:buFont typeface="Arial" panose="020B0604020202020204" pitchFamily="34" charset="0"/>
              <a:buChar char="•"/>
            </a:pPr>
            <a:r>
              <a:rPr lang="en-US" dirty="0">
                <a:latin typeface="Helvetica Neue"/>
              </a:rPr>
              <a:t>Treatment and Rehabilitation</a:t>
            </a:r>
          </a:p>
          <a:p>
            <a:pPr marL="514350" indent="-514350">
              <a:buFont typeface="Arial" panose="020B0604020202020204" pitchFamily="34" charset="0"/>
              <a:buChar char="•"/>
            </a:pPr>
            <a:r>
              <a:rPr lang="en-US" dirty="0">
                <a:latin typeface="Helvetica Neue"/>
              </a:rPr>
              <a:t>Treatment Research in PCL Samples</a:t>
            </a:r>
          </a:p>
          <a:p>
            <a:pPr marL="514350" indent="-514350">
              <a:buFont typeface="Arial" panose="020B0604020202020204" pitchFamily="34" charset="0"/>
              <a:buChar char="•"/>
            </a:pPr>
            <a:r>
              <a:rPr lang="en-US" dirty="0">
                <a:latin typeface="Helvetica Neue"/>
              </a:rPr>
              <a:t>Critical Review of Rice et al. (1992)</a:t>
            </a:r>
          </a:p>
          <a:p>
            <a:pPr marL="514350" indent="-514350">
              <a:buFont typeface="Arial" panose="020B0604020202020204" pitchFamily="34" charset="0"/>
              <a:buChar char="•"/>
            </a:pPr>
            <a:r>
              <a:rPr lang="en-US" dirty="0">
                <a:latin typeface="Helvetica Neue"/>
              </a:rPr>
              <a:t>Critical Reflections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990A-AEB6-9CFA-EE7B-3FE8CECD1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21113-B2DE-5BB6-975E-129A5DC48BB9}"/>
              </a:ext>
            </a:extLst>
          </p:cNvPr>
          <p:cNvSpPr>
            <a:spLocks noGrp="1"/>
          </p:cNvSpPr>
          <p:nvPr>
            <p:ph type="title"/>
          </p:nvPr>
        </p:nvSpPr>
        <p:spPr/>
        <p:txBody>
          <a:bodyPr/>
          <a:lstStyle/>
          <a:p>
            <a:r>
              <a:rPr lang="en-US" dirty="0"/>
              <a:t>Critical Review of Rice et al. (1992):</a:t>
            </a:r>
          </a:p>
        </p:txBody>
      </p:sp>
      <p:sp>
        <p:nvSpPr>
          <p:cNvPr id="3" name="Content Placeholder 2">
            <a:extLst>
              <a:ext uri="{FF2B5EF4-FFF2-40B4-BE49-F238E27FC236}">
                <a16:creationId xmlns:a16="http://schemas.microsoft.com/office/drawing/2014/main" id="{84FF40BD-5194-B708-F947-F6E635FDDE39}"/>
              </a:ext>
            </a:extLst>
          </p:cNvPr>
          <p:cNvSpPr>
            <a:spLocks noGrp="1"/>
          </p:cNvSpPr>
          <p:nvPr>
            <p:ph idx="1"/>
          </p:nvPr>
        </p:nvSpPr>
        <p:spPr>
          <a:xfrm>
            <a:off x="82550" y="1054719"/>
            <a:ext cx="12020274" cy="5901666"/>
          </a:xfrm>
        </p:spPr>
        <p:txBody>
          <a:bodyPr>
            <a:normAutofit/>
          </a:bodyPr>
          <a:lstStyle/>
          <a:p>
            <a:endParaRPr lang="en-US" dirty="0"/>
          </a:p>
          <a:p>
            <a:pPr algn="ctr"/>
            <a:r>
              <a:rPr lang="en-US" sz="3200" b="1" dirty="0"/>
              <a:t>Problem 4: Data Reliability Concerns</a:t>
            </a:r>
          </a:p>
          <a:p>
            <a:pPr algn="ctr"/>
            <a:r>
              <a:rPr lang="en-US" sz="1800" i="1" dirty="0"/>
              <a:t>The data retrieved from the STU was generated by lay people and inmates/patients</a:t>
            </a:r>
            <a:endParaRPr lang="en-US" sz="1800" dirty="0"/>
          </a:p>
          <a:p>
            <a:pPr algn="ctr"/>
            <a:endParaRPr lang="en-US" sz="1800" dirty="0"/>
          </a:p>
          <a:p>
            <a:pPr marL="514350" indent="-514350">
              <a:buFont typeface="Arial" panose="020B0604020202020204" pitchFamily="34" charset="0"/>
              <a:buChar char="•"/>
            </a:pPr>
            <a:r>
              <a:rPr lang="en-US" dirty="0"/>
              <a:t>Rice et al. describes their data as “</a:t>
            </a:r>
            <a:r>
              <a:rPr lang="en-US" dirty="0">
                <a:solidFill>
                  <a:srgbClr val="FF0000"/>
                </a:solidFill>
              </a:rPr>
              <a:t>exceptionally complete</a:t>
            </a:r>
            <a:r>
              <a:rPr lang="en-US" dirty="0"/>
              <a:t>” (p. 403).</a:t>
            </a:r>
          </a:p>
          <a:p>
            <a:pPr marL="514350" indent="-514350">
              <a:buFont typeface="Arial" panose="020B0604020202020204" pitchFamily="34" charset="0"/>
              <a:buChar char="•"/>
            </a:pPr>
            <a:r>
              <a:rPr lang="en-US" dirty="0"/>
              <a:t>But data records from STU were produced by lay “case historians” and even patients, due to chronic staff shortages (</a:t>
            </a:r>
            <a:r>
              <a:rPr lang="en-US" dirty="0">
                <a:hlinkClick r:id="rId3"/>
              </a:rPr>
              <a:t>Hucker Report, 1984</a:t>
            </a:r>
            <a:r>
              <a:rPr lang="en-US" dirty="0"/>
              <a:t>).</a:t>
            </a:r>
          </a:p>
          <a:p>
            <a:pPr marL="514350" indent="-514350">
              <a:buFont typeface="Arial" panose="020B0604020202020204" pitchFamily="34" charset="0"/>
              <a:buChar char="•"/>
            </a:pPr>
            <a:r>
              <a:rPr lang="en-US" dirty="0"/>
              <a:t>Quality Concerns:</a:t>
            </a:r>
          </a:p>
          <a:p>
            <a:pPr marL="971550" lvl="1" indent="-514350">
              <a:buFont typeface="Arial" panose="020B0604020202020204" pitchFamily="34" charset="0"/>
              <a:buChar char="•"/>
            </a:pPr>
            <a:r>
              <a:rPr lang="en-US" dirty="0"/>
              <a:t>Reports were inconsistent, unprofessional, and often pejorative in tone.</a:t>
            </a:r>
          </a:p>
          <a:p>
            <a:pPr marL="971550" lvl="1" indent="-514350">
              <a:buFont typeface="Arial" panose="020B0604020202020204" pitchFamily="34" charset="0"/>
              <a:buChar char="•"/>
            </a:pPr>
            <a:r>
              <a:rPr lang="en-US" dirty="0"/>
              <a:t>Lacked clear clinical descriptions or standardized observation protocols.</a:t>
            </a:r>
          </a:p>
          <a:p>
            <a:pPr marL="514350" indent="-514350">
              <a:buFont typeface="Arial" panose="020B0604020202020204" pitchFamily="34" charset="0"/>
              <a:buChar char="•"/>
            </a:pPr>
            <a:r>
              <a:rPr lang="en-US" dirty="0"/>
              <a:t>Scientific Implication: The psychopathy scores and matched-control comparisons were derived from unreliable sources.</a:t>
            </a:r>
          </a:p>
          <a:p>
            <a:pPr marL="514350" indent="-514350">
              <a:buFont typeface="Arial" panose="020B0604020202020204" pitchFamily="34" charset="0"/>
              <a:buChar char="•"/>
            </a:pPr>
            <a:endParaRPr lang="en-US" dirty="0"/>
          </a:p>
        </p:txBody>
      </p:sp>
    </p:spTree>
    <p:extLst>
      <p:ext uri="{BB962C8B-B14F-4D97-AF65-F5344CB8AC3E}">
        <p14:creationId xmlns:p14="http://schemas.microsoft.com/office/powerpoint/2010/main" val="72858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Critical Questions</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dirty="0"/>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Unanswered Questions</a:t>
            </a:r>
            <a:endParaRPr lang="en-US" sz="2000" dirty="0"/>
          </a:p>
          <a:p>
            <a:pPr marL="342900" indent="-342900">
              <a:buFont typeface="Arial" panose="020B0604020202020204" pitchFamily="34" charset="0"/>
              <a:buChar char="•"/>
            </a:pPr>
            <a:endParaRPr lang="en-US" dirty="0"/>
          </a:p>
        </p:txBody>
      </p:sp>
      <p:grpSp>
        <p:nvGrpSpPr>
          <p:cNvPr id="27" name="Group 26">
            <a:extLst>
              <a:ext uri="{FF2B5EF4-FFF2-40B4-BE49-F238E27FC236}">
                <a16:creationId xmlns:a16="http://schemas.microsoft.com/office/drawing/2014/main" id="{5CD19756-7F8C-5E4E-B7D2-15027C34D03C}"/>
              </a:ext>
            </a:extLst>
          </p:cNvPr>
          <p:cNvGrpSpPr/>
          <p:nvPr/>
        </p:nvGrpSpPr>
        <p:grpSpPr>
          <a:xfrm>
            <a:off x="1068510" y="2428268"/>
            <a:ext cx="3184990" cy="4153322"/>
            <a:chOff x="1068510" y="2428268"/>
            <a:chExt cx="3184990" cy="4153322"/>
          </a:xfrm>
        </p:grpSpPr>
        <p:grpSp>
          <p:nvGrpSpPr>
            <p:cNvPr id="4" name="Group 3">
              <a:extLst>
                <a:ext uri="{FF2B5EF4-FFF2-40B4-BE49-F238E27FC236}">
                  <a16:creationId xmlns:a16="http://schemas.microsoft.com/office/drawing/2014/main" id="{D7CFD6EF-15DE-A241-D627-15E4BC9CD677}"/>
                </a:ext>
              </a:extLst>
            </p:cNvPr>
            <p:cNvGrpSpPr/>
            <p:nvPr/>
          </p:nvGrpSpPr>
          <p:grpSpPr>
            <a:xfrm>
              <a:off x="1068510" y="2428268"/>
              <a:ext cx="3184990" cy="4153322"/>
              <a:chOff x="1068510" y="2428268"/>
              <a:chExt cx="3184990" cy="4153322"/>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The Origins of the View</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565927"/>
                <a:ext cx="3184989" cy="1015663"/>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 appears to have never been any empirical evidence clearly indicating that PCL psychopathic persons are “untreatable.” Why, then, did researchers persist in promoting this view?</a:t>
                </a:r>
              </a:p>
            </p:txBody>
          </p:sp>
        </p:grpSp>
        <p:pic>
          <p:nvPicPr>
            <p:cNvPr id="3074" name="Picture 2" descr="Confused John Travolta Stickers - Find &amp; Share on GIPHY">
              <a:extLst>
                <a:ext uri="{FF2B5EF4-FFF2-40B4-BE49-F238E27FC236}">
                  <a16:creationId xmlns:a16="http://schemas.microsoft.com/office/drawing/2014/main" id="{5CCB2DA8-0827-7200-0E02-A96EED423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391" y="3079892"/>
              <a:ext cx="2465600" cy="23951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D3B05851-E2E1-D51F-F04C-6C8CEB2C84D7}"/>
              </a:ext>
            </a:extLst>
          </p:cNvPr>
          <p:cNvGrpSpPr/>
          <p:nvPr/>
        </p:nvGrpSpPr>
        <p:grpSpPr>
          <a:xfrm>
            <a:off x="7938503" y="2423621"/>
            <a:ext cx="3198238" cy="4168956"/>
            <a:chOff x="7938503" y="2423621"/>
            <a:chExt cx="3198238" cy="4168956"/>
          </a:xfrm>
        </p:grpSpPr>
        <p:grpSp>
          <p:nvGrpSpPr>
            <p:cNvPr id="18" name="Group 17">
              <a:extLst>
                <a:ext uri="{FF2B5EF4-FFF2-40B4-BE49-F238E27FC236}">
                  <a16:creationId xmlns:a16="http://schemas.microsoft.com/office/drawing/2014/main" id="{4536DD65-00BB-B53D-E804-E9F427C85642}"/>
                </a:ext>
              </a:extLst>
            </p:cNvPr>
            <p:cNvGrpSpPr/>
            <p:nvPr/>
          </p:nvGrpSpPr>
          <p:grpSpPr>
            <a:xfrm>
              <a:off x="7938503" y="2423621"/>
              <a:ext cx="3198238" cy="4168956"/>
              <a:chOff x="7938503" y="2423621"/>
              <a:chExt cx="3198238" cy="4168956"/>
            </a:xfrm>
          </p:grpSpPr>
          <p:grpSp>
            <p:nvGrpSpPr>
              <p:cNvPr id="21" name="Group 20">
                <a:extLst>
                  <a:ext uri="{FF2B5EF4-FFF2-40B4-BE49-F238E27FC236}">
                    <a16:creationId xmlns:a16="http://schemas.microsoft.com/office/drawing/2014/main" id="{ABD544F2-2CC6-A281-B45B-12201D8977CD}"/>
                  </a:ext>
                </a:extLst>
              </p:cNvPr>
              <p:cNvGrpSpPr/>
              <p:nvPr/>
            </p:nvGrpSpPr>
            <p:grpSpPr>
              <a:xfrm>
                <a:off x="7938503" y="2423621"/>
                <a:ext cx="3184989" cy="3051425"/>
                <a:chOff x="1068511" y="2938409"/>
                <a:chExt cx="3184989" cy="3051425"/>
              </a:xfrm>
            </p:grpSpPr>
            <p:sp>
              <p:nvSpPr>
                <p:cNvPr id="23" name="Rectangle 22">
                  <a:extLst>
                    <a:ext uri="{FF2B5EF4-FFF2-40B4-BE49-F238E27FC236}">
                      <a16:creationId xmlns:a16="http://schemas.microsoft.com/office/drawing/2014/main" id="{F1F712BF-9D91-E6C2-D88D-C6A5C1A100F3}"/>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6552118-24F8-36EE-C6EB-7471BDA52D25}"/>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Dearth of Research</a:t>
                  </a:r>
                </a:p>
              </p:txBody>
            </p:sp>
          </p:grpSp>
          <p:sp>
            <p:nvSpPr>
              <p:cNvPr id="20" name="TextBox 19">
                <a:extLst>
                  <a:ext uri="{FF2B5EF4-FFF2-40B4-BE49-F238E27FC236}">
                    <a16:creationId xmlns:a16="http://schemas.microsoft.com/office/drawing/2014/main" id="{1C47D19C-FCDA-B3FC-E3C7-F8F32A886BC6}"/>
                  </a:ext>
                </a:extLst>
              </p:cNvPr>
              <p:cNvSpPr txBox="1"/>
              <p:nvPr/>
            </p:nvSpPr>
            <p:spPr>
              <a:xfrm>
                <a:off x="7951752" y="5576914"/>
                <a:ext cx="3184989" cy="1015663"/>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 has been a remarkable dearth of empirical research on treatment of PCL psychopathy. Why has this gap persisted, and why has it not been meaningfully addressed?</a:t>
                </a:r>
              </a:p>
            </p:txBody>
          </p:sp>
        </p:grpSp>
        <p:pic>
          <p:nvPicPr>
            <p:cNvPr id="3076" name="Picture 4" descr="Grounds for imagination: songs about wastelands — Song Bar">
              <a:extLst>
                <a:ext uri="{FF2B5EF4-FFF2-40B4-BE49-F238E27FC236}">
                  <a16:creationId xmlns:a16="http://schemas.microsoft.com/office/drawing/2014/main" id="{3B249C9B-A82B-F1F2-FD5C-415AC41439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09"/>
            <a:stretch>
              <a:fillRect/>
            </a:stretch>
          </p:blipFill>
          <p:spPr bwMode="auto">
            <a:xfrm>
              <a:off x="7951751" y="3015172"/>
              <a:ext cx="3171737" cy="2471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01E9DA85-C01C-D1CE-6333-2428C8B296D3}"/>
              </a:ext>
            </a:extLst>
          </p:cNvPr>
          <p:cNvGrpSpPr/>
          <p:nvPr/>
        </p:nvGrpSpPr>
        <p:grpSpPr>
          <a:xfrm>
            <a:off x="4500192" y="2428268"/>
            <a:ext cx="3194928" cy="4345934"/>
            <a:chOff x="4500192" y="2428268"/>
            <a:chExt cx="3194928" cy="4345934"/>
          </a:xfrm>
        </p:grpSpPr>
        <p:grpSp>
          <p:nvGrpSpPr>
            <p:cNvPr id="11" name="Group 10">
              <a:extLst>
                <a:ext uri="{FF2B5EF4-FFF2-40B4-BE49-F238E27FC236}">
                  <a16:creationId xmlns:a16="http://schemas.microsoft.com/office/drawing/2014/main" id="{244ABB49-49D1-9276-8B9F-FA4AA5387E6D}"/>
                </a:ext>
              </a:extLst>
            </p:cNvPr>
            <p:cNvGrpSpPr/>
            <p:nvPr/>
          </p:nvGrpSpPr>
          <p:grpSpPr>
            <a:xfrm>
              <a:off x="4500192" y="2428268"/>
              <a:ext cx="3194928" cy="4345934"/>
              <a:chOff x="4500192" y="2428268"/>
              <a:chExt cx="3194928" cy="4345934"/>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Advocacy from the Fringes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573873"/>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untreatability</a:t>
                </a:r>
                <a:r>
                  <a:rPr lang="en-US" sz="1200" dirty="0">
                    <a:latin typeface="Helvetica Neue" panose="02000503000000020004" pitchFamily="2" charset="0"/>
                    <a:ea typeface="Helvetica Neue" panose="02000503000000020004" pitchFamily="2" charset="0"/>
                    <a:cs typeface="Helvetica Neue" panose="02000503000000020004" pitchFamily="2" charset="0"/>
                  </a:rPr>
                  <a:t> view” was advanced primarily through the PCL-R and a relatively small group of researchers (notably Rice and Harris). Why did they promote this perspective, and how did they manage to gain such influence?</a:t>
                </a:r>
              </a:p>
            </p:txBody>
          </p:sp>
        </p:grpSp>
        <p:pic>
          <p:nvPicPr>
            <p:cNvPr id="3078" name="Picture 6" descr="Generated image">
              <a:extLst>
                <a:ext uri="{FF2B5EF4-FFF2-40B4-BE49-F238E27FC236}">
                  <a16:creationId xmlns:a16="http://schemas.microsoft.com/office/drawing/2014/main" id="{F1901EB0-4E5C-79D5-EAEA-5977F9E0C1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724"/>
            <a:stretch>
              <a:fillRect/>
            </a:stretch>
          </p:blipFill>
          <p:spPr bwMode="auto">
            <a:xfrm>
              <a:off x="4658197" y="3079892"/>
              <a:ext cx="2875605" cy="23371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835B-D3BC-FB19-0854-FC936F6F1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D29C2-F5A3-8A60-9666-FC2A5D74876B}"/>
              </a:ext>
            </a:extLst>
          </p:cNvPr>
          <p:cNvSpPr>
            <a:spLocks noGrp="1"/>
          </p:cNvSpPr>
          <p:nvPr>
            <p:ph type="title"/>
          </p:nvPr>
        </p:nvSpPr>
        <p:spPr/>
        <p:txBody>
          <a:bodyPr/>
          <a:lstStyle/>
          <a:p>
            <a:r>
              <a:rPr lang="en-US" dirty="0"/>
              <a:t>Critical Reflections:</a:t>
            </a:r>
          </a:p>
        </p:txBody>
      </p:sp>
      <p:sp>
        <p:nvSpPr>
          <p:cNvPr id="3" name="Content Placeholder 2">
            <a:extLst>
              <a:ext uri="{FF2B5EF4-FFF2-40B4-BE49-F238E27FC236}">
                <a16:creationId xmlns:a16="http://schemas.microsoft.com/office/drawing/2014/main" id="{58B1E8BB-25C1-C963-025E-B9D601432E42}"/>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C1A3C262-B65F-1E89-BA1E-22B4AB4F0FAA}"/>
              </a:ext>
            </a:extLst>
          </p:cNvPr>
          <p:cNvSpPr>
            <a:spLocks noGrp="1"/>
          </p:cNvSpPr>
          <p:nvPr>
            <p:ph type="sldNum" sz="quarter" idx="12"/>
          </p:nvPr>
        </p:nvSpPr>
        <p:spPr/>
        <p:txBody>
          <a:bodyPr/>
          <a:lstStyle/>
          <a:p>
            <a:r>
              <a:rPr lang="en-US"/>
              <a:t>Slide </a:t>
            </a:r>
            <a:fld id="{52DCE995-9B62-2245-A673-5C0F37C2ABD9}" type="slidenum">
              <a:rPr lang="en-US" smtClean="0"/>
              <a:pPr/>
              <a:t>43</a:t>
            </a:fld>
            <a:endParaRPr lang="en-US"/>
          </a:p>
        </p:txBody>
      </p:sp>
      <p:sp>
        <p:nvSpPr>
          <p:cNvPr id="8" name="TextBox 7">
            <a:extLst>
              <a:ext uri="{FF2B5EF4-FFF2-40B4-BE49-F238E27FC236}">
                <a16:creationId xmlns:a16="http://schemas.microsoft.com/office/drawing/2014/main" id="{57290025-E537-78B7-9075-BCCF763D5FA3}"/>
              </a:ext>
            </a:extLst>
          </p:cNvPr>
          <p:cNvSpPr txBox="1"/>
          <p:nvPr/>
        </p:nvSpPr>
        <p:spPr>
          <a:xfrm>
            <a:off x="698597" y="1799531"/>
            <a:ext cx="6648893" cy="4339650"/>
          </a:xfrm>
          <a:prstGeom prst="rect">
            <a:avLst/>
          </a:prstGeom>
          <a:noFill/>
          <a:ln>
            <a:solidFill>
              <a:schemeClr val="tx1"/>
            </a:solidFill>
          </a:ln>
        </p:spPr>
        <p:txBody>
          <a:bodyPr wrap="square" rtlCol="0">
            <a:spAutoFit/>
          </a:bodyPr>
          <a:lstStyle/>
          <a:p>
            <a:pPr algn="ctr"/>
            <a:endParaRPr lang="en-US" dirty="0">
              <a:latin typeface="Helvetica" pitchFamily="2" charset="0"/>
              <a:ea typeface="Garamond" charset="0"/>
              <a:cs typeface="Garamond" charset="0"/>
            </a:endParaRPr>
          </a:p>
          <a:p>
            <a:pPr algn="ctr"/>
            <a:endParaRPr lang="en-US" dirty="0">
              <a:latin typeface="Helvetica" pitchFamily="2" charset="0"/>
              <a:ea typeface="Garamond" charset="0"/>
              <a:cs typeface="Garamond" charset="0"/>
            </a:endParaRPr>
          </a:p>
          <a:p>
            <a:pPr algn="ctr"/>
            <a:endParaRPr lang="en-US" dirty="0">
              <a:latin typeface="Helvetica" pitchFamily="2" charset="0"/>
              <a:ea typeface="Garamond" charset="0"/>
              <a:cs typeface="Garamond" charset="0"/>
            </a:endParaRPr>
          </a:p>
          <a:p>
            <a:pPr algn="ctr"/>
            <a:endParaRPr lang="en-US"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rPr>
              <a:t>“Although some reviewers (e.g., </a:t>
            </a:r>
            <a:r>
              <a:rPr lang="en-US" sz="2000" dirty="0">
                <a:latin typeface="Helvetica" pitchFamily="2" charset="0"/>
                <a:ea typeface="Garamond" charset="0"/>
                <a:cs typeface="Garamond" charset="0"/>
                <a:hlinkClick r:id="rId3"/>
              </a:rPr>
              <a:t>Salekin, 2002</a:t>
            </a:r>
            <a:r>
              <a:rPr lang="en-US" sz="2000" dirty="0">
                <a:latin typeface="Helvetica" pitchFamily="2" charset="0"/>
                <a:ea typeface="Garamond" charset="0"/>
                <a:cs typeface="Garamond" charset="0"/>
              </a:rPr>
              <a:t>) have suggested that clinical pessimism might be replaced with clinical optimism, most clinicians and researchers are </a:t>
            </a:r>
            <a:r>
              <a:rPr lang="en-US" sz="2000" dirty="0">
                <a:solidFill>
                  <a:srgbClr val="FF0000"/>
                </a:solidFill>
                <a:latin typeface="Helvetica" pitchFamily="2" charset="0"/>
                <a:ea typeface="Garamond" charset="0"/>
                <a:cs typeface="Garamond" charset="0"/>
              </a:rPr>
              <a:t>rightly pessimistic</a:t>
            </a:r>
            <a:r>
              <a:rPr lang="en-US" sz="2000" dirty="0">
                <a:latin typeface="Helvetica" pitchFamily="2" charset="0"/>
                <a:ea typeface="Garamond" charset="0"/>
                <a:cs typeface="Garamond" charset="0"/>
              </a:rPr>
              <a:t> about the treatability of psychopaths with traditional methods.” </a:t>
            </a:r>
            <a:endParaRPr lang="en-US" sz="28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rPr>
              <a:t>The Hare Psychopathy Checklist–Revised (2003, p. 158)</a:t>
            </a:r>
          </a:p>
        </p:txBody>
      </p:sp>
      <p:pic>
        <p:nvPicPr>
          <p:cNvPr id="5" name="Picture 4">
            <a:extLst>
              <a:ext uri="{FF2B5EF4-FFF2-40B4-BE49-F238E27FC236}">
                <a16:creationId xmlns:a16="http://schemas.microsoft.com/office/drawing/2014/main" id="{B5951928-3D1A-A09E-E374-2B82B8A05903}"/>
              </a:ext>
            </a:extLst>
          </p:cNvPr>
          <p:cNvPicPr>
            <a:picLocks noChangeAspect="1"/>
          </p:cNvPicPr>
          <p:nvPr/>
        </p:nvPicPr>
        <p:blipFill>
          <a:blip r:embed="rId4"/>
          <a:stretch>
            <a:fillRect/>
          </a:stretch>
        </p:blipFill>
        <p:spPr>
          <a:xfrm>
            <a:off x="8650578" y="1763795"/>
            <a:ext cx="3373663" cy="4370427"/>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DEAE0B8-AD90-ABBE-EA7B-A4947B66C759}"/>
              </a:ext>
            </a:extLst>
          </p:cNvPr>
          <p:cNvPicPr>
            <a:picLocks noChangeAspect="1"/>
          </p:cNvPicPr>
          <p:nvPr/>
        </p:nvPicPr>
        <p:blipFill>
          <a:blip r:embed="rId5"/>
          <a:stretch>
            <a:fillRect/>
          </a:stretch>
        </p:blipFill>
        <p:spPr>
          <a:xfrm>
            <a:off x="7675572" y="3209544"/>
            <a:ext cx="2388924" cy="3429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0888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B298C-51D5-9ADD-DB1B-F0413E854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B7E9E-8C2E-D804-FD09-368E61DBA540}"/>
              </a:ext>
            </a:extLst>
          </p:cNvPr>
          <p:cNvSpPr>
            <a:spLocks noGrp="1"/>
          </p:cNvSpPr>
          <p:nvPr>
            <p:ph type="title"/>
          </p:nvPr>
        </p:nvSpPr>
        <p:spPr/>
        <p:txBody>
          <a:bodyPr/>
          <a:lstStyle/>
          <a:p>
            <a:r>
              <a:rPr lang="en-US" dirty="0"/>
              <a:t>Critical Reflections:</a:t>
            </a:r>
          </a:p>
        </p:txBody>
      </p:sp>
      <p:sp>
        <p:nvSpPr>
          <p:cNvPr id="3" name="Content Placeholder 2">
            <a:extLst>
              <a:ext uri="{FF2B5EF4-FFF2-40B4-BE49-F238E27FC236}">
                <a16:creationId xmlns:a16="http://schemas.microsoft.com/office/drawing/2014/main" id="{BA42E0DF-D947-D38F-1AE3-85C4977121E0}"/>
              </a:ext>
            </a:extLst>
          </p:cNvPr>
          <p:cNvSpPr>
            <a:spLocks noGrp="1"/>
          </p:cNvSpPr>
          <p:nvPr>
            <p:ph idx="1"/>
          </p:nvPr>
        </p:nvSpPr>
        <p:spPr/>
        <p:txBody>
          <a:bodyPr/>
          <a:lstStyle/>
          <a:p>
            <a:endParaRPr lang="en-US" dirty="0"/>
          </a:p>
          <a:p>
            <a:pPr algn="ctr"/>
            <a:r>
              <a:rPr lang="en-US" sz="4400" b="1" dirty="0"/>
              <a:t>Sign of Bias…?</a:t>
            </a:r>
            <a:endParaRPr lang="en-US" sz="3200" dirty="0"/>
          </a:p>
          <a:p>
            <a:pPr algn="ctr"/>
            <a:r>
              <a:rPr lang="en-US" sz="1800" i="1" dirty="0"/>
              <a:t>In the mid-2000s, Grant Harris and Marnie Rice published two non–peer-reviewed review papers that could be accused of misrepresenting the scientific evidence (</a:t>
            </a:r>
            <a:r>
              <a:rPr lang="en-US" sz="1800" i="1" dirty="0">
                <a:hlinkClick r:id="rId2"/>
              </a:rPr>
              <a:t>link</a:t>
            </a:r>
            <a:r>
              <a:rPr lang="en-US" sz="1800" i="1" dirty="0"/>
              <a:t> and </a:t>
            </a:r>
            <a:r>
              <a:rPr lang="en-US" sz="1800" i="1" dirty="0">
                <a:hlinkClick r:id="rId3"/>
              </a:rPr>
              <a:t>link</a:t>
            </a:r>
            <a:r>
              <a:rPr lang="en-US" sz="1800" i="1" dirty="0"/>
              <a:t>).</a:t>
            </a:r>
            <a:endParaRPr lang="en-US" sz="1800" dirty="0"/>
          </a:p>
          <a:p>
            <a:pPr algn="ctr"/>
            <a:r>
              <a:rPr lang="en-US" sz="3200" b="1" dirty="0"/>
              <a:t> </a:t>
            </a:r>
          </a:p>
        </p:txBody>
      </p:sp>
      <p:sp>
        <p:nvSpPr>
          <p:cNvPr id="4" name="Slide Number Placeholder 3">
            <a:extLst>
              <a:ext uri="{FF2B5EF4-FFF2-40B4-BE49-F238E27FC236}">
                <a16:creationId xmlns:a16="http://schemas.microsoft.com/office/drawing/2014/main" id="{C78E0AD4-4233-2456-3E82-8CD7756097E8}"/>
              </a:ext>
            </a:extLst>
          </p:cNvPr>
          <p:cNvSpPr>
            <a:spLocks noGrp="1"/>
          </p:cNvSpPr>
          <p:nvPr>
            <p:ph type="sldNum" sz="quarter" idx="12"/>
          </p:nvPr>
        </p:nvSpPr>
        <p:spPr/>
        <p:txBody>
          <a:bodyPr/>
          <a:lstStyle/>
          <a:p>
            <a:r>
              <a:rPr lang="en-US"/>
              <a:t>Slide </a:t>
            </a:r>
            <a:fld id="{52DCE995-9B62-2245-A673-5C0F37C2ABD9}" type="slidenum">
              <a:rPr lang="en-US" smtClean="0"/>
              <a:pPr/>
              <a:t>44</a:t>
            </a:fld>
            <a:endParaRPr lang="en-US"/>
          </a:p>
        </p:txBody>
      </p:sp>
      <p:pic>
        <p:nvPicPr>
          <p:cNvPr id="6" name="Picture 5">
            <a:extLst>
              <a:ext uri="{FF2B5EF4-FFF2-40B4-BE49-F238E27FC236}">
                <a16:creationId xmlns:a16="http://schemas.microsoft.com/office/drawing/2014/main" id="{E8904A83-5705-32C9-9AAE-B3FD21A03D67}"/>
              </a:ext>
            </a:extLst>
          </p:cNvPr>
          <p:cNvPicPr>
            <a:picLocks noChangeAspect="1"/>
          </p:cNvPicPr>
          <p:nvPr/>
        </p:nvPicPr>
        <p:blipFill>
          <a:blip r:embed="rId4"/>
          <a:stretch>
            <a:fillRect/>
          </a:stretch>
        </p:blipFill>
        <p:spPr>
          <a:xfrm>
            <a:off x="6769374" y="3081528"/>
            <a:ext cx="2320796" cy="3498991"/>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book with text on it&#10;&#10;AI-generated content may be incorrect.">
            <a:extLst>
              <a:ext uri="{FF2B5EF4-FFF2-40B4-BE49-F238E27FC236}">
                <a16:creationId xmlns:a16="http://schemas.microsoft.com/office/drawing/2014/main" id="{F9CB528C-C47C-FEF3-6626-0FDB68013C27}"/>
              </a:ext>
            </a:extLst>
          </p:cNvPr>
          <p:cNvPicPr>
            <a:picLocks noChangeAspect="1"/>
          </p:cNvPicPr>
          <p:nvPr/>
        </p:nvPicPr>
        <p:blipFill>
          <a:blip r:embed="rId5"/>
          <a:srcRect l="2295" t="3784" r="6498" b="3233"/>
          <a:stretch>
            <a:fillRect/>
          </a:stretch>
        </p:blipFill>
        <p:spPr>
          <a:xfrm>
            <a:off x="3538728" y="3074730"/>
            <a:ext cx="2439395" cy="350578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8053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B788E-81FB-48A0-F065-C2A616E14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A38E1-D925-1EAC-6F4B-7D8C3CB6BDE5}"/>
              </a:ext>
            </a:extLst>
          </p:cNvPr>
          <p:cNvSpPr>
            <a:spLocks noGrp="1"/>
          </p:cNvSpPr>
          <p:nvPr>
            <p:ph type="title"/>
          </p:nvPr>
        </p:nvSpPr>
        <p:spPr/>
        <p:txBody>
          <a:bodyPr/>
          <a:lstStyle/>
          <a:p>
            <a:r>
              <a:rPr lang="en-US" dirty="0"/>
              <a:t>Critical Reflections:</a:t>
            </a:r>
          </a:p>
        </p:txBody>
      </p:sp>
      <p:sp>
        <p:nvSpPr>
          <p:cNvPr id="3" name="Content Placeholder 2">
            <a:extLst>
              <a:ext uri="{FF2B5EF4-FFF2-40B4-BE49-F238E27FC236}">
                <a16:creationId xmlns:a16="http://schemas.microsoft.com/office/drawing/2014/main" id="{AD88B102-B668-BC9C-235B-034613E77756}"/>
              </a:ext>
            </a:extLst>
          </p:cNvPr>
          <p:cNvSpPr>
            <a:spLocks noGrp="1"/>
          </p:cNvSpPr>
          <p:nvPr>
            <p:ph idx="1"/>
          </p:nvPr>
        </p:nvSpPr>
        <p:spPr/>
        <p:txBody>
          <a:bodyPr>
            <a:normAutofit lnSpcReduction="10000"/>
          </a:bodyPr>
          <a:lstStyle/>
          <a:p>
            <a:endParaRPr lang="en-US" dirty="0"/>
          </a:p>
          <a:p>
            <a:pPr algn="ctr"/>
            <a:r>
              <a:rPr lang="en-US" sz="3200" b="1" dirty="0"/>
              <a:t>Odd Citation Practices</a:t>
            </a:r>
            <a:endParaRPr lang="en-US" sz="20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psychopathy research, </a:t>
            </a:r>
            <a:r>
              <a:rPr lang="en-US" dirty="0">
                <a:solidFill>
                  <a:srgbClr val="FF0000"/>
                </a:solidFill>
              </a:rPr>
              <a:t>flashy or controversial</a:t>
            </a:r>
            <a:r>
              <a:rPr lang="en-US" dirty="0"/>
              <a:t> findings tend to attract disproportionate attention, even when later shown to be misleading. </a:t>
            </a:r>
          </a:p>
          <a:p>
            <a:pPr marL="800100" lvl="1" indent="-342900">
              <a:buFont typeface="Wingdings" pitchFamily="2" charset="2"/>
              <a:buChar char="§"/>
            </a:pPr>
            <a:r>
              <a:rPr lang="en-US" dirty="0"/>
              <a:t>Seto &amp; Barbaree’s (</a:t>
            </a:r>
            <a:r>
              <a:rPr lang="en-US" dirty="0">
                <a:hlinkClick r:id="rId3"/>
              </a:rPr>
              <a:t>1999</a:t>
            </a:r>
            <a:r>
              <a:rPr lang="en-US" dirty="0"/>
              <a:t>) study suggesting adverse treatment effects has ~400% more citations Barbaree’s </a:t>
            </a:r>
            <a:r>
              <a:rPr lang="en-US" dirty="0">
                <a:hlinkClick r:id="rId4"/>
              </a:rPr>
              <a:t>2005</a:t>
            </a:r>
            <a:r>
              <a:rPr lang="en-US" dirty="0"/>
              <a:t> follow-up that recanted/corrected the record. </a:t>
            </a:r>
          </a:p>
          <a:p>
            <a:pPr marL="800100" lvl="1" indent="-342900">
              <a:buFont typeface="Wingdings" pitchFamily="2" charset="2"/>
              <a:buChar char="§"/>
            </a:pPr>
            <a:r>
              <a:rPr lang="en-US" dirty="0"/>
              <a:t>Similarly, Rice et al.’s problematic </a:t>
            </a:r>
            <a:r>
              <a:rPr lang="en-US" dirty="0">
                <a:hlinkClick r:id="rId5"/>
              </a:rPr>
              <a:t>1992-study</a:t>
            </a:r>
            <a:r>
              <a:rPr lang="en-US" dirty="0"/>
              <a:t> remains the most frequently cited treatment study in the field (</a:t>
            </a:r>
            <a:r>
              <a:rPr lang="en-US" dirty="0">
                <a:hlinkClick r:id="rId6"/>
              </a:rPr>
              <a:t>~1,039 citations</a:t>
            </a:r>
            <a:r>
              <a:rPr lang="en-US" dirty="0"/>
              <a:t>). </a:t>
            </a:r>
          </a:p>
          <a:p>
            <a:pPr marL="342900" indent="-342900">
              <a:buFont typeface="Arial" panose="020B0604020202020204" pitchFamily="34" charset="0"/>
              <a:buChar char="•"/>
            </a:pPr>
            <a:r>
              <a:rPr lang="en-US" dirty="0"/>
              <a:t>Collectively, Rice et al. (</a:t>
            </a:r>
            <a:r>
              <a:rPr lang="en-US" dirty="0">
                <a:hlinkClick r:id="rId5"/>
              </a:rPr>
              <a:t>1992</a:t>
            </a:r>
            <a:r>
              <a:rPr lang="en-US" dirty="0"/>
              <a:t>) and Seto &amp; Barbaree’s (</a:t>
            </a:r>
            <a:r>
              <a:rPr lang="en-US" dirty="0">
                <a:hlinkClick r:id="rId3"/>
              </a:rPr>
              <a:t>1999</a:t>
            </a:r>
            <a:r>
              <a:rPr lang="en-US" dirty="0"/>
              <a:t>) has received more than 50% as many citations as the 19 studies in Table 3.2 (p. 77).</a:t>
            </a:r>
          </a:p>
          <a:p>
            <a:pPr marL="342900" indent="-342900">
              <a:buFont typeface="Arial" panose="020B0604020202020204" pitchFamily="34" charset="0"/>
              <a:buChar char="•"/>
            </a:pPr>
            <a:r>
              <a:rPr lang="en-US" dirty="0"/>
              <a:t>In conclusion, sensational results seem to </a:t>
            </a:r>
            <a:r>
              <a:rPr lang="en-US" dirty="0">
                <a:solidFill>
                  <a:srgbClr val="FF0000"/>
                </a:solidFill>
              </a:rPr>
              <a:t>overshadow</a:t>
            </a:r>
            <a:r>
              <a:rPr lang="en-US" dirty="0"/>
              <a:t> more accurate but less striking findings.</a:t>
            </a:r>
          </a:p>
        </p:txBody>
      </p:sp>
    </p:spTree>
    <p:extLst>
      <p:ext uri="{BB962C8B-B14F-4D97-AF65-F5344CB8AC3E}">
        <p14:creationId xmlns:p14="http://schemas.microsoft.com/office/powerpoint/2010/main" val="159120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Psychopathy and </a:t>
            </a:r>
            <a:r>
              <a:rPr lang="en-US" sz="6000" dirty="0" err="1">
                <a:solidFill>
                  <a:schemeClr val="bg1"/>
                </a:solidFill>
              </a:rPr>
              <a:t>Untreatability</a:t>
            </a:r>
            <a:endParaRPr lang="en-US" sz="6000" dirty="0">
              <a:solidFill>
                <a:schemeClr val="bg1"/>
              </a:solidFill>
            </a:endParaRP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0612-F772-0F0C-8377-7FA94C7366FF}"/>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3BAE65D5-7A63-7A34-F777-DB9A25BEC291}"/>
              </a:ext>
            </a:extLst>
          </p:cNvPr>
          <p:cNvSpPr>
            <a:spLocks noGrp="1"/>
          </p:cNvSpPr>
          <p:nvPr>
            <p:ph idx="1"/>
          </p:nvPr>
        </p:nvSpPr>
        <p:spPr/>
        <p:txBody>
          <a:bodyPr>
            <a:normAutofit/>
          </a:bodyPr>
          <a:lstStyle/>
          <a:p>
            <a:endParaRPr lang="en-US" dirty="0"/>
          </a:p>
          <a:p>
            <a:pPr algn="ctr"/>
            <a:r>
              <a:rPr lang="en-US" b="1" dirty="0"/>
              <a:t>“Nothing Works” </a:t>
            </a:r>
          </a:p>
          <a:p>
            <a:pPr algn="ctr"/>
            <a:r>
              <a:rPr lang="en-US" sz="1600" i="1" dirty="0"/>
              <a:t>Psychopathy is widely claimed to be fundamentally untreatable</a:t>
            </a:r>
          </a:p>
          <a:p>
            <a:pPr marL="342900" indent="-342900">
              <a:buFont typeface="Arial" panose="020B0604020202020204" pitchFamily="34" charset="0"/>
              <a:buChar char="•"/>
            </a:pPr>
            <a:r>
              <a:rPr lang="en-US" dirty="0"/>
              <a:t>Psychopathy is broadly seen as </a:t>
            </a:r>
            <a:r>
              <a:rPr lang="en-US" dirty="0">
                <a:solidFill>
                  <a:srgbClr val="FF0000"/>
                </a:solidFill>
              </a:rPr>
              <a:t>chronic</a:t>
            </a:r>
            <a:r>
              <a:rPr lang="en-US" dirty="0"/>
              <a:t> and </a:t>
            </a:r>
            <a:r>
              <a:rPr lang="en-US" dirty="0">
                <a:solidFill>
                  <a:srgbClr val="FF0000"/>
                </a:solidFill>
              </a:rPr>
              <a:t>untreatable</a:t>
            </a:r>
            <a:r>
              <a:rPr lang="en-US" dirty="0"/>
              <a:t> (i.e., traits assumed to be stable across lifespan + unresponsive to intervention). </a:t>
            </a:r>
          </a:p>
          <a:p>
            <a:pPr marL="342900" indent="-342900">
              <a:buFont typeface="Arial" panose="020B0604020202020204" pitchFamily="34" charset="0"/>
              <a:buChar char="•"/>
            </a:pPr>
            <a:r>
              <a:rPr lang="en-US" dirty="0"/>
              <a:t>This contrasts with the average justice-involved person, whose personalities and antisocial tendencies:</a:t>
            </a:r>
          </a:p>
          <a:p>
            <a:pPr marL="914400" lvl="1" indent="-457200">
              <a:buFont typeface="+mj-lt"/>
              <a:buAutoNum type="arabicPeriod"/>
            </a:pPr>
            <a:r>
              <a:rPr lang="en-US" dirty="0"/>
              <a:t>Are often responsive to intervention in straightforward ways (</a:t>
            </a:r>
            <a:r>
              <a:rPr lang="en-US" dirty="0">
                <a:hlinkClick r:id="rId2"/>
              </a:rPr>
              <a:t>Maruna, 1995</a:t>
            </a:r>
            <a:r>
              <a:rPr lang="en-US" dirty="0"/>
              <a:t>).</a:t>
            </a:r>
          </a:p>
          <a:p>
            <a:pPr marL="914400" lvl="1" indent="-457200">
              <a:buFont typeface="+mj-lt"/>
              <a:buAutoNum type="arabicPeriod"/>
            </a:pPr>
            <a:r>
              <a:rPr lang="en-US" dirty="0"/>
              <a:t>Tend to reliably diminish with age (i.e., the </a:t>
            </a:r>
            <a:r>
              <a:rPr lang="en-US" i="1" dirty="0">
                <a:hlinkClick r:id="rId3"/>
              </a:rPr>
              <a:t>age-crime curve</a:t>
            </a:r>
            <a:r>
              <a:rPr lang="en-US" dirty="0"/>
              <a:t>).</a:t>
            </a:r>
          </a:p>
          <a:p>
            <a:pPr marL="342900" indent="-342900">
              <a:buFont typeface="Arial" panose="020B0604020202020204" pitchFamily="34" charset="0"/>
              <a:buChar char="•"/>
            </a:pPr>
            <a:r>
              <a:rPr lang="en-US" dirty="0"/>
              <a:t>Psychopathic persons are thus perceived to be </a:t>
            </a:r>
            <a:r>
              <a:rPr lang="en-US" dirty="0">
                <a:solidFill>
                  <a:srgbClr val="FF0000"/>
                </a:solidFill>
              </a:rPr>
              <a:t>uniquely</a:t>
            </a:r>
            <a:r>
              <a:rPr lang="en-US" dirty="0"/>
              <a:t> </a:t>
            </a:r>
            <a:r>
              <a:rPr lang="en-US" dirty="0">
                <a:solidFill>
                  <a:srgbClr val="FF0000"/>
                </a:solidFill>
              </a:rPr>
              <a:t>incorrigible</a:t>
            </a:r>
            <a:r>
              <a:rPr lang="en-US" dirty="0"/>
              <a:t>.</a:t>
            </a:r>
          </a:p>
          <a:p>
            <a:pPr marL="342900" indent="-342900">
              <a:buFont typeface="Arial" panose="020B0604020202020204" pitchFamily="34" charset="0"/>
              <a:buChar char="•"/>
            </a:pPr>
            <a:r>
              <a:rPr lang="en-CA" dirty="0"/>
              <a:t>Hare states in his 1993-book, </a:t>
            </a:r>
            <a:r>
              <a:rPr lang="en-CA" i="1" dirty="0"/>
              <a:t>Without Conscience</a:t>
            </a:r>
            <a:r>
              <a:rPr lang="en-CA" dirty="0"/>
              <a:t>: “No effective treatment has been found” / “Nothing works.”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64721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7A0B-BDA0-C5EA-B1BD-3E35D306F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749BB-CBA4-37EC-EA8C-B6026E02E7E3}"/>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FEC1525A-3364-DAA1-236D-D3999DCC4C7C}"/>
              </a:ext>
            </a:extLst>
          </p:cNvPr>
          <p:cNvSpPr>
            <a:spLocks noGrp="1"/>
          </p:cNvSpPr>
          <p:nvPr>
            <p:ph idx="1"/>
          </p:nvPr>
        </p:nvSpPr>
        <p:spPr/>
        <p:txBody>
          <a:bodyPr>
            <a:normAutofit/>
          </a:bodyPr>
          <a:lstStyle/>
          <a:p>
            <a:endParaRPr lang="en-US" dirty="0"/>
          </a:p>
          <a:p>
            <a:pPr algn="ctr"/>
            <a:r>
              <a:rPr lang="en-US" b="1" dirty="0"/>
              <a:t>Historical Developments</a:t>
            </a:r>
          </a:p>
          <a:p>
            <a:pPr algn="ctr"/>
            <a:r>
              <a:rPr lang="en-US" sz="1600" i="1" dirty="0"/>
              <a:t> </a:t>
            </a:r>
          </a:p>
          <a:p>
            <a:pPr marL="342900" indent="-342900">
              <a:buFont typeface="Arial" panose="020B0604020202020204" pitchFamily="34" charset="0"/>
              <a:buChar char="•"/>
            </a:pPr>
            <a:r>
              <a:rPr lang="en-US" dirty="0"/>
              <a:t>Psychopathy was </a:t>
            </a:r>
            <a:r>
              <a:rPr lang="en-US" i="1" dirty="0">
                <a:solidFill>
                  <a:srgbClr val="FF0000"/>
                </a:solidFill>
              </a:rPr>
              <a:t>not always </a:t>
            </a:r>
            <a:r>
              <a:rPr lang="en-US" dirty="0"/>
              <a:t>framed as “untreatable.” </a:t>
            </a:r>
          </a:p>
          <a:p>
            <a:pPr marL="342900" indent="-342900">
              <a:buFont typeface="Arial" panose="020B0604020202020204" pitchFamily="34" charset="0"/>
              <a:buChar char="•"/>
            </a:pPr>
            <a:r>
              <a:rPr lang="en-US" dirty="0"/>
              <a:t>For example, Rush </a:t>
            </a:r>
            <a:r>
              <a:rPr lang="en-US" dirty="0">
                <a:hlinkClick r:id="rId2"/>
              </a:rPr>
              <a:t>1786-piece</a:t>
            </a:r>
            <a:r>
              <a:rPr lang="en-US" dirty="0"/>
              <a:t> was optimistic about treatment; Rush emphasized the role of medicine in the moral improvement of society.</a:t>
            </a:r>
          </a:p>
          <a:p>
            <a:pPr marL="342900" indent="-342900">
              <a:buFont typeface="Arial" panose="020B0604020202020204" pitchFamily="34" charset="0"/>
              <a:buChar char="•"/>
            </a:pPr>
            <a:r>
              <a:rPr lang="en-US" dirty="0"/>
              <a:t>However, </a:t>
            </a:r>
            <a:r>
              <a:rPr lang="en-US" dirty="0">
                <a:solidFill>
                  <a:srgbClr val="FF0000"/>
                </a:solidFill>
              </a:rPr>
              <a:t>growing pessimism </a:t>
            </a:r>
            <a:r>
              <a:rPr lang="en-US" dirty="0"/>
              <a:t>about the efficiency of clinical intervention in mid-20</a:t>
            </a:r>
            <a:r>
              <a:rPr lang="en-US" baseline="30000" dirty="0"/>
              <a:t>th</a:t>
            </a:r>
            <a:r>
              <a:rPr lang="en-US" dirty="0"/>
              <a:t> century </a:t>
            </a:r>
            <a:r>
              <a:rPr lang="en-US" i="1" dirty="0"/>
              <a:t>(the “</a:t>
            </a:r>
            <a:r>
              <a:rPr lang="en-US" i="1" dirty="0">
                <a:hlinkClick r:id="rId3"/>
              </a:rPr>
              <a:t>nothing works period</a:t>
            </a:r>
            <a:r>
              <a:rPr lang="en-US" i="1" dirty="0"/>
              <a:t>”).</a:t>
            </a:r>
          </a:p>
          <a:p>
            <a:pPr marL="342900" indent="-342900">
              <a:buFont typeface="Arial" panose="020B0604020202020204" pitchFamily="34" charset="0"/>
              <a:buChar char="•"/>
            </a:pPr>
            <a:r>
              <a:rPr lang="en-US" dirty="0"/>
              <a:t>In Cleckley’s </a:t>
            </a:r>
            <a:r>
              <a:rPr lang="en-US" i="1" dirty="0">
                <a:hlinkClick r:id="rId4"/>
              </a:rPr>
              <a:t>The Mask of Sanity</a:t>
            </a:r>
            <a:r>
              <a:rPr lang="en-US" dirty="0"/>
              <a:t>, he describes psychopathic persons as resistant to conventional treatment methods.</a:t>
            </a:r>
          </a:p>
          <a:p>
            <a:pPr marL="342900" indent="-342900">
              <a:buFont typeface="Arial" panose="020B0604020202020204" pitchFamily="34" charset="0"/>
              <a:buChar char="•"/>
            </a:pPr>
            <a:r>
              <a:rPr lang="en-US" dirty="0"/>
              <a:t>Cleckley emphasizes that the core issue is that </a:t>
            </a:r>
            <a:r>
              <a:rPr lang="en-US" dirty="0">
                <a:solidFill>
                  <a:srgbClr val="FF0000"/>
                </a:solidFill>
              </a:rPr>
              <a:t>psychopaths refuse to recognize having a problem </a:t>
            </a:r>
            <a:r>
              <a:rPr lang="en-US" dirty="0"/>
              <a:t>(let alone a personality disorder).</a:t>
            </a:r>
          </a:p>
        </p:txBody>
      </p:sp>
    </p:spTree>
    <p:extLst>
      <p:ext uri="{BB962C8B-B14F-4D97-AF65-F5344CB8AC3E}">
        <p14:creationId xmlns:p14="http://schemas.microsoft.com/office/powerpoint/2010/main" val="145867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a:xfrm>
            <a:off x="95802" y="1054719"/>
            <a:ext cx="12020274" cy="5666756"/>
          </a:xfrm>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8</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799532"/>
            <a:ext cx="6648893" cy="4616648"/>
          </a:xfrm>
          <a:prstGeom prst="rect">
            <a:avLst/>
          </a:prstGeom>
          <a:noFill/>
          <a:ln>
            <a:solidFill>
              <a:schemeClr val="tx1"/>
            </a:solidFill>
          </a:ln>
        </p:spPr>
        <p:txBody>
          <a:bodyPr wrap="square" rtlCol="0">
            <a:spAutoFit/>
          </a:bodyPr>
          <a:lstStyle/>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rPr>
              <a:t>“I am </a:t>
            </a:r>
            <a:r>
              <a:rPr lang="en-US" sz="2000" dirty="0">
                <a:solidFill>
                  <a:srgbClr val="FF0000"/>
                </a:solidFill>
                <a:latin typeface="Helvetica" pitchFamily="2" charset="0"/>
                <a:ea typeface="Garamond" charset="0"/>
                <a:cs typeface="Garamond" charset="0"/>
              </a:rPr>
              <a:t>no longer hopeful</a:t>
            </a:r>
            <a:r>
              <a:rPr lang="en-US" sz="2000" dirty="0">
                <a:latin typeface="Helvetica" pitchFamily="2" charset="0"/>
                <a:ea typeface="Garamond" charset="0"/>
                <a:cs typeface="Garamond" charset="0"/>
              </a:rPr>
              <a:t> that any methods available today would be successful with typical psychopaths. I have now, after more than three decades, had the opportunity to observe a considerable number of patients who, through commitment or the threat of losing their probation status or by other means, were kept under treatment not only for many months but for years. The </a:t>
            </a:r>
            <a:r>
              <a:rPr lang="en-US" sz="2000" dirty="0">
                <a:solidFill>
                  <a:srgbClr val="FF0000"/>
                </a:solidFill>
                <a:latin typeface="Helvetica" pitchFamily="2" charset="0"/>
                <a:ea typeface="Garamond" charset="0"/>
                <a:cs typeface="Garamond" charset="0"/>
              </a:rPr>
              <a:t>therapeutic failure in all such patients</a:t>
            </a:r>
            <a:r>
              <a:rPr lang="en-US" sz="2000" dirty="0">
                <a:latin typeface="Helvetica" pitchFamily="2" charset="0"/>
                <a:ea typeface="Garamond" charset="0"/>
                <a:cs typeface="Garamond" charset="0"/>
              </a:rPr>
              <a:t> observed leads me to feel that we do not at present have any kind of psychotherapy that can be relied upon to change the psychopath fundamentally.” </a:t>
            </a:r>
          </a:p>
          <a:p>
            <a:pPr algn="ctr"/>
            <a:endParaRPr lang="en-US" sz="28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Cleckley (1988), </a:t>
            </a:r>
            <a:r>
              <a:rPr lang="en-US" i="1" dirty="0">
                <a:latin typeface="Helvetica" pitchFamily="2" charset="0"/>
                <a:ea typeface="Garamond" charset="0"/>
                <a:cs typeface="Garamond" charset="0"/>
                <a:hlinkClick r:id="rId2"/>
              </a:rPr>
              <a:t>The Mask of Sanity</a:t>
            </a:r>
            <a:r>
              <a:rPr lang="en-US" i="1" dirty="0">
                <a:latin typeface="Helvetica" pitchFamily="2" charset="0"/>
                <a:ea typeface="Garamond" charset="0"/>
                <a:cs typeface="Garamond" charset="0"/>
              </a:rPr>
              <a:t> </a:t>
            </a:r>
            <a:r>
              <a:rPr lang="en-US" dirty="0">
                <a:latin typeface="Helvetica" pitchFamily="2" charset="0"/>
                <a:ea typeface="Garamond" charset="0"/>
                <a:cs typeface="Garamond" charset="0"/>
              </a:rPr>
              <a:t>(p. 439)</a:t>
            </a:r>
          </a:p>
        </p:txBody>
      </p:sp>
      <p:pic>
        <p:nvPicPr>
          <p:cNvPr id="5" name="Picture 2" descr="The Mask of Sanity: An Attempt to Clarify Some Issues about the So-Called  Psychopathic: Cleckley, Hervey: 9781614277828: Books - Amazon.ca">
            <a:extLst>
              <a:ext uri="{FF2B5EF4-FFF2-40B4-BE49-F238E27FC236}">
                <a16:creationId xmlns:a16="http://schemas.microsoft.com/office/drawing/2014/main" id="{9253BA98-C0F8-1E66-D03F-41C3ABDD52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9600" y="1799531"/>
            <a:ext cx="3097644" cy="464646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A hand holding a piece of paper&#10;&#10;AI-generated content may be incorrect.">
            <a:extLst>
              <a:ext uri="{FF2B5EF4-FFF2-40B4-BE49-F238E27FC236}">
                <a16:creationId xmlns:a16="http://schemas.microsoft.com/office/drawing/2014/main" id="{215698C2-DEB8-49B0-95D9-3E913AC4E780}"/>
              </a:ext>
            </a:extLst>
          </p:cNvPr>
          <p:cNvPicPr>
            <a:picLocks noChangeAspect="1"/>
          </p:cNvPicPr>
          <p:nvPr/>
        </p:nvPicPr>
        <p:blipFill>
          <a:blip r:embed="rId4"/>
          <a:srcRect l="41716" r="31221"/>
          <a:stretch>
            <a:fillRect/>
          </a:stretch>
        </p:blipFill>
        <p:spPr>
          <a:xfrm rot="5400000">
            <a:off x="10188814" y="4269928"/>
            <a:ext cx="971399" cy="2692073"/>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5AE1236D-7006-8FB0-4A66-95D394026991}"/>
              </a:ext>
            </a:extLst>
          </p:cNvPr>
          <p:cNvSpPr txBox="1"/>
          <p:nvPr/>
        </p:nvSpPr>
        <p:spPr>
          <a:xfrm>
            <a:off x="9328477" y="6131681"/>
            <a:ext cx="2692073" cy="215444"/>
          </a:xfrm>
          <a:prstGeom prst="rect">
            <a:avLst/>
          </a:prstGeom>
          <a:solidFill>
            <a:schemeClr val="bg1"/>
          </a:solidFill>
        </p:spPr>
        <p:txBody>
          <a:bodyPr wrap="square" rtlCol="0">
            <a:spAutoFit/>
          </a:bodyPr>
          <a:lstStyle/>
          <a:p>
            <a:pPr algn="l"/>
            <a:r>
              <a:rPr lang="en-US" sz="800" dirty="0">
                <a:latin typeface="Helvetica Neue" panose="02000503000000020004" pitchFamily="2" charset="0"/>
                <a:ea typeface="Helvetica Neue" panose="02000503000000020004" pitchFamily="2" charset="0"/>
                <a:cs typeface="Helvetica Neue" panose="02000503000000020004" pitchFamily="2" charset="0"/>
              </a:rPr>
              <a:t>Cleckley citing </a:t>
            </a:r>
            <a:r>
              <a:rPr lang="en-US" sz="800" i="1" dirty="0">
                <a:latin typeface="Helvetica Neue" panose="02000503000000020004" pitchFamily="2" charset="0"/>
                <a:ea typeface="Helvetica Neue" panose="02000503000000020004" pitchFamily="2" charset="0"/>
                <a:cs typeface="Helvetica Neue" panose="02000503000000020004" pitchFamily="2" charset="0"/>
              </a:rPr>
              <a:t>Shakespeare</a:t>
            </a:r>
            <a:r>
              <a:rPr lang="en-US" sz="800" dirty="0">
                <a:latin typeface="Helvetica Neue" panose="02000503000000020004" pitchFamily="2" charset="0"/>
                <a:ea typeface="Helvetica Neue" panose="02000503000000020004" pitchFamily="2" charset="0"/>
                <a:cs typeface="Helvetica Neue" panose="02000503000000020004" pitchFamily="2" charset="0"/>
              </a:rPr>
              <a:t> (p. 416)</a:t>
            </a:r>
          </a:p>
        </p:txBody>
      </p:sp>
      <p:sp>
        <p:nvSpPr>
          <p:cNvPr id="6" name="TextBox 5">
            <a:extLst>
              <a:ext uri="{FF2B5EF4-FFF2-40B4-BE49-F238E27FC236}">
                <a16:creationId xmlns:a16="http://schemas.microsoft.com/office/drawing/2014/main" id="{0A6E17C9-D772-CBCD-9BCB-7B4DF81B2678}"/>
              </a:ext>
            </a:extLst>
          </p:cNvPr>
          <p:cNvSpPr txBox="1"/>
          <p:nvPr/>
        </p:nvSpPr>
        <p:spPr>
          <a:xfrm>
            <a:off x="-923453" y="470780"/>
            <a:ext cx="184731" cy="400110"/>
          </a:xfrm>
          <a:prstGeom prst="rect">
            <a:avLst/>
          </a:prstGeom>
          <a:noFill/>
        </p:spPr>
        <p:txBody>
          <a:bodyPr wrap="none" rtlCol="0">
            <a:spAutoFit/>
          </a:bodyPr>
          <a:lstStyle/>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90959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7B3A-C3C0-0F16-D20C-67C8A7A77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ED59F-FFC6-4B3F-C90C-48C158055F36}"/>
              </a:ext>
            </a:extLst>
          </p:cNvPr>
          <p:cNvSpPr>
            <a:spLocks noGrp="1"/>
          </p:cNvSpPr>
          <p:nvPr>
            <p:ph type="title"/>
          </p:nvPr>
        </p:nvSpPr>
        <p:spPr/>
        <p:txBody>
          <a:bodyPr/>
          <a:lstStyle/>
          <a:p>
            <a:r>
              <a:rPr lang="en-US" dirty="0"/>
              <a:t>Psychopathy &amp; </a:t>
            </a:r>
            <a:r>
              <a:rPr lang="en-US" dirty="0" err="1"/>
              <a:t>Untreatability</a:t>
            </a:r>
            <a:r>
              <a:rPr lang="en-US" dirty="0"/>
              <a:t>:</a:t>
            </a:r>
          </a:p>
        </p:txBody>
      </p:sp>
      <p:sp>
        <p:nvSpPr>
          <p:cNvPr id="3" name="Content Placeholder 2">
            <a:extLst>
              <a:ext uri="{FF2B5EF4-FFF2-40B4-BE49-F238E27FC236}">
                <a16:creationId xmlns:a16="http://schemas.microsoft.com/office/drawing/2014/main" id="{10397897-4D0E-0496-0492-A9FA265C7AE8}"/>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CC3EF2D2-D3B5-9F06-37A5-150465C552C3}"/>
              </a:ext>
            </a:extLst>
          </p:cNvPr>
          <p:cNvSpPr>
            <a:spLocks noGrp="1"/>
          </p:cNvSpPr>
          <p:nvPr>
            <p:ph type="sldNum" sz="quarter" idx="12"/>
          </p:nvPr>
        </p:nvSpPr>
        <p:spPr/>
        <p:txBody>
          <a:bodyPr/>
          <a:lstStyle/>
          <a:p>
            <a:r>
              <a:rPr lang="en-US"/>
              <a:t>Slide </a:t>
            </a:r>
            <a:fld id="{52DCE995-9B62-2245-A673-5C0F37C2ABD9}" type="slidenum">
              <a:rPr lang="en-US" smtClean="0"/>
              <a:pPr/>
              <a:t>9</a:t>
            </a:fld>
            <a:endParaRPr lang="en-US"/>
          </a:p>
        </p:txBody>
      </p:sp>
      <p:sp>
        <p:nvSpPr>
          <p:cNvPr id="8" name="TextBox 7">
            <a:extLst>
              <a:ext uri="{FF2B5EF4-FFF2-40B4-BE49-F238E27FC236}">
                <a16:creationId xmlns:a16="http://schemas.microsoft.com/office/drawing/2014/main" id="{FF742B60-C07E-E9C8-48D0-D7EAB5B7CFB4}"/>
              </a:ext>
            </a:extLst>
          </p:cNvPr>
          <p:cNvSpPr txBox="1"/>
          <p:nvPr/>
        </p:nvSpPr>
        <p:spPr>
          <a:xfrm>
            <a:off x="1208568" y="1799532"/>
            <a:ext cx="6648893" cy="4647426"/>
          </a:xfrm>
          <a:prstGeom prst="rect">
            <a:avLst/>
          </a:prstGeom>
          <a:noFill/>
          <a:ln>
            <a:solidFill>
              <a:schemeClr val="tx1"/>
            </a:solidFill>
          </a:ln>
        </p:spPr>
        <p:txBody>
          <a:bodyPr wrap="square" rtlCol="0">
            <a:spAutoFit/>
          </a:bodyPr>
          <a:lstStyle/>
          <a:p>
            <a:pPr algn="ctr"/>
            <a:endParaRPr lang="en-US" sz="2400" dirty="0">
              <a:latin typeface="Helvetica" pitchFamily="2" charset="0"/>
              <a:ea typeface="Garamond" charset="0"/>
              <a:cs typeface="Garamond" charset="0"/>
            </a:endParaRPr>
          </a:p>
          <a:p>
            <a:pPr algn="ctr"/>
            <a:r>
              <a:rPr lang="en-US" sz="2800">
                <a:latin typeface="Helvetica" pitchFamily="2" charset="0"/>
                <a:ea typeface="Garamond" charset="0"/>
                <a:cs typeface="Garamond" charset="0"/>
              </a:rPr>
              <a:t>“Many writers on the subject have commented that the </a:t>
            </a:r>
            <a:r>
              <a:rPr lang="en-US" sz="2800">
                <a:solidFill>
                  <a:srgbClr val="FF0000"/>
                </a:solidFill>
                <a:latin typeface="Helvetica" pitchFamily="2" charset="0"/>
                <a:ea typeface="Garamond" charset="0"/>
                <a:cs typeface="Garamond" charset="0"/>
              </a:rPr>
              <a:t>shortest chapter </a:t>
            </a:r>
            <a:r>
              <a:rPr lang="en-US" sz="2800">
                <a:latin typeface="Helvetica" pitchFamily="2" charset="0"/>
                <a:ea typeface="Garamond" charset="0"/>
                <a:cs typeface="Garamond" charset="0"/>
              </a:rPr>
              <a:t>in any book on psychopathy should be the one on treatment. A one-sentence conclusion such as, ‘No effective treatment has been found,’ or, ‘</a:t>
            </a:r>
            <a:r>
              <a:rPr lang="en-US" sz="2800">
                <a:solidFill>
                  <a:srgbClr val="FF0000"/>
                </a:solidFill>
                <a:latin typeface="Helvetica" pitchFamily="2" charset="0"/>
                <a:ea typeface="Garamond" charset="0"/>
                <a:cs typeface="Garamond" charset="0"/>
              </a:rPr>
              <a:t>Nothing works</a:t>
            </a:r>
            <a:r>
              <a:rPr lang="en-US" sz="2800">
                <a:latin typeface="Helvetica" pitchFamily="2" charset="0"/>
                <a:ea typeface="Garamond" charset="0"/>
                <a:cs typeface="Garamond" charset="0"/>
              </a:rPr>
              <a:t>,’ is the common wrap-up to scholarly reviews of the literature.” </a:t>
            </a: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hlinkClick r:id="rId2"/>
              </a:rPr>
              <a:t>Quote from </a:t>
            </a:r>
            <a:r>
              <a:rPr lang="en-US" sz="2000" i="1" dirty="0">
                <a:latin typeface="Helvetica" pitchFamily="2" charset="0"/>
                <a:ea typeface="Garamond" charset="0"/>
                <a:cs typeface="Garamond" charset="0"/>
                <a:hlinkClick r:id="rId2"/>
              </a:rPr>
              <a:t>Without Conscience </a:t>
            </a:r>
            <a:r>
              <a:rPr lang="en-US" sz="2000" dirty="0">
                <a:latin typeface="Helvetica" pitchFamily="2" charset="0"/>
                <a:ea typeface="Garamond" charset="0"/>
                <a:cs typeface="Garamond" charset="0"/>
                <a:hlinkClick r:id="rId2"/>
              </a:rPr>
              <a:t>(1993)</a:t>
            </a:r>
            <a:endParaRPr lang="en-US" sz="2000" dirty="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EAB6EB41-73D5-0017-C254-974600FD908D}"/>
              </a:ext>
            </a:extLst>
          </p:cNvPr>
          <p:cNvPicPr>
            <a:picLocks noChangeAspect="1"/>
          </p:cNvPicPr>
          <p:nvPr/>
        </p:nvPicPr>
        <p:blipFill>
          <a:blip r:embed="rId3"/>
          <a:stretch>
            <a:fillRect/>
          </a:stretch>
        </p:blipFill>
        <p:spPr>
          <a:xfrm>
            <a:off x="7994617" y="1799532"/>
            <a:ext cx="2988815" cy="46285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64430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10534</TotalTime>
  <Words>4295</Words>
  <Application>Microsoft Macintosh PowerPoint</Application>
  <PresentationFormat>Widescreen</PresentationFormat>
  <Paragraphs>425</Paragraphs>
  <Slides>45</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 </vt:lpstr>
      <vt:lpstr>PowerPoint Presentation</vt:lpstr>
      <vt:lpstr>This Module’s Agenda:</vt:lpstr>
      <vt:lpstr>Psychopathy and Untreatability</vt:lpstr>
      <vt:lpstr>Psychopathy &amp; Untreatability:</vt:lpstr>
      <vt:lpstr>Psychopathy &amp; Untreatability:</vt:lpstr>
      <vt:lpstr>Psychopathy &amp; Untreatability:</vt:lpstr>
      <vt:lpstr>Psychopathy &amp; Untreatability:</vt:lpstr>
      <vt:lpstr>Psychopathy &amp; Untreatability:</vt:lpstr>
      <vt:lpstr>Psychopathy &amp; Untreatability:</vt:lpstr>
      <vt:lpstr>Psychopathy &amp; Untreatability:</vt:lpstr>
      <vt:lpstr>Treatment and Rehabilitation</vt:lpstr>
      <vt:lpstr>Treatment and Rehabilitation:</vt:lpstr>
      <vt:lpstr>Treatment and Rehabilitation:</vt:lpstr>
      <vt:lpstr>Treatment and Rehabilitation:</vt:lpstr>
      <vt:lpstr>Treatment and Rehabilitation:</vt:lpstr>
      <vt:lpstr>Treatment Research in PCL Samples</vt:lpstr>
      <vt:lpstr>Treatment Research in PCL Samples:</vt:lpstr>
      <vt:lpstr>Treatment Research in PCL Samples:</vt:lpstr>
      <vt:lpstr>Treatment Research in PCL Samples:</vt:lpstr>
      <vt:lpstr>Treatment Research in PCL Samples:</vt:lpstr>
      <vt:lpstr>Treatment Research in PCL Samples:</vt:lpstr>
      <vt:lpstr>Treatment Research in PCL Samples:</vt:lpstr>
      <vt:lpstr>Treatment Research in PCL Samples:</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Review of Rice et al. (1992):</vt:lpstr>
      <vt:lpstr>Critical Questions</vt:lpstr>
      <vt:lpstr>Critical Reflections:</vt:lpstr>
      <vt:lpstr>Critical Reflections:</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4</cp:revision>
  <dcterms:created xsi:type="dcterms:W3CDTF">2021-01-05T16:07:37Z</dcterms:created>
  <dcterms:modified xsi:type="dcterms:W3CDTF">2025-12-10T06:02:48Z</dcterms:modified>
</cp:coreProperties>
</file>